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0" r:id="rId9"/>
    <p:sldId id="264" r:id="rId10"/>
    <p:sldId id="265" r:id="rId11"/>
    <p:sldId id="266" r:id="rId12"/>
  </p:sldIdLst>
  <p:sldSz cx="9144000" cy="6858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38E4B"/>
    <a:srgbClr val="86914D"/>
    <a:srgbClr val="8B9751"/>
    <a:srgbClr val="9592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5" autoAdjust="0"/>
    <p:restoredTop sz="94660"/>
  </p:normalViewPr>
  <p:slideViewPr>
    <p:cSldViewPr>
      <p:cViewPr>
        <p:scale>
          <a:sx n="136" d="100"/>
          <a:sy n="136" d="100"/>
        </p:scale>
        <p:origin x="-258" y="5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9AAE-C09B-43C6-8AED-5AB96515FA15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0F46-CD9E-46F5-A8C4-613A4F8E3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9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9AAE-C09B-43C6-8AED-5AB96515FA15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0F46-CD9E-46F5-A8C4-613A4F8E3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3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9AAE-C09B-43C6-8AED-5AB96515FA15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0F46-CD9E-46F5-A8C4-613A4F8E3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0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9AAE-C09B-43C6-8AED-5AB96515FA15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0F46-CD9E-46F5-A8C4-613A4F8E3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9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9AAE-C09B-43C6-8AED-5AB96515FA15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0F46-CD9E-46F5-A8C4-613A4F8E3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1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9AAE-C09B-43C6-8AED-5AB96515FA15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0F46-CD9E-46F5-A8C4-613A4F8E3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2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9AAE-C09B-43C6-8AED-5AB96515FA15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0F46-CD9E-46F5-A8C4-613A4F8E3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5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9AAE-C09B-43C6-8AED-5AB96515FA15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0F46-CD9E-46F5-A8C4-613A4F8E3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9AAE-C09B-43C6-8AED-5AB96515FA15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0F46-CD9E-46F5-A8C4-613A4F8E3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1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9AAE-C09B-43C6-8AED-5AB96515FA15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0F46-CD9E-46F5-A8C4-613A4F8E3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9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9AAE-C09B-43C6-8AED-5AB96515FA15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0F46-CD9E-46F5-A8C4-613A4F8E3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41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49AAE-C09B-43C6-8AED-5AB96515FA15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10F46-CD9E-46F5-A8C4-613A4F8E3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7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8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7" Type="http://schemas.openxmlformats.org/officeDocument/2006/relationships/image" Target="../media/image22.png"/><Relationship Id="rId2" Type="http://schemas.openxmlformats.org/officeDocument/2006/relationships/image" Target="../media/image13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9" Type="http://schemas.openxmlformats.org/officeDocument/2006/relationships/image" Target="../media/image24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6.emf"/><Relationship Id="rId7" Type="http://schemas.openxmlformats.org/officeDocument/2006/relationships/image" Target="../media/image37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7.emf"/><Relationship Id="rId9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 hidden="1"/>
          <p:cNvGrpSpPr>
            <a:grpSpLocks noChangeAspect="1"/>
          </p:cNvGrpSpPr>
          <p:nvPr/>
        </p:nvGrpSpPr>
        <p:grpSpPr>
          <a:xfrm>
            <a:off x="-956980" y="-105792"/>
            <a:ext cx="3337560" cy="3337560"/>
            <a:chOff x="2888473" y="4185358"/>
            <a:chExt cx="914400" cy="914400"/>
          </a:xfrm>
        </p:grpSpPr>
        <p:sp>
          <p:nvSpPr>
            <p:cNvPr id="81" name="Oval 80"/>
            <p:cNvSpPr/>
            <p:nvPr/>
          </p:nvSpPr>
          <p:spPr>
            <a:xfrm>
              <a:off x="2888473" y="4185358"/>
              <a:ext cx="914400" cy="914400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/>
            <p:cNvCxnSpPr>
              <a:stCxn id="81" idx="0"/>
              <a:endCxn id="81" idx="4"/>
            </p:cNvCxnSpPr>
            <p:nvPr/>
          </p:nvCxnSpPr>
          <p:spPr>
            <a:xfrm>
              <a:off x="3345673" y="4185358"/>
              <a:ext cx="0" cy="914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81" idx="2"/>
              <a:endCxn id="81" idx="6"/>
            </p:cNvCxnSpPr>
            <p:nvPr/>
          </p:nvCxnSpPr>
          <p:spPr>
            <a:xfrm>
              <a:off x="2888473" y="4642558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-991262" y="-169652"/>
            <a:ext cx="7412180" cy="4395324"/>
            <a:chOff x="-991262" y="-169652"/>
            <a:chExt cx="7412180" cy="4395324"/>
          </a:xfrm>
        </p:grpSpPr>
        <p:sp>
          <p:nvSpPr>
            <p:cNvPr id="3" name="Rectangle 2"/>
            <p:cNvSpPr/>
            <p:nvPr/>
          </p:nvSpPr>
          <p:spPr>
            <a:xfrm>
              <a:off x="143774" y="703052"/>
              <a:ext cx="6028426" cy="3429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 Box 15"/>
            <p:cNvSpPr txBox="1"/>
            <p:nvPr/>
          </p:nvSpPr>
          <p:spPr>
            <a:xfrm flipH="1">
              <a:off x="76199" y="3814641"/>
              <a:ext cx="381000" cy="24838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 smtClean="0">
                  <a:effectLst/>
                  <a:ea typeface="Calibri"/>
                  <a:cs typeface="Times New Roman"/>
                </a:rPr>
                <a:t>(a)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55" name="Text Box 15"/>
            <p:cNvSpPr txBox="1"/>
            <p:nvPr/>
          </p:nvSpPr>
          <p:spPr>
            <a:xfrm flipH="1">
              <a:off x="3302478" y="3814641"/>
              <a:ext cx="381000" cy="24838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 smtClean="0">
                  <a:effectLst/>
                  <a:ea typeface="Calibri"/>
                  <a:cs typeface="Times New Roman"/>
                </a:rPr>
                <a:t>(b)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-991262" y="-169652"/>
              <a:ext cx="3901357" cy="4151048"/>
              <a:chOff x="-991262" y="-169652"/>
              <a:chExt cx="3901357" cy="4151048"/>
            </a:xfrm>
          </p:grpSpPr>
          <p:sp>
            <p:nvSpPr>
              <p:cNvPr id="88" name="Arc 87"/>
              <p:cNvSpPr/>
              <p:nvPr/>
            </p:nvSpPr>
            <p:spPr>
              <a:xfrm>
                <a:off x="-956980" y="-103096"/>
                <a:ext cx="3337560" cy="3337560"/>
              </a:xfrm>
              <a:prstGeom prst="arc">
                <a:avLst>
                  <a:gd name="adj1" fmla="val 20475604"/>
                  <a:gd name="adj2" fmla="val 6123482"/>
                </a:avLst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Arc 107"/>
              <p:cNvSpPr/>
              <p:nvPr/>
            </p:nvSpPr>
            <p:spPr>
              <a:xfrm>
                <a:off x="-991262" y="-169652"/>
                <a:ext cx="3465576" cy="3465576"/>
              </a:xfrm>
              <a:prstGeom prst="arc">
                <a:avLst>
                  <a:gd name="adj1" fmla="val 21275444"/>
                  <a:gd name="adj2" fmla="val 1665437"/>
                </a:avLst>
              </a:prstGeom>
              <a:ln w="9525">
                <a:solidFill>
                  <a:srgbClr val="00B050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Arc 100"/>
              <p:cNvSpPr/>
              <p:nvPr/>
            </p:nvSpPr>
            <p:spPr>
              <a:xfrm>
                <a:off x="-560563" y="290884"/>
                <a:ext cx="2560320" cy="2560320"/>
              </a:xfrm>
              <a:prstGeom prst="arc">
                <a:avLst>
                  <a:gd name="adj1" fmla="val 436213"/>
                  <a:gd name="adj2" fmla="val 2259813"/>
                </a:avLst>
              </a:prstGeom>
              <a:ln w="9525">
                <a:solidFill>
                  <a:srgbClr val="00B050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Arc 86"/>
              <p:cNvSpPr/>
              <p:nvPr/>
            </p:nvSpPr>
            <p:spPr>
              <a:xfrm>
                <a:off x="-470648" y="387724"/>
                <a:ext cx="2377440" cy="2377440"/>
              </a:xfrm>
              <a:prstGeom prst="arc">
                <a:avLst>
                  <a:gd name="adj1" fmla="val 19976627"/>
                  <a:gd name="adj2" fmla="val 6469674"/>
                </a:avLst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5" name="Straight Connector 114"/>
              <p:cNvCxnSpPr/>
              <p:nvPr/>
            </p:nvCxnSpPr>
            <p:spPr>
              <a:xfrm flipH="1">
                <a:off x="2177996" y="2193898"/>
                <a:ext cx="0" cy="173736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16200000" flipH="1">
                <a:off x="2181306" y="1905000"/>
                <a:ext cx="0" cy="91440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1906021" y="1677914"/>
                <a:ext cx="0" cy="219456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rot="16200000" flipH="1">
                <a:off x="2175812" y="1268408"/>
                <a:ext cx="0" cy="91440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72"/>
              <p:cNvSpPr/>
              <p:nvPr/>
            </p:nvSpPr>
            <p:spPr>
              <a:xfrm>
                <a:off x="1883571" y="1707361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" name="Straight Connector 3"/>
              <p:cNvCxnSpPr/>
              <p:nvPr/>
            </p:nvCxnSpPr>
            <p:spPr>
              <a:xfrm rot="14100000" flipH="1">
                <a:off x="762364" y="1359768"/>
                <a:ext cx="0" cy="36576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 rot="16200000" flipH="1">
                <a:off x="606867" y="1384964"/>
                <a:ext cx="0" cy="36576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6200000" flipH="1">
                <a:off x="561819" y="2177982"/>
                <a:ext cx="0" cy="36576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1607918" y="2185985"/>
                <a:ext cx="0" cy="173736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714831" y="990600"/>
                <a:ext cx="0" cy="2743200"/>
              </a:xfrm>
              <a:prstGeom prst="line">
                <a:avLst/>
              </a:prstGeom>
              <a:ln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714830" y="2362200"/>
                <a:ext cx="146304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 rot="1740000" flipH="1">
                <a:off x="599254" y="1322417"/>
                <a:ext cx="120559" cy="113113"/>
              </a:xfrm>
              <a:prstGeom prst="arc">
                <a:avLst>
                  <a:gd name="adj1" fmla="val 14423569"/>
                  <a:gd name="adj2" fmla="val 2084384"/>
                </a:avLst>
              </a:prstGeom>
              <a:ln w="9525" cap="rnd">
                <a:solidFill>
                  <a:srgbClr val="00B0F0"/>
                </a:solidFill>
                <a:headEnd type="none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 Box 27"/>
                  <p:cNvSpPr txBox="1"/>
                  <p:nvPr/>
                </p:nvSpPr>
                <p:spPr>
                  <a:xfrm flipH="1">
                    <a:off x="372762" y="1004015"/>
                    <a:ext cx="471787" cy="361235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1" i="1" dirty="0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100" b="1" i="1" dirty="0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sz="1100" b="1" i="1" dirty="0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𝑳</m:t>
                              </m:r>
                            </m:sub>
                          </m:sSub>
                        </m:oMath>
                      </m:oMathPara>
                    </a14:m>
                    <a:endParaRPr lang="en-US" sz="11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5" name="Text 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72762" y="1004015"/>
                    <a:ext cx="471787" cy="361235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 flipH="1">
                <a:off x="691883" y="1539396"/>
                <a:ext cx="49378" cy="49378"/>
              </a:xfrm>
              <a:prstGeom prst="ellipse">
                <a:avLst/>
              </a:prstGeom>
              <a:gradFill>
                <a:gsLst>
                  <a:gs pos="0">
                    <a:schemeClr val="accent6">
                      <a:lumMod val="75000"/>
                      <a:alpha val="31000"/>
                    </a:schemeClr>
                  </a:gs>
                  <a:gs pos="50000">
                    <a:schemeClr val="accent6">
                      <a:lumMod val="60000"/>
                      <a:lumOff val="40000"/>
                      <a:alpha val="32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10000"/>
                    </a:schemeClr>
                  </a:gs>
                </a:gsLst>
                <a:lin ang="5400000" scaled="0"/>
              </a:gradFill>
              <a:ln cmpd="dbl">
                <a:solidFill>
                  <a:srgbClr val="9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 Box 74"/>
                  <p:cNvSpPr txBox="1"/>
                  <p:nvPr/>
                </p:nvSpPr>
                <p:spPr>
                  <a:xfrm flipH="1">
                    <a:off x="914399" y="2988954"/>
                    <a:ext cx="393245" cy="25593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100" b="1" i="1" dirty="0" smtClean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1100" b="1" i="1" smtClean="0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𝒌</m:t>
                        </m:r>
                      </m:oMath>
                    </a14:m>
                    <a:r>
                      <a:rPr lang="en-US" sz="1100" b="1" i="1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rPr>
                      <a:t> </a:t>
                    </a:r>
                    <a:endParaRPr lang="en-US" sz="1400" b="1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20" name="Text Box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914399" y="2988954"/>
                    <a:ext cx="393245" cy="25593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Arrow Connector 20"/>
              <p:cNvCxnSpPr/>
              <p:nvPr/>
            </p:nvCxnSpPr>
            <p:spPr>
              <a:xfrm flipH="1">
                <a:off x="723549" y="3053950"/>
                <a:ext cx="886968" cy="0"/>
              </a:xfrm>
              <a:prstGeom prst="straightConnector1">
                <a:avLst/>
              </a:prstGeom>
              <a:ln w="3175"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rot="16200000" flipH="1">
                <a:off x="187538" y="1962912"/>
                <a:ext cx="786384" cy="0"/>
              </a:xfrm>
              <a:prstGeom prst="straightConnector1">
                <a:avLst/>
              </a:prstGeom>
              <a:ln w="3175"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 Box 74"/>
                  <p:cNvSpPr txBox="1"/>
                  <p:nvPr/>
                </p:nvSpPr>
                <p:spPr>
                  <a:xfrm flipH="1">
                    <a:off x="350200" y="1752601"/>
                    <a:ext cx="412471" cy="294228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100" b="1" i="1" dirty="0" smtClean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1100" b="1" i="1" smtClean="0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𝒉</m:t>
                        </m:r>
                      </m:oMath>
                    </a14:m>
                    <a:r>
                      <a:rPr lang="en-US" sz="1100" b="1" i="1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rPr>
                      <a:t> </a:t>
                    </a:r>
                    <a:endParaRPr lang="en-US" sz="1400" b="1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23" name="Text Box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50200" y="1752601"/>
                    <a:ext cx="412471" cy="294228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Arc 24"/>
              <p:cNvSpPr>
                <a:spLocks noChangeAspect="1"/>
              </p:cNvSpPr>
              <p:nvPr/>
            </p:nvSpPr>
            <p:spPr>
              <a:xfrm rot="19613600" flipH="1">
                <a:off x="231933" y="959593"/>
                <a:ext cx="729881" cy="404414"/>
              </a:xfrm>
              <a:prstGeom prst="arc">
                <a:avLst>
                  <a:gd name="adj1" fmla="val 13605465"/>
                  <a:gd name="adj2" fmla="val 17806153"/>
                </a:avLst>
              </a:prstGeom>
              <a:ln>
                <a:solidFill>
                  <a:srgbClr val="00B05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31" name="Straight Arrow Connector 30"/>
              <p:cNvCxnSpPr>
                <a:cxnSpLocks noChangeAspect="1"/>
              </p:cNvCxnSpPr>
              <p:nvPr/>
            </p:nvCxnSpPr>
            <p:spPr>
              <a:xfrm rot="120000">
                <a:off x="801619" y="1521948"/>
                <a:ext cx="469356" cy="640080"/>
              </a:xfrm>
              <a:prstGeom prst="straightConnector1">
                <a:avLst/>
              </a:prstGeom>
              <a:ln w="3175"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 Box 74"/>
                  <p:cNvSpPr txBox="1"/>
                  <p:nvPr/>
                </p:nvSpPr>
                <p:spPr>
                  <a:xfrm rot="19360719" flipH="1">
                    <a:off x="893067" y="1614123"/>
                    <a:ext cx="341052" cy="265732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100" b="1" i="1" dirty="0" smtClean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1100" b="1" i="1" smtClean="0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𝒉</m:t>
                        </m:r>
                      </m:oMath>
                    </a14:m>
                    <a:endParaRPr lang="en-US" sz="1400" b="1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32" name="Text Box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360719" flipH="1">
                    <a:off x="893067" y="1614123"/>
                    <a:ext cx="341052" cy="2657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 Box 74"/>
                  <p:cNvSpPr txBox="1"/>
                  <p:nvPr/>
                </p:nvSpPr>
                <p:spPr>
                  <a:xfrm flipH="1">
                    <a:off x="1142999" y="3650225"/>
                    <a:ext cx="1752599" cy="331171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  </m:t>
                          </m:r>
                          <m:r>
                            <a:rPr lang="en-US" sz="1100" b="1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𝚫</m:t>
                          </m:r>
                          <m:sSub>
                            <m:sSubPr>
                              <m:ctrlPr>
                                <a:rPr lang="en-US" sz="1100" b="1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100" b="1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1100" b="1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𝒄</m:t>
                              </m:r>
                            </m:sub>
                          </m:sSub>
                          <m:r>
                            <a:rPr lang="en-US" sz="11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=                 </m:t>
                          </m:r>
                        </m:oMath>
                      </m:oMathPara>
                    </a14:m>
                    <a:endParaRPr lang="en-US" sz="1100" b="0" i="1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latin typeface="Cambria Math"/>
                      <a:ea typeface="Calibri"/>
                      <a:cs typeface="Times New Roman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h</m:t>
                          </m:r>
                          <m:r>
                            <a:rPr lang="en-US" sz="11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sin</m:t>
                          </m:r>
                          <m:r>
                            <a:rPr lang="en-US" sz="11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11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−</m:t>
                          </m:r>
                          <m:r>
                            <a:rPr lang="en-US" sz="11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𝑘</m:t>
                          </m:r>
                          <m:func>
                            <m:funcPr>
                              <m:ctrlPr>
                                <a:rPr lang="en-US" sz="11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funcPr>
                            <m:fName>
                              <m:r>
                                <a:rPr lang="en-US" sz="11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(1−</m:t>
                              </m:r>
                              <m:r>
                                <m:rPr>
                                  <m:sty m:val="p"/>
                                </m:rPr>
                                <a:rPr lang="en-US" sz="11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1100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sz="11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35" name="Text Box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1142999" y="3650225"/>
                    <a:ext cx="1752599" cy="331171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b="-33333"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Arrow Connector 35"/>
              <p:cNvCxnSpPr/>
              <p:nvPr/>
            </p:nvCxnSpPr>
            <p:spPr>
              <a:xfrm flipH="1">
                <a:off x="1615802" y="3635936"/>
                <a:ext cx="301752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rot="16200000" flipH="1">
                <a:off x="2240080" y="2051113"/>
                <a:ext cx="612648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 Box 74"/>
                  <p:cNvSpPr txBox="1"/>
                  <p:nvPr/>
                </p:nvSpPr>
                <p:spPr>
                  <a:xfrm rot="16200000" flipH="1">
                    <a:off x="1775706" y="1822601"/>
                    <a:ext cx="1828800" cy="43997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</a:pPr>
                    <a:r>
                      <a:rPr lang="en-US" sz="11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ea typeface="Calibri"/>
                        <a:cs typeface="Times New Roman"/>
                      </a:rPr>
                      <a:t>                </a:t>
                    </a:r>
                    <a14:m>
                      <m:oMath xmlns:m="http://schemas.openxmlformats.org/officeDocument/2006/math">
                        <m:r>
                          <a:rPr lang="en-US" sz="1100" b="1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𝚫</m:t>
                        </m:r>
                        <m:sSub>
                          <m:sSubPr>
                            <m:ctrlPr>
                              <a:rPr lang="en-US" sz="11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1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1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𝒄</m:t>
                            </m:r>
                          </m:sub>
                        </m:sSub>
                        <m:r>
                          <a:rPr lang="en-US" sz="11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=                  </m:t>
                        </m:r>
                      </m:oMath>
                    </a14:m>
                    <a:endParaRPr lang="en-US" sz="1100" b="0" i="1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latin typeface="Cambria Math"/>
                      <a:ea typeface="Calibri"/>
                      <a:cs typeface="Times New Roman"/>
                    </a:endParaRPr>
                  </a:p>
                  <a:p>
                    <a:pPr algn="ctr">
                      <a:lnSpc>
                        <a:spcPct val="115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𝑘</m:t>
                          </m:r>
                          <m:r>
                            <a:rPr lang="en-US" sz="11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sin</m:t>
                          </m:r>
                          <m:r>
                            <a:rPr lang="en-US" sz="11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11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+</m:t>
                          </m:r>
                          <m:r>
                            <a:rPr lang="en-US" sz="11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h</m:t>
                          </m:r>
                          <m:func>
                            <m:funcPr>
                              <m:ctrlPr>
                                <a:rPr lang="en-US" sz="11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funcPr>
                            <m:fName>
                              <m:r>
                                <a:rPr lang="en-US" sz="11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(1−</m:t>
                              </m:r>
                              <m:r>
                                <m:rPr>
                                  <m:sty m:val="p"/>
                                </m:rPr>
                                <a:rPr lang="en-US" sz="11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1100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sz="11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44" name="Text Box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 flipH="1">
                    <a:off x="1775706" y="1822601"/>
                    <a:ext cx="1828800" cy="43997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8333"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" name="Text Box 15"/>
              <p:cNvSpPr txBox="1"/>
              <p:nvPr/>
            </p:nvSpPr>
            <p:spPr>
              <a:xfrm flipH="1">
                <a:off x="1572129" y="2291025"/>
                <a:ext cx="485270" cy="22357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dirty="0" smtClean="0">
                    <a:effectLst/>
                    <a:ea typeface="Calibri"/>
                    <a:cs typeface="Times New Roman"/>
                  </a:rPr>
                  <a:t>ENP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47" name="Text Box 2"/>
              <p:cNvSpPr txBox="1">
                <a:spLocks noChangeArrowheads="1"/>
              </p:cNvSpPr>
              <p:nvPr/>
            </p:nvSpPr>
            <p:spPr bwMode="auto">
              <a:xfrm flipH="1">
                <a:off x="882704" y="864828"/>
                <a:ext cx="1071794" cy="297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5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Times New Roman"/>
                    <a:ea typeface="Calibri"/>
                    <a:cs typeface="Times New Roman"/>
                  </a:rPr>
                  <a:t>Lens standard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  <p:sp>
            <p:nvSpPr>
              <p:cNvPr id="48" name="Text Box 15"/>
              <p:cNvSpPr txBox="1"/>
              <p:nvPr/>
            </p:nvSpPr>
            <p:spPr>
              <a:xfrm flipH="1">
                <a:off x="521123" y="2233888"/>
                <a:ext cx="160696" cy="248383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libri"/>
                    <a:cs typeface="Times New Roman"/>
                  </a:rPr>
                  <a:t>O</a:t>
                </a:r>
                <a:endPara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49" name="Text Box 15"/>
              <p:cNvSpPr txBox="1"/>
              <p:nvPr/>
            </p:nvSpPr>
            <p:spPr>
              <a:xfrm flipH="1">
                <a:off x="178404" y="891178"/>
                <a:ext cx="305305" cy="248383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ea typeface="Calibri"/>
                    <a:cs typeface="Times New Roman"/>
                  </a:rPr>
                  <a:t>A’</a:t>
                </a:r>
                <a:endPara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50" name="Text Box 15"/>
              <p:cNvSpPr txBox="1"/>
              <p:nvPr/>
            </p:nvSpPr>
            <p:spPr>
              <a:xfrm flipH="1">
                <a:off x="593865" y="788039"/>
                <a:ext cx="160696" cy="248383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ea typeface="Calibri"/>
                    <a:cs typeface="Times New Roman"/>
                  </a:rPr>
                  <a:t>A</a:t>
                </a:r>
                <a:endPara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51" name="Text Box 15"/>
              <p:cNvSpPr txBox="1"/>
              <p:nvPr/>
            </p:nvSpPr>
            <p:spPr>
              <a:xfrm flipH="1">
                <a:off x="597323" y="3655631"/>
                <a:ext cx="160696" cy="248383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ea typeface="Calibri"/>
                    <a:cs typeface="Times New Roman"/>
                  </a:rPr>
                  <a:t>B</a:t>
                </a:r>
                <a:endParaRPr 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52" name="Text Box 15"/>
              <p:cNvSpPr txBox="1"/>
              <p:nvPr/>
            </p:nvSpPr>
            <p:spPr>
              <a:xfrm flipH="1">
                <a:off x="1847682" y="3265999"/>
                <a:ext cx="355705" cy="248383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ea typeface="Calibri"/>
                    <a:cs typeface="Times New Roman"/>
                  </a:rPr>
                  <a:t>B’</a:t>
                </a:r>
                <a:endParaRPr 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53" name="Text Box 15"/>
              <p:cNvSpPr txBox="1"/>
              <p:nvPr/>
            </p:nvSpPr>
            <p:spPr>
              <a:xfrm flipH="1">
                <a:off x="511310" y="1393195"/>
                <a:ext cx="160696" cy="248383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ea typeface="Calibri"/>
                    <a:cs typeface="Times New Roman"/>
                  </a:rPr>
                  <a:t>P</a:t>
                </a:r>
                <a:endPara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54" name="Text Box 2"/>
              <p:cNvSpPr txBox="1">
                <a:spLocks noChangeArrowheads="1"/>
              </p:cNvSpPr>
              <p:nvPr/>
            </p:nvSpPr>
            <p:spPr bwMode="auto">
              <a:xfrm flipH="1">
                <a:off x="866694" y="1046095"/>
                <a:ext cx="895094" cy="297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5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/>
                    <a:ea typeface="Calibri"/>
                    <a:cs typeface="Times New Roman"/>
                  </a:rPr>
                  <a:t>Pivot point</a:t>
                </a:r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 rot="19560000" flipH="1">
                <a:off x="1154439" y="847045"/>
                <a:ext cx="0" cy="2743200"/>
              </a:xfrm>
              <a:prstGeom prst="line">
                <a:avLst/>
              </a:prstGeom>
              <a:ln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19560000">
                <a:off x="1041882" y="1820713"/>
                <a:ext cx="146304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 Box 15"/>
              <p:cNvSpPr txBox="1"/>
              <p:nvPr/>
            </p:nvSpPr>
            <p:spPr>
              <a:xfrm rot="19655053" flipH="1">
                <a:off x="1709640" y="1430329"/>
                <a:ext cx="460200" cy="282872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dirty="0" smtClean="0">
                    <a:effectLst/>
                    <a:ea typeface="Calibri"/>
                    <a:cs typeface="Times New Roman"/>
                  </a:rPr>
                  <a:t>ENP’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60" name="Text Box 15"/>
              <p:cNvSpPr txBox="1"/>
              <p:nvPr/>
            </p:nvSpPr>
            <p:spPr>
              <a:xfrm rot="17880000" flipH="1">
                <a:off x="943593" y="2115898"/>
                <a:ext cx="326795" cy="248383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ea typeface="Calibri"/>
                    <a:cs typeface="Times New Roman"/>
                  </a:rPr>
                  <a:t>O’</a:t>
                </a:r>
                <a:endPara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 rot="17880000" flipH="1">
                <a:off x="1882704" y="1706065"/>
                <a:ext cx="45719" cy="45719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Arrow Connector 63"/>
              <p:cNvCxnSpPr>
                <a:cxnSpLocks/>
              </p:cNvCxnSpPr>
              <p:nvPr/>
            </p:nvCxnSpPr>
            <p:spPr>
              <a:xfrm flipH="1">
                <a:off x="742694" y="1219200"/>
                <a:ext cx="171706" cy="304800"/>
              </a:xfrm>
              <a:prstGeom prst="straightConnector1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cxnSpLocks noChangeAspect="1"/>
              </p:cNvCxnSpPr>
              <p:nvPr/>
            </p:nvCxnSpPr>
            <p:spPr>
              <a:xfrm rot="1080000" flipH="1">
                <a:off x="757889" y="1009577"/>
                <a:ext cx="148335" cy="178778"/>
              </a:xfrm>
              <a:prstGeom prst="straightConnector1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 Box 74"/>
                  <p:cNvSpPr txBox="1"/>
                  <p:nvPr/>
                </p:nvSpPr>
                <p:spPr>
                  <a:xfrm rot="19549104" flipH="1">
                    <a:off x="1263421" y="1759841"/>
                    <a:ext cx="393245" cy="25593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100" b="1" i="1" dirty="0" smtClean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1100" b="1" i="1" smtClean="0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𝒌</m:t>
                        </m:r>
                      </m:oMath>
                    </a14:m>
                    <a:r>
                      <a:rPr lang="en-US" sz="1100" b="1" i="1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rPr>
                      <a:t> </a:t>
                    </a:r>
                    <a:endParaRPr lang="en-US" sz="1400" b="1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6" name="Text Box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549104" flipH="1">
                    <a:off x="1263421" y="1759841"/>
                    <a:ext cx="393245" cy="255930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Arc 67"/>
              <p:cNvSpPr>
                <a:spLocks noChangeAspect="1"/>
              </p:cNvSpPr>
              <p:nvPr/>
            </p:nvSpPr>
            <p:spPr>
              <a:xfrm rot="9914074" flipH="1">
                <a:off x="22896" y="2765297"/>
                <a:ext cx="2100447" cy="927027"/>
              </a:xfrm>
              <a:prstGeom prst="arc">
                <a:avLst>
                  <a:gd name="adj1" fmla="val 13374261"/>
                  <a:gd name="adj2" fmla="val 20215199"/>
                </a:avLst>
              </a:prstGeom>
              <a:ln>
                <a:solidFill>
                  <a:srgbClr val="00B05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585433" y="2340771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 rot="17880000" flipH="1">
                <a:off x="2360733" y="1389181"/>
                <a:ext cx="45719" cy="45719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 rot="17880000" flipH="1">
                <a:off x="2156032" y="2339296"/>
                <a:ext cx="45719" cy="45719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 flipH="1">
                <a:off x="1582295" y="2338429"/>
                <a:ext cx="45719" cy="4572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 Box 15"/>
              <p:cNvSpPr txBox="1"/>
              <p:nvPr/>
            </p:nvSpPr>
            <p:spPr>
              <a:xfrm rot="19655053" flipH="1">
                <a:off x="2110808" y="1168109"/>
                <a:ext cx="460200" cy="282872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dirty="0" smtClean="0">
                    <a:effectLst/>
                    <a:ea typeface="Calibri"/>
                    <a:cs typeface="Times New Roman"/>
                  </a:rPr>
                  <a:t>EXP’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78" name="Text Box 15"/>
              <p:cNvSpPr txBox="1"/>
              <p:nvPr/>
            </p:nvSpPr>
            <p:spPr>
              <a:xfrm flipH="1">
                <a:off x="2124742" y="2293951"/>
                <a:ext cx="485270" cy="22357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dirty="0" smtClean="0">
                    <a:effectLst/>
                    <a:ea typeface="Calibri"/>
                    <a:cs typeface="Times New Roman"/>
                  </a:rPr>
                  <a:t>EXP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Text Box 74"/>
                  <p:cNvSpPr txBox="1"/>
                  <p:nvPr/>
                </p:nvSpPr>
                <p:spPr>
                  <a:xfrm flipH="1">
                    <a:off x="1805054" y="2988322"/>
                    <a:ext cx="393245" cy="25593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100" b="1" i="1" dirty="0" smtClean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1100" b="1" i="1" smtClean="0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𝒔</m:t>
                        </m:r>
                      </m:oMath>
                    </a14:m>
                    <a:r>
                      <a:rPr lang="en-US" sz="1100" b="1" i="1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rPr>
                      <a:t> </a:t>
                    </a:r>
                    <a:endParaRPr lang="en-US" sz="1400" b="1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18" name="Text Box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1805054" y="2988322"/>
                    <a:ext cx="393245" cy="255930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0" name="Straight Arrow Connector 119"/>
              <p:cNvCxnSpPr/>
              <p:nvPr/>
            </p:nvCxnSpPr>
            <p:spPr>
              <a:xfrm flipH="1">
                <a:off x="1608918" y="3053318"/>
                <a:ext cx="576072" cy="0"/>
              </a:xfrm>
              <a:prstGeom prst="straightConnector1">
                <a:avLst/>
              </a:prstGeom>
              <a:ln w="3175"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>
              <a:off x="3150078" y="790575"/>
              <a:ext cx="3270840" cy="3435097"/>
              <a:chOff x="3150078" y="790575"/>
              <a:chExt cx="3270840" cy="3435097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 rot="16200000" flipH="1">
                <a:off x="3833145" y="1387500"/>
                <a:ext cx="0" cy="36576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rot="16200000" flipH="1">
                <a:off x="5460174" y="1749648"/>
                <a:ext cx="0" cy="59436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5402166" y="1981200"/>
                <a:ext cx="0" cy="73152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5307531" y="1981200"/>
                <a:ext cx="0" cy="73152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rot="16200000" flipH="1">
                <a:off x="5299281" y="1907536"/>
                <a:ext cx="0" cy="9144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Oval 96"/>
              <p:cNvSpPr/>
              <p:nvPr/>
            </p:nvSpPr>
            <p:spPr>
              <a:xfrm>
                <a:off x="5109849" y="1709897"/>
                <a:ext cx="45720" cy="45720"/>
              </a:xfrm>
              <a:prstGeom prst="ellipse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Straight Connector 97"/>
              <p:cNvCxnSpPr/>
              <p:nvPr/>
            </p:nvCxnSpPr>
            <p:spPr>
              <a:xfrm rot="14100000" flipH="1">
                <a:off x="3988642" y="1362304"/>
                <a:ext cx="0" cy="36576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rot="16200000" flipH="1">
                <a:off x="3788097" y="2180518"/>
                <a:ext cx="0" cy="36576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H="1">
                <a:off x="3941109" y="993136"/>
                <a:ext cx="0" cy="2743200"/>
              </a:xfrm>
              <a:prstGeom prst="line">
                <a:avLst/>
              </a:prstGeom>
              <a:ln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3941108" y="2364736"/>
                <a:ext cx="1463040" cy="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Arc 103"/>
              <p:cNvSpPr>
                <a:spLocks noChangeAspect="1"/>
              </p:cNvSpPr>
              <p:nvPr/>
            </p:nvSpPr>
            <p:spPr>
              <a:xfrm rot="1740000" flipH="1">
                <a:off x="3825532" y="1324953"/>
                <a:ext cx="120559" cy="113113"/>
              </a:xfrm>
              <a:prstGeom prst="arc">
                <a:avLst>
                  <a:gd name="adj1" fmla="val 14423569"/>
                  <a:gd name="adj2" fmla="val 2084384"/>
                </a:avLst>
              </a:prstGeom>
              <a:ln w="9525" cap="rnd">
                <a:solidFill>
                  <a:srgbClr val="00B0F0"/>
                </a:solidFill>
                <a:headEnd type="none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 Box 27"/>
                  <p:cNvSpPr txBox="1"/>
                  <p:nvPr/>
                </p:nvSpPr>
                <p:spPr>
                  <a:xfrm flipH="1">
                    <a:off x="3599040" y="1006551"/>
                    <a:ext cx="471787" cy="361235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1" i="1" dirty="0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100" b="1" i="1" dirty="0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sz="1100" b="1" i="1" dirty="0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𝑳</m:t>
                              </m:r>
                            </m:sub>
                          </m:sSub>
                        </m:oMath>
                      </m:oMathPara>
                    </a14:m>
                    <a:endParaRPr lang="en-US" sz="11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05" name="Text 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599040" y="1006551"/>
                    <a:ext cx="471787" cy="361235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6" name="Oval 105"/>
              <p:cNvSpPr>
                <a:spLocks noChangeAspect="1"/>
              </p:cNvSpPr>
              <p:nvPr/>
            </p:nvSpPr>
            <p:spPr>
              <a:xfrm flipH="1">
                <a:off x="3918161" y="1541932"/>
                <a:ext cx="49378" cy="49378"/>
              </a:xfrm>
              <a:prstGeom prst="ellipse">
                <a:avLst/>
              </a:prstGeom>
              <a:gradFill>
                <a:gsLst>
                  <a:gs pos="0">
                    <a:schemeClr val="accent6">
                      <a:lumMod val="75000"/>
                      <a:alpha val="8000"/>
                    </a:schemeClr>
                  </a:gs>
                  <a:gs pos="50000">
                    <a:schemeClr val="accent6">
                      <a:lumMod val="60000"/>
                      <a:lumOff val="40000"/>
                      <a:alpha val="18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10000"/>
                    </a:schemeClr>
                  </a:gs>
                </a:gsLst>
                <a:lin ang="5400000" scaled="0"/>
              </a:gradFill>
              <a:ln cmpd="dbl">
                <a:solidFill>
                  <a:srgbClr val="960000">
                    <a:alpha val="28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Arc 110"/>
              <p:cNvSpPr>
                <a:spLocks noChangeAspect="1"/>
              </p:cNvSpPr>
              <p:nvPr/>
            </p:nvSpPr>
            <p:spPr>
              <a:xfrm rot="19613600" flipH="1">
                <a:off x="3458211" y="962129"/>
                <a:ext cx="729881" cy="404414"/>
              </a:xfrm>
              <a:prstGeom prst="arc">
                <a:avLst>
                  <a:gd name="adj1" fmla="val 13605465"/>
                  <a:gd name="adj2" fmla="val 17806153"/>
                </a:avLst>
              </a:prstGeom>
              <a:ln>
                <a:solidFill>
                  <a:srgbClr val="00B05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9" name="Text Box 15"/>
              <p:cNvSpPr txBox="1"/>
              <p:nvPr/>
            </p:nvSpPr>
            <p:spPr>
              <a:xfrm flipH="1">
                <a:off x="4798407" y="2293561"/>
                <a:ext cx="485270" cy="22357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dirty="0">
                    <a:ea typeface="Calibri"/>
                    <a:cs typeface="Times New Roman"/>
                  </a:rPr>
                  <a:t>ENP</a:t>
                </a:r>
              </a:p>
            </p:txBody>
          </p:sp>
          <p:sp>
            <p:nvSpPr>
              <p:cNvPr id="122" name="Text Box 15"/>
              <p:cNvSpPr txBox="1"/>
              <p:nvPr/>
            </p:nvSpPr>
            <p:spPr>
              <a:xfrm flipH="1">
                <a:off x="3417928" y="893714"/>
                <a:ext cx="305305" cy="248383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 dirty="0" smtClean="0">
                    <a:solidFill>
                      <a:schemeClr val="bg1">
                        <a:lumMod val="65000"/>
                      </a:schemeClr>
                    </a:solidFill>
                    <a:effectLst/>
                    <a:ea typeface="Calibri"/>
                    <a:cs typeface="Times New Roman"/>
                  </a:rPr>
                  <a:t>A’</a:t>
                </a:r>
                <a:endParaRPr lang="en-US" sz="1100" dirty="0">
                  <a:solidFill>
                    <a:schemeClr val="bg1">
                      <a:lumMod val="65000"/>
                    </a:schemeClr>
                  </a:solidFill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23" name="Text Box 15"/>
              <p:cNvSpPr txBox="1"/>
              <p:nvPr/>
            </p:nvSpPr>
            <p:spPr>
              <a:xfrm flipH="1">
                <a:off x="3804241" y="790575"/>
                <a:ext cx="160696" cy="248383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 dirty="0" smtClean="0">
                    <a:solidFill>
                      <a:schemeClr val="bg1">
                        <a:lumMod val="65000"/>
                      </a:schemeClr>
                    </a:solidFill>
                    <a:effectLst/>
                    <a:ea typeface="Calibri"/>
                    <a:cs typeface="Times New Roman"/>
                  </a:rPr>
                  <a:t>A</a:t>
                </a:r>
                <a:endParaRPr lang="en-US" sz="1100" dirty="0">
                  <a:solidFill>
                    <a:schemeClr val="bg1">
                      <a:lumMod val="65000"/>
                    </a:schemeClr>
                  </a:solidFill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24" name="Text Box 15"/>
              <p:cNvSpPr txBox="1"/>
              <p:nvPr/>
            </p:nvSpPr>
            <p:spPr>
              <a:xfrm flipH="1">
                <a:off x="3823601" y="3658167"/>
                <a:ext cx="160696" cy="248383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 dirty="0" smtClean="0">
                    <a:solidFill>
                      <a:schemeClr val="bg1">
                        <a:lumMod val="65000"/>
                      </a:schemeClr>
                    </a:solidFill>
                    <a:effectLst/>
                    <a:ea typeface="Calibri"/>
                    <a:cs typeface="Times New Roman"/>
                  </a:rPr>
                  <a:t>B</a:t>
                </a:r>
                <a:endParaRPr lang="en-US" sz="1100" b="1" dirty="0">
                  <a:solidFill>
                    <a:schemeClr val="bg1">
                      <a:lumMod val="65000"/>
                    </a:schemeClr>
                  </a:solidFill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25" name="Text Box 15"/>
              <p:cNvSpPr txBox="1"/>
              <p:nvPr/>
            </p:nvSpPr>
            <p:spPr>
              <a:xfrm flipH="1">
                <a:off x="5073960" y="3268535"/>
                <a:ext cx="355705" cy="248383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 dirty="0" smtClean="0">
                    <a:solidFill>
                      <a:schemeClr val="bg1">
                        <a:lumMod val="65000"/>
                      </a:schemeClr>
                    </a:solidFill>
                    <a:effectLst/>
                    <a:ea typeface="Calibri"/>
                    <a:cs typeface="Times New Roman"/>
                  </a:rPr>
                  <a:t>B’</a:t>
                </a:r>
                <a:endParaRPr lang="en-US" sz="1100" b="1" dirty="0">
                  <a:solidFill>
                    <a:schemeClr val="bg1">
                      <a:lumMod val="65000"/>
                    </a:schemeClr>
                  </a:solidFill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26" name="Text Box 15"/>
              <p:cNvSpPr txBox="1"/>
              <p:nvPr/>
            </p:nvSpPr>
            <p:spPr>
              <a:xfrm flipH="1">
                <a:off x="3737588" y="1395731"/>
                <a:ext cx="160696" cy="248383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 dirty="0" smtClean="0">
                    <a:solidFill>
                      <a:schemeClr val="bg1">
                        <a:lumMod val="65000"/>
                      </a:schemeClr>
                    </a:solidFill>
                    <a:effectLst/>
                    <a:ea typeface="Calibri"/>
                    <a:cs typeface="Times New Roman"/>
                  </a:rPr>
                  <a:t>P</a:t>
                </a:r>
                <a:endParaRPr lang="en-US" sz="1100" dirty="0">
                  <a:solidFill>
                    <a:schemeClr val="bg1">
                      <a:lumMod val="65000"/>
                    </a:schemeClr>
                  </a:solidFill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128" name="Straight Connector 127"/>
              <p:cNvCxnSpPr/>
              <p:nvPr/>
            </p:nvCxnSpPr>
            <p:spPr>
              <a:xfrm rot="19560000" flipH="1">
                <a:off x="4380717" y="849581"/>
                <a:ext cx="0" cy="2743200"/>
              </a:xfrm>
              <a:prstGeom prst="line">
                <a:avLst/>
              </a:prstGeom>
              <a:ln cap="rnd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rot="19560000">
                <a:off x="4268160" y="1823249"/>
                <a:ext cx="1463040" cy="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Text Box 15"/>
              <p:cNvSpPr txBox="1"/>
              <p:nvPr/>
            </p:nvSpPr>
            <p:spPr>
              <a:xfrm rot="17880000" flipH="1">
                <a:off x="4169871" y="2118434"/>
                <a:ext cx="326795" cy="248383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 dirty="0" smtClean="0">
                    <a:solidFill>
                      <a:schemeClr val="bg1">
                        <a:lumMod val="65000"/>
                      </a:schemeClr>
                    </a:solidFill>
                    <a:effectLst/>
                    <a:ea typeface="Calibri"/>
                    <a:cs typeface="Times New Roman"/>
                  </a:rPr>
                  <a:t>O’</a:t>
                </a:r>
                <a:endParaRPr lang="en-US" sz="1100" dirty="0">
                  <a:solidFill>
                    <a:schemeClr val="bg1">
                      <a:lumMod val="65000"/>
                    </a:schemeClr>
                  </a:solidFill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32" name="Oval 131"/>
              <p:cNvSpPr/>
              <p:nvPr/>
            </p:nvSpPr>
            <p:spPr>
              <a:xfrm rot="17880000" flipH="1">
                <a:off x="5108982" y="1711466"/>
                <a:ext cx="45719" cy="45719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4811711" y="2343307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 rot="17880000" flipH="1">
                <a:off x="5587011" y="1391717"/>
                <a:ext cx="45719" cy="45719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FFC000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 rot="17880000" flipH="1">
                <a:off x="5382310" y="2341832"/>
                <a:ext cx="45719" cy="45719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 flipH="1">
                <a:off x="4808573" y="2340965"/>
                <a:ext cx="45719" cy="4572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ext Box 15"/>
              <p:cNvSpPr txBox="1"/>
              <p:nvPr/>
            </p:nvSpPr>
            <p:spPr>
              <a:xfrm rot="19655053" flipH="1">
                <a:off x="5041738" y="1777710"/>
                <a:ext cx="460200" cy="282872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dirty="0" smtClean="0">
                    <a:ea typeface="Calibri"/>
                    <a:cs typeface="Times New Roman"/>
                  </a:rPr>
                  <a:t>EXP’</a:t>
                </a:r>
                <a:endParaRPr lang="en-US" sz="1100" dirty="0">
                  <a:ea typeface="Calibri"/>
                  <a:cs typeface="Times New Roman"/>
                </a:endParaRPr>
              </a:p>
            </p:txBody>
          </p:sp>
          <p:sp>
            <p:nvSpPr>
              <p:cNvPr id="142" name="Text Box 15"/>
              <p:cNvSpPr txBox="1"/>
              <p:nvPr/>
            </p:nvSpPr>
            <p:spPr>
              <a:xfrm flipH="1">
                <a:off x="5331808" y="2315432"/>
                <a:ext cx="485270" cy="22357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dirty="0" smtClean="0">
                    <a:solidFill>
                      <a:schemeClr val="bg1">
                        <a:lumMod val="65000"/>
                      </a:schemeClr>
                    </a:solidFill>
                    <a:effectLst/>
                    <a:ea typeface="Calibri"/>
                    <a:cs typeface="Times New Roman"/>
                  </a:rPr>
                  <a:t>EXP</a:t>
                </a:r>
                <a:endParaRPr lang="en-US" sz="1100" dirty="0">
                  <a:solidFill>
                    <a:schemeClr val="bg1">
                      <a:lumMod val="65000"/>
                    </a:schemeClr>
                  </a:solidFill>
                  <a:effectLst/>
                  <a:ea typeface="Calibri"/>
                  <a:cs typeface="Times New Roman"/>
                </a:endParaRPr>
              </a:p>
            </p:txBody>
          </p:sp>
          <p:grpSp>
            <p:nvGrpSpPr>
              <p:cNvPr id="149" name="Group 148"/>
              <p:cNvGrpSpPr/>
              <p:nvPr/>
            </p:nvGrpSpPr>
            <p:grpSpPr>
              <a:xfrm>
                <a:off x="3967834" y="1482472"/>
                <a:ext cx="1463040" cy="2743200"/>
                <a:chOff x="5790173" y="1001981"/>
                <a:chExt cx="1463040" cy="2743200"/>
              </a:xfrm>
            </p:grpSpPr>
            <p:sp>
              <p:nvSpPr>
                <p:cNvPr id="144" name="Oval 143"/>
                <p:cNvSpPr/>
                <p:nvPr/>
              </p:nvSpPr>
              <p:spPr>
                <a:xfrm>
                  <a:off x="6631862" y="186229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5" name="Straight Connector 144"/>
                <p:cNvCxnSpPr/>
                <p:nvPr/>
              </p:nvCxnSpPr>
              <p:spPr>
                <a:xfrm rot="19560000" flipH="1">
                  <a:off x="5902730" y="1001981"/>
                  <a:ext cx="0" cy="2743200"/>
                </a:xfrm>
                <a:prstGeom prst="line">
                  <a:avLst/>
                </a:prstGeom>
                <a:ln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 rot="19560000">
                  <a:off x="5790173" y="1975649"/>
                  <a:ext cx="146304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oli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Oval 146"/>
                <p:cNvSpPr/>
                <p:nvPr/>
              </p:nvSpPr>
              <p:spPr>
                <a:xfrm rot="17880000" flipH="1">
                  <a:off x="6630995" y="1861001"/>
                  <a:ext cx="45719" cy="45719"/>
                </a:xfrm>
                <a:prstGeom prst="ellipse">
                  <a:avLst/>
                </a:prstGeom>
                <a:solidFill>
                  <a:srgbClr val="CC0000">
                    <a:alpha val="0"/>
                  </a:srgbClr>
                </a:solidFill>
                <a:ln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/>
                <p:cNvSpPr/>
                <p:nvPr/>
              </p:nvSpPr>
              <p:spPr>
                <a:xfrm rot="17880000" flipH="1">
                  <a:off x="7109024" y="1544117"/>
                  <a:ext cx="45719" cy="45719"/>
                </a:xfrm>
                <a:prstGeom prst="ellipse">
                  <a:avLst/>
                </a:prstGeom>
                <a:solidFill>
                  <a:srgbClr val="CC0000">
                    <a:alpha val="0"/>
                  </a:srgb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0" name="Text Box 15"/>
              <p:cNvSpPr txBox="1"/>
              <p:nvPr/>
            </p:nvSpPr>
            <p:spPr>
              <a:xfrm flipH="1">
                <a:off x="3150078" y="1504217"/>
                <a:ext cx="305305" cy="248383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libri"/>
                    <a:cs typeface="Times New Roman"/>
                  </a:rPr>
                  <a:t>A’</a:t>
                </a:r>
              </a:p>
            </p:txBody>
          </p:sp>
          <p:sp>
            <p:nvSpPr>
              <p:cNvPr id="151" name="Text Box 15"/>
              <p:cNvSpPr txBox="1"/>
              <p:nvPr/>
            </p:nvSpPr>
            <p:spPr>
              <a:xfrm rot="17880000" flipH="1">
                <a:off x="3853167" y="2759332"/>
                <a:ext cx="326795" cy="248383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libri"/>
                    <a:cs typeface="Times New Roman"/>
                  </a:rPr>
                  <a:t>O’</a:t>
                </a:r>
              </a:p>
            </p:txBody>
          </p:sp>
          <p:sp>
            <p:nvSpPr>
              <p:cNvPr id="152" name="Text Box 15"/>
              <p:cNvSpPr txBox="1"/>
              <p:nvPr/>
            </p:nvSpPr>
            <p:spPr>
              <a:xfrm flipH="1">
                <a:off x="4773174" y="3812496"/>
                <a:ext cx="355705" cy="248383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libri"/>
                    <a:cs typeface="Times New Roman"/>
                  </a:rPr>
                  <a:t>B’</a:t>
                </a:r>
              </a:p>
            </p:txBody>
          </p:sp>
          <p:sp>
            <p:nvSpPr>
              <p:cNvPr id="113" name="Text Box 15"/>
              <p:cNvSpPr txBox="1"/>
              <p:nvPr/>
            </p:nvSpPr>
            <p:spPr>
              <a:xfrm rot="19655053" flipH="1">
                <a:off x="4935914" y="1449056"/>
                <a:ext cx="460200" cy="282872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ea typeface="Calibri"/>
                    <a:cs typeface="Times New Roman"/>
                  </a:rPr>
                  <a:t>ENP’</a:t>
                </a:r>
              </a:p>
            </p:txBody>
          </p:sp>
          <p:sp>
            <p:nvSpPr>
              <p:cNvPr id="114" name="Text Box 15"/>
              <p:cNvSpPr txBox="1"/>
              <p:nvPr/>
            </p:nvSpPr>
            <p:spPr>
              <a:xfrm rot="19655053" flipH="1">
                <a:off x="5413657" y="1131664"/>
                <a:ext cx="460200" cy="282872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100" dirty="0" smtClean="0">
                    <a:solidFill>
                      <a:schemeClr val="bg1">
                        <a:lumMod val="65000"/>
                      </a:schemeClr>
                    </a:solidFill>
                    <a:ea typeface="Calibri"/>
                    <a:cs typeface="Times New Roman"/>
                  </a:rPr>
                  <a:t>EXP</a:t>
                </a:r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ea typeface="Calibri"/>
                    <a:cs typeface="Times New Roman"/>
                  </a:rPr>
                  <a:t>’</a:t>
                </a:r>
              </a:p>
            </p:txBody>
          </p:sp>
          <p:cxnSp>
            <p:nvCxnSpPr>
              <p:cNvPr id="130" name="Straight Arrow Connector 129"/>
              <p:cNvCxnSpPr/>
              <p:nvPr/>
            </p:nvCxnSpPr>
            <p:spPr>
              <a:xfrm flipH="1">
                <a:off x="5404362" y="2622516"/>
                <a:ext cx="182880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>
                <a:off x="5127228" y="2622516"/>
                <a:ext cx="182880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/>
              <p:nvPr/>
            </p:nvCxnSpPr>
            <p:spPr>
              <a:xfrm rot="16200000" flipH="1">
                <a:off x="5433744" y="2206849"/>
                <a:ext cx="320040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Text Box 74"/>
                  <p:cNvSpPr txBox="1"/>
                  <p:nvPr/>
                </p:nvSpPr>
                <p:spPr>
                  <a:xfrm rot="16200000" flipH="1">
                    <a:off x="4970268" y="1983627"/>
                    <a:ext cx="1828800" cy="43997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</a:pPr>
                    <a:r>
                      <a:rPr lang="en-US" sz="11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ea typeface="Calibri"/>
                        <a:cs typeface="Times New Roman"/>
                      </a:rPr>
                      <a:t>                 </a:t>
                    </a:r>
                    <a14:m>
                      <m:oMath xmlns:m="http://schemas.openxmlformats.org/officeDocument/2006/math">
                        <m:r>
                          <a:rPr lang="en-US" sz="1100" b="1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𝚫</m:t>
                        </m:r>
                        <m:sSub>
                          <m:sSubPr>
                            <m:ctrlPr>
                              <a:rPr lang="en-US" sz="11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1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1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𝒆</m:t>
                            </m:r>
                          </m:sub>
                        </m:sSub>
                        <m:r>
                          <a:rPr lang="en-US" sz="11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=                  </m:t>
                        </m:r>
                      </m:oMath>
                    </a14:m>
                    <a:endParaRPr lang="en-US" sz="1100" b="0" i="1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latin typeface="Cambria Math"/>
                      <a:ea typeface="Calibri"/>
                      <a:cs typeface="Times New Roman"/>
                    </a:endParaRPr>
                  </a:p>
                  <a:p>
                    <a:pPr algn="ctr">
                      <a:lnSpc>
                        <a:spcPct val="115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𝑠</m:t>
                          </m:r>
                          <m:r>
                            <a:rPr lang="en-US" sz="11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sin</m:t>
                          </m:r>
                          <m:r>
                            <a:rPr lang="en-US" sz="11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36" name="Text Box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 flipH="1">
                    <a:off x="4970268" y="1983627"/>
                    <a:ext cx="1828800" cy="439979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r="-1389"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 Box 74"/>
                  <p:cNvSpPr txBox="1"/>
                  <p:nvPr/>
                </p:nvSpPr>
                <p:spPr>
                  <a:xfrm flipH="1">
                    <a:off x="4668319" y="2658374"/>
                    <a:ext cx="1752599" cy="45720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  </m:t>
                          </m:r>
                          <m:r>
                            <a:rPr lang="en-US" sz="1100" b="1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           </m:t>
                          </m:r>
                          <m:r>
                            <a:rPr lang="en-US" sz="1100" b="1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𝚫</m:t>
                          </m:r>
                          <m:sSub>
                            <m:sSubPr>
                              <m:ctrlPr>
                                <a:rPr lang="en-US" sz="1100" b="1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100" b="1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1100" b="1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𝒆</m:t>
                              </m:r>
                            </m:sub>
                          </m:sSub>
                          <m:r>
                            <a:rPr lang="en-US" sz="11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=                 </m:t>
                          </m:r>
                        </m:oMath>
                      </m:oMathPara>
                    </a14:m>
                    <a:endParaRPr lang="en-US" sz="1100" b="0" i="1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latin typeface="Cambria Math"/>
                      <a:ea typeface="Calibri"/>
                      <a:cs typeface="Times New Roman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−</m:t>
                          </m:r>
                          <m:r>
                            <a:rPr lang="en-US" sz="11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𝑠</m:t>
                          </m:r>
                          <m:func>
                            <m:funcPr>
                              <m:ctrlPr>
                                <a:rPr lang="en-US" sz="11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funcPr>
                            <m:fName>
                              <m:r>
                                <a:rPr lang="en-US" sz="11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(1−</m:t>
                              </m:r>
                              <m:r>
                                <m:rPr>
                                  <m:sty m:val="p"/>
                                </m:rPr>
                                <a:rPr lang="en-US" sz="11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1100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sz="11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)</m:t>
                          </m:r>
                        </m:oMath>
                      </m:oMathPara>
                    </a14:m>
                    <a:endParaRPr lang="en-US" sz="11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a typeface="Calibri"/>
                      <a:cs typeface="Times New Roman"/>
                    </a:endParaRPr>
                  </a:p>
                  <a:p>
                    <a:pPr algn="ctr"/>
                    <a:endParaRPr 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43" name="Text Box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668319" y="2658374"/>
                    <a:ext cx="1752599" cy="457200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 Box 27"/>
                  <p:cNvSpPr txBox="1"/>
                  <p:nvPr/>
                </p:nvSpPr>
                <p:spPr>
                  <a:xfrm flipH="1">
                    <a:off x="4944374" y="2099096"/>
                    <a:ext cx="471787" cy="361235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1" i="1" dirty="0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100" b="1" i="1" dirty="0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sz="1100" b="1" i="1" dirty="0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𝑳</m:t>
                              </m:r>
                            </m:sub>
                          </m:sSub>
                        </m:oMath>
                      </m:oMathPara>
                    </a14:m>
                    <a:endParaRPr lang="en-US" sz="11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56" name="Text 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944374" y="2099096"/>
                    <a:ext cx="471787" cy="361235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7" name="Arc 156"/>
              <p:cNvSpPr>
                <a:spLocks noChangeAspect="1"/>
              </p:cNvSpPr>
              <p:nvPr/>
            </p:nvSpPr>
            <p:spPr>
              <a:xfrm rot="6240000" flipH="1">
                <a:off x="4973605" y="2252831"/>
                <a:ext cx="120559" cy="113113"/>
              </a:xfrm>
              <a:prstGeom prst="arc">
                <a:avLst>
                  <a:gd name="adj1" fmla="val 14423569"/>
                  <a:gd name="adj2" fmla="val 2084384"/>
                </a:avLst>
              </a:prstGeom>
              <a:ln w="9525" cap="rnd">
                <a:solidFill>
                  <a:srgbClr val="00B0F0"/>
                </a:solidFill>
                <a:headEnd type="none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1" name="Text Box 15"/>
              <p:cNvSpPr txBox="1"/>
              <p:nvPr/>
            </p:nvSpPr>
            <p:spPr>
              <a:xfrm flipH="1">
                <a:off x="3747401" y="2236424"/>
                <a:ext cx="160696" cy="248383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 dirty="0">
                    <a:solidFill>
                      <a:schemeClr val="bg1">
                        <a:lumMod val="65000"/>
                      </a:schemeClr>
                    </a:solidFill>
                    <a:ea typeface="Calibri"/>
                    <a:cs typeface="Times New Roman"/>
                  </a:rPr>
                  <a:t>O</a:t>
                </a:r>
                <a:endParaRPr lang="en-US" sz="1100" dirty="0">
                  <a:solidFill>
                    <a:schemeClr val="bg1">
                      <a:lumMod val="65000"/>
                    </a:schemeClr>
                  </a:solidFill>
                  <a:effectLst/>
                  <a:ea typeface="Calibri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4050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8686800" cy="5209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0372" y="696686"/>
            <a:ext cx="8641080" cy="516636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2400" y="6248400"/>
            <a:ext cx="885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araxialDoubleLensF180mm_EnppExpp36_88mm_pMag0_82_TiltAbtENPP_wSensorShift.zmx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33400" y="838200"/>
                <a:ext cx="1125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=20°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838200"/>
                <a:ext cx="112524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Optical axis 2"/>
          <p:cNvCxnSpPr/>
          <p:nvPr/>
        </p:nvCxnSpPr>
        <p:spPr>
          <a:xfrm rot="-1200000">
            <a:off x="2798094" y="2902556"/>
            <a:ext cx="5760720" cy="0"/>
          </a:xfrm>
          <a:prstGeom prst="line">
            <a:avLst/>
          </a:prstGeom>
          <a:ln w="444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Optical axis -1"/>
          <p:cNvCxnSpPr/>
          <p:nvPr/>
        </p:nvCxnSpPr>
        <p:spPr>
          <a:xfrm>
            <a:off x="2902362" y="2957966"/>
            <a:ext cx="5486400" cy="0"/>
          </a:xfrm>
          <a:prstGeom prst="line">
            <a:avLst/>
          </a:prstGeom>
          <a:ln w="444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ENP" hidden="1"/>
          <p:cNvGrpSpPr/>
          <p:nvPr/>
        </p:nvGrpSpPr>
        <p:grpSpPr>
          <a:xfrm>
            <a:off x="5503056" y="2930597"/>
            <a:ext cx="48858" cy="48627"/>
            <a:chOff x="5494374" y="2293530"/>
            <a:chExt cx="48858" cy="48627"/>
          </a:xfrm>
        </p:grpSpPr>
        <p:sp>
          <p:nvSpPr>
            <p:cNvPr id="9" name="Oval 8"/>
            <p:cNvSpPr/>
            <p:nvPr/>
          </p:nvSpPr>
          <p:spPr>
            <a:xfrm>
              <a:off x="5497512" y="2295872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flipH="1">
              <a:off x="5494374" y="2293530"/>
              <a:ext cx="45719" cy="4572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95324" y="2295353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 rot="17880000" flipH="1">
              <a:off x="5496838" y="2296438"/>
              <a:ext cx="45719" cy="45719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 w="15875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EXP-2" hidden="1"/>
          <p:cNvGrpSpPr/>
          <p:nvPr/>
        </p:nvGrpSpPr>
        <p:grpSpPr>
          <a:xfrm>
            <a:off x="4736236" y="3215195"/>
            <a:ext cx="46594" cy="45797"/>
            <a:chOff x="4802864" y="4117065"/>
            <a:chExt cx="46594" cy="45797"/>
          </a:xfrm>
        </p:grpSpPr>
        <p:sp>
          <p:nvSpPr>
            <p:cNvPr id="25" name="Oval 24"/>
            <p:cNvSpPr/>
            <p:nvPr/>
          </p:nvSpPr>
          <p:spPr>
            <a:xfrm>
              <a:off x="4803738" y="4117142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rot="15840000" flipH="1">
              <a:off x="4802864" y="4117065"/>
              <a:ext cx="45719" cy="45719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 w="158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EXP-1" hidden="1"/>
          <p:cNvGrpSpPr/>
          <p:nvPr/>
        </p:nvGrpSpPr>
        <p:grpSpPr>
          <a:xfrm>
            <a:off x="4686683" y="2931108"/>
            <a:ext cx="46594" cy="45797"/>
            <a:chOff x="4802864" y="4117065"/>
            <a:chExt cx="46594" cy="45797"/>
          </a:xfrm>
        </p:grpSpPr>
        <p:sp>
          <p:nvSpPr>
            <p:cNvPr id="31" name="Oval 30"/>
            <p:cNvSpPr/>
            <p:nvPr/>
          </p:nvSpPr>
          <p:spPr>
            <a:xfrm>
              <a:off x="4803738" y="4117142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 rot="15840000" flipH="1">
              <a:off x="4802864" y="4117065"/>
              <a:ext cx="45719" cy="45719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 w="158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/>
          <p:cNvCxnSpPr>
            <a:cxnSpLocks noChangeAspect="1"/>
          </p:cNvCxnSpPr>
          <p:nvPr/>
        </p:nvCxnSpPr>
        <p:spPr>
          <a:xfrm>
            <a:off x="1206627" y="2133600"/>
            <a:ext cx="4320293" cy="818146"/>
          </a:xfrm>
          <a:prstGeom prst="line">
            <a:avLst/>
          </a:prstGeom>
          <a:ln w="31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 noChangeAspect="1"/>
          </p:cNvCxnSpPr>
          <p:nvPr/>
        </p:nvCxnSpPr>
        <p:spPr>
          <a:xfrm flipV="1">
            <a:off x="1143000" y="2955893"/>
            <a:ext cx="4386155" cy="834450"/>
          </a:xfrm>
          <a:prstGeom prst="line">
            <a:avLst/>
          </a:prstGeom>
          <a:ln w="31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cxnSpLocks/>
          </p:cNvCxnSpPr>
          <p:nvPr/>
        </p:nvCxnSpPr>
        <p:spPr>
          <a:xfrm flipH="1" flipV="1">
            <a:off x="4711736" y="2958932"/>
            <a:ext cx="3675888" cy="850392"/>
          </a:xfrm>
          <a:prstGeom prst="line">
            <a:avLst/>
          </a:prstGeom>
          <a:ln w="31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cxnSpLocks noChangeAspect="1"/>
          </p:cNvCxnSpPr>
          <p:nvPr/>
        </p:nvCxnSpPr>
        <p:spPr>
          <a:xfrm flipH="1">
            <a:off x="4712158" y="2102995"/>
            <a:ext cx="3671122" cy="851306"/>
          </a:xfrm>
          <a:prstGeom prst="line">
            <a:avLst/>
          </a:prstGeom>
          <a:ln w="31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cxnSpLocks noChangeAspect="1"/>
          </p:cNvCxnSpPr>
          <p:nvPr/>
        </p:nvCxnSpPr>
        <p:spPr>
          <a:xfrm flipH="1" flipV="1">
            <a:off x="4760070" y="3236419"/>
            <a:ext cx="3621930" cy="1028070"/>
          </a:xfrm>
          <a:prstGeom prst="line">
            <a:avLst/>
          </a:prstGeom>
          <a:ln w="3175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 noChangeAspect="1"/>
          </p:cNvCxnSpPr>
          <p:nvPr/>
        </p:nvCxnSpPr>
        <p:spPr>
          <a:xfrm flipH="1">
            <a:off x="4757329" y="2672108"/>
            <a:ext cx="3624671" cy="563838"/>
          </a:xfrm>
          <a:prstGeom prst="line">
            <a:avLst/>
          </a:prstGeom>
          <a:ln w="3175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Parallel to Optical axis -1"/>
          <p:cNvCxnSpPr/>
          <p:nvPr/>
        </p:nvCxnSpPr>
        <p:spPr>
          <a:xfrm>
            <a:off x="3002784" y="3237016"/>
            <a:ext cx="54864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4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cxnSpLocks noChangeAspect="1"/>
          </p:cNvCxnSpPr>
          <p:nvPr/>
        </p:nvCxnSpPr>
        <p:spPr>
          <a:xfrm flipH="1" flipV="1">
            <a:off x="4760070" y="3235262"/>
            <a:ext cx="3621930" cy="246282"/>
          </a:xfrm>
          <a:prstGeom prst="line">
            <a:avLst/>
          </a:prstGeom>
          <a:ln w="3175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202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6400800"/>
            <a:ext cx="597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araxialDoubleLensF180mm_EnppExpp36_88mm_pMag0_82_TiltAbtENPP_wSensorShift.zmx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33400" y="838200"/>
                <a:ext cx="1125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=20°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838200"/>
                <a:ext cx="112524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76199" y="1465828"/>
            <a:ext cx="8988667" cy="4311068"/>
            <a:chOff x="970240" y="1465832"/>
            <a:chExt cx="7588574" cy="363956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8" t="14973" r="4198" b="15886"/>
            <a:stretch/>
          </p:blipFill>
          <p:spPr bwMode="auto">
            <a:xfrm>
              <a:off x="970240" y="1465832"/>
              <a:ext cx="7580447" cy="36017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1066800" y="1524000"/>
              <a:ext cx="7467600" cy="3581400"/>
            </a:xfrm>
            <a:prstGeom prst="rect">
              <a:avLst/>
            </a:prstGeom>
            <a:solidFill>
              <a:schemeClr val="bg1"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Optical axis 2"/>
            <p:cNvCxnSpPr/>
            <p:nvPr/>
          </p:nvCxnSpPr>
          <p:spPr>
            <a:xfrm rot="-1200000">
              <a:off x="2798094" y="2902556"/>
              <a:ext cx="5760720" cy="0"/>
            </a:xfrm>
            <a:prstGeom prst="line">
              <a:avLst/>
            </a:prstGeom>
            <a:ln w="444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Optical axis -1"/>
            <p:cNvCxnSpPr/>
            <p:nvPr/>
          </p:nvCxnSpPr>
          <p:spPr>
            <a:xfrm>
              <a:off x="2902362" y="2957966"/>
              <a:ext cx="5486400" cy="0"/>
            </a:xfrm>
            <a:prstGeom prst="line">
              <a:avLst/>
            </a:prstGeom>
            <a:ln w="444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cxnSpLocks noChangeAspect="1"/>
            </p:cNvCxnSpPr>
            <p:nvPr/>
          </p:nvCxnSpPr>
          <p:spPr>
            <a:xfrm>
              <a:off x="1206627" y="2133600"/>
              <a:ext cx="4320293" cy="818146"/>
            </a:xfrm>
            <a:prstGeom prst="line">
              <a:avLst/>
            </a:prstGeom>
            <a:ln w="3175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cxnSpLocks noChangeAspect="1"/>
            </p:cNvCxnSpPr>
            <p:nvPr/>
          </p:nvCxnSpPr>
          <p:spPr>
            <a:xfrm flipV="1">
              <a:off x="1143000" y="2955893"/>
              <a:ext cx="4386155" cy="834450"/>
            </a:xfrm>
            <a:prstGeom prst="line">
              <a:avLst/>
            </a:prstGeom>
            <a:ln w="3175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cxnSpLocks/>
            </p:cNvCxnSpPr>
            <p:nvPr/>
          </p:nvCxnSpPr>
          <p:spPr>
            <a:xfrm flipH="1" flipV="1">
              <a:off x="4711736" y="2958932"/>
              <a:ext cx="3675888" cy="850392"/>
            </a:xfrm>
            <a:prstGeom prst="line">
              <a:avLst/>
            </a:prstGeom>
            <a:ln w="3175">
              <a:solidFill>
                <a:srgbClr val="00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cxnSpLocks noChangeAspect="1"/>
            </p:cNvCxnSpPr>
            <p:nvPr/>
          </p:nvCxnSpPr>
          <p:spPr>
            <a:xfrm flipH="1">
              <a:off x="4712158" y="2102995"/>
              <a:ext cx="3671122" cy="851306"/>
            </a:xfrm>
            <a:prstGeom prst="line">
              <a:avLst/>
            </a:prstGeom>
            <a:ln w="3175">
              <a:solidFill>
                <a:srgbClr val="00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cxnSpLocks noChangeAspect="1"/>
            </p:cNvCxnSpPr>
            <p:nvPr/>
          </p:nvCxnSpPr>
          <p:spPr>
            <a:xfrm flipH="1" flipV="1">
              <a:off x="4760070" y="3236419"/>
              <a:ext cx="3621930" cy="1028070"/>
            </a:xfrm>
            <a:prstGeom prst="line">
              <a:avLst/>
            </a:prstGeom>
            <a:ln w="3175">
              <a:solidFill>
                <a:srgbClr val="00B0F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cxnSpLocks noChangeAspect="1"/>
            </p:cNvCxnSpPr>
            <p:nvPr/>
          </p:nvCxnSpPr>
          <p:spPr>
            <a:xfrm flipH="1">
              <a:off x="4757329" y="2672108"/>
              <a:ext cx="3624671" cy="563838"/>
            </a:xfrm>
            <a:prstGeom prst="line">
              <a:avLst/>
            </a:prstGeom>
            <a:ln w="3175">
              <a:solidFill>
                <a:srgbClr val="00B0F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Parallel to Optical axis -1"/>
            <p:cNvCxnSpPr/>
            <p:nvPr/>
          </p:nvCxnSpPr>
          <p:spPr>
            <a:xfrm>
              <a:off x="3002784" y="3237016"/>
              <a:ext cx="5486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4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cxnSpLocks noChangeAspect="1"/>
            </p:cNvCxnSpPr>
            <p:nvPr/>
          </p:nvCxnSpPr>
          <p:spPr>
            <a:xfrm flipH="1" flipV="1">
              <a:off x="4760070" y="3235262"/>
              <a:ext cx="3621930" cy="246282"/>
            </a:xfrm>
            <a:prstGeom prst="line">
              <a:avLst/>
            </a:prstGeom>
            <a:ln w="3175">
              <a:solidFill>
                <a:srgbClr val="00B0F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ENP"/>
          <p:cNvGrpSpPr/>
          <p:nvPr/>
        </p:nvGrpSpPr>
        <p:grpSpPr>
          <a:xfrm>
            <a:off x="5450613" y="3207380"/>
            <a:ext cx="48858" cy="48627"/>
            <a:chOff x="5494374" y="2293530"/>
            <a:chExt cx="48858" cy="48627"/>
          </a:xfrm>
        </p:grpSpPr>
        <p:sp>
          <p:nvSpPr>
            <p:cNvPr id="9" name="Oval 8"/>
            <p:cNvSpPr/>
            <p:nvPr/>
          </p:nvSpPr>
          <p:spPr>
            <a:xfrm>
              <a:off x="5497512" y="2295872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 hidden="1"/>
            <p:cNvSpPr/>
            <p:nvPr/>
          </p:nvSpPr>
          <p:spPr>
            <a:xfrm flipH="1">
              <a:off x="5494374" y="2293530"/>
              <a:ext cx="45719" cy="4572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95324" y="2295353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 rot="17880000" flipH="1">
              <a:off x="5496838" y="2296438"/>
              <a:ext cx="45719" cy="45719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 w="15875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EXP-2"/>
          <p:cNvGrpSpPr/>
          <p:nvPr/>
        </p:nvGrpSpPr>
        <p:grpSpPr>
          <a:xfrm>
            <a:off x="4551060" y="3540838"/>
            <a:ext cx="46594" cy="45797"/>
            <a:chOff x="4802864" y="4117065"/>
            <a:chExt cx="46594" cy="45797"/>
          </a:xfrm>
        </p:grpSpPr>
        <p:sp>
          <p:nvSpPr>
            <p:cNvPr id="25" name="Oval 24"/>
            <p:cNvSpPr/>
            <p:nvPr/>
          </p:nvSpPr>
          <p:spPr>
            <a:xfrm>
              <a:off x="4803738" y="4117142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rot="15840000" flipH="1">
              <a:off x="4802864" y="4117065"/>
              <a:ext cx="45719" cy="45719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 w="158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EXP-1"/>
          <p:cNvGrpSpPr/>
          <p:nvPr/>
        </p:nvGrpSpPr>
        <p:grpSpPr>
          <a:xfrm>
            <a:off x="4481260" y="3207891"/>
            <a:ext cx="46594" cy="45797"/>
            <a:chOff x="4802864" y="4117065"/>
            <a:chExt cx="46594" cy="45797"/>
          </a:xfrm>
        </p:grpSpPr>
        <p:sp>
          <p:nvSpPr>
            <p:cNvPr id="31" name="Oval 30"/>
            <p:cNvSpPr/>
            <p:nvPr/>
          </p:nvSpPr>
          <p:spPr>
            <a:xfrm>
              <a:off x="4803738" y="4117142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 rot="15840000" flipH="1">
              <a:off x="4802864" y="4117065"/>
              <a:ext cx="45719" cy="45719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 w="158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598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 hidden="1"/>
          <p:cNvGrpSpPr>
            <a:grpSpLocks noChangeAspect="1"/>
          </p:cNvGrpSpPr>
          <p:nvPr/>
        </p:nvGrpSpPr>
        <p:grpSpPr>
          <a:xfrm>
            <a:off x="-956980" y="-105792"/>
            <a:ext cx="3337560" cy="3337560"/>
            <a:chOff x="2888473" y="4185358"/>
            <a:chExt cx="914400" cy="914400"/>
          </a:xfrm>
        </p:grpSpPr>
        <p:sp>
          <p:nvSpPr>
            <p:cNvPr id="81" name="Oval 80"/>
            <p:cNvSpPr/>
            <p:nvPr/>
          </p:nvSpPr>
          <p:spPr>
            <a:xfrm>
              <a:off x="2888473" y="4185358"/>
              <a:ext cx="914400" cy="914400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/>
            <p:cNvCxnSpPr>
              <a:stCxn id="81" idx="0"/>
              <a:endCxn id="81" idx="4"/>
            </p:cNvCxnSpPr>
            <p:nvPr/>
          </p:nvCxnSpPr>
          <p:spPr>
            <a:xfrm>
              <a:off x="3345673" y="4185358"/>
              <a:ext cx="0" cy="914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81" idx="2"/>
              <a:endCxn id="81" idx="6"/>
            </p:cNvCxnSpPr>
            <p:nvPr/>
          </p:nvCxnSpPr>
          <p:spPr>
            <a:xfrm>
              <a:off x="2888473" y="4642558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Oval 96" hidden="1"/>
          <p:cNvSpPr/>
          <p:nvPr/>
        </p:nvSpPr>
        <p:spPr>
          <a:xfrm>
            <a:off x="7299531" y="1709897"/>
            <a:ext cx="45720" cy="4572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838200"/>
            <a:ext cx="8001000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 Box 15"/>
          <p:cNvSpPr txBox="1"/>
          <p:nvPr/>
        </p:nvSpPr>
        <p:spPr>
          <a:xfrm flipH="1">
            <a:off x="76199" y="914400"/>
            <a:ext cx="381000" cy="248383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 smtClean="0">
                <a:effectLst/>
                <a:ea typeface="Calibri"/>
                <a:cs typeface="Times New Roman"/>
              </a:rPr>
              <a:t>(a)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0170" y="176720"/>
            <a:ext cx="4253229" cy="3869255"/>
            <a:chOff x="90170" y="176720"/>
            <a:chExt cx="4253229" cy="3869255"/>
          </a:xfrm>
        </p:grpSpPr>
        <p:cxnSp>
          <p:nvCxnSpPr>
            <p:cNvPr id="163" name="Straight Connector 162"/>
            <p:cNvCxnSpPr/>
            <p:nvPr/>
          </p:nvCxnSpPr>
          <p:spPr>
            <a:xfrm rot="16200000" flipH="1">
              <a:off x="821690" y="1630680"/>
              <a:ext cx="0" cy="146304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rot="16200000" flipH="1">
              <a:off x="821690" y="2068424"/>
              <a:ext cx="0" cy="146304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flipH="1">
              <a:off x="1528864" y="2548954"/>
              <a:ext cx="0" cy="128016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Arc 87"/>
            <p:cNvSpPr>
              <a:spLocks noChangeAspect="1"/>
            </p:cNvSpPr>
            <p:nvPr/>
          </p:nvSpPr>
          <p:spPr>
            <a:xfrm>
              <a:off x="640080" y="290208"/>
              <a:ext cx="2560320" cy="2560320"/>
            </a:xfrm>
            <a:prstGeom prst="arc">
              <a:avLst>
                <a:gd name="adj1" fmla="val 4178593"/>
                <a:gd name="adj2" fmla="val 9377620"/>
              </a:avLst>
            </a:prstGeom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Arc 107"/>
            <p:cNvSpPr>
              <a:spLocks noChangeAspect="1"/>
            </p:cNvSpPr>
            <p:nvPr/>
          </p:nvSpPr>
          <p:spPr>
            <a:xfrm>
              <a:off x="529832" y="176720"/>
              <a:ext cx="2779776" cy="2779776"/>
            </a:xfrm>
            <a:prstGeom prst="arc">
              <a:avLst>
                <a:gd name="adj1" fmla="val 6369107"/>
                <a:gd name="adj2" fmla="val 8675258"/>
              </a:avLst>
            </a:prstGeom>
            <a:ln w="9525">
              <a:solidFill>
                <a:srgbClr val="00B05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Arc 100"/>
            <p:cNvSpPr/>
            <p:nvPr/>
          </p:nvSpPr>
          <p:spPr>
            <a:xfrm>
              <a:off x="644142" y="290884"/>
              <a:ext cx="2560320" cy="2560320"/>
            </a:xfrm>
            <a:prstGeom prst="arc">
              <a:avLst>
                <a:gd name="adj1" fmla="val 436213"/>
                <a:gd name="adj2" fmla="val 2259813"/>
              </a:avLst>
            </a:prstGeom>
            <a:ln w="9525">
              <a:solidFill>
                <a:srgbClr val="00B05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Arc 86"/>
            <p:cNvSpPr/>
            <p:nvPr/>
          </p:nvSpPr>
          <p:spPr>
            <a:xfrm>
              <a:off x="734057" y="387724"/>
              <a:ext cx="2377440" cy="2377440"/>
            </a:xfrm>
            <a:prstGeom prst="arc">
              <a:avLst>
                <a:gd name="adj1" fmla="val 20952304"/>
                <a:gd name="adj2" fmla="val 3885850"/>
              </a:avLst>
            </a:prstGeom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Connector 114"/>
            <p:cNvCxnSpPr/>
            <p:nvPr/>
          </p:nvCxnSpPr>
          <p:spPr>
            <a:xfrm flipH="1">
              <a:off x="911091" y="2091754"/>
              <a:ext cx="0" cy="173736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3335452" y="1836420"/>
              <a:ext cx="0" cy="105156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110726" y="1634554"/>
              <a:ext cx="0" cy="219456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16200000" flipH="1">
              <a:off x="3380517" y="1268408"/>
              <a:ext cx="0" cy="91440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3088276" y="1707361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 rot="14100000" flipH="1">
              <a:off x="1967069" y="1359768"/>
              <a:ext cx="0" cy="36576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rot="16200000" flipH="1">
              <a:off x="1811572" y="1384964"/>
              <a:ext cx="0" cy="36576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6200000" flipH="1">
              <a:off x="1766524" y="2177982"/>
              <a:ext cx="0" cy="36576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2812623" y="2091754"/>
              <a:ext cx="0" cy="173736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919536" y="990600"/>
              <a:ext cx="0" cy="2743200"/>
            </a:xfrm>
            <a:prstGeom prst="line">
              <a:avLst/>
            </a:prstGeom>
            <a:ln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919535" y="2362200"/>
              <a:ext cx="896112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rc 13"/>
            <p:cNvSpPr>
              <a:spLocks noChangeAspect="1"/>
            </p:cNvSpPr>
            <p:nvPr/>
          </p:nvSpPr>
          <p:spPr>
            <a:xfrm rot="1740000" flipH="1">
              <a:off x="1803959" y="1322417"/>
              <a:ext cx="120559" cy="113113"/>
            </a:xfrm>
            <a:prstGeom prst="arc">
              <a:avLst>
                <a:gd name="adj1" fmla="val 14423569"/>
                <a:gd name="adj2" fmla="val 2084384"/>
              </a:avLst>
            </a:prstGeom>
            <a:ln w="9525" cap="rnd">
              <a:solidFill>
                <a:srgbClr val="00B0F0"/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27"/>
                <p:cNvSpPr txBox="1"/>
                <p:nvPr/>
              </p:nvSpPr>
              <p:spPr>
                <a:xfrm flipH="1">
                  <a:off x="1577467" y="1004015"/>
                  <a:ext cx="471787" cy="36123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1" i="1" dirty="0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100" b="1" i="1" dirty="0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𝜶</m:t>
                            </m:r>
                          </m:e>
                          <m:sub>
                            <m:r>
                              <a:rPr lang="en-US" sz="1100" b="1" i="1" dirty="0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5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577467" y="1004015"/>
                  <a:ext cx="471787" cy="36123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/>
            <p:cNvSpPr>
              <a:spLocks noChangeAspect="1"/>
            </p:cNvSpPr>
            <p:nvPr/>
          </p:nvSpPr>
          <p:spPr>
            <a:xfrm flipH="1">
              <a:off x="1896588" y="1539396"/>
              <a:ext cx="49378" cy="49378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  <a:alpha val="31000"/>
                  </a:schemeClr>
                </a:gs>
                <a:gs pos="50000">
                  <a:schemeClr val="accent6">
                    <a:lumMod val="60000"/>
                    <a:lumOff val="40000"/>
                    <a:alpha val="32000"/>
                  </a:schemeClr>
                </a:gs>
                <a:gs pos="100000">
                  <a:schemeClr val="accent1">
                    <a:tint val="23500"/>
                    <a:satMod val="160000"/>
                    <a:alpha val="10000"/>
                  </a:schemeClr>
                </a:gs>
              </a:gsLst>
              <a:lin ang="5400000" scaled="0"/>
            </a:gradFill>
            <a:ln cmpd="dbl">
              <a:solidFill>
                <a:srgbClr val="9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74"/>
                <p:cNvSpPr txBox="1"/>
                <p:nvPr/>
              </p:nvSpPr>
              <p:spPr>
                <a:xfrm flipH="1">
                  <a:off x="2158013" y="2988954"/>
                  <a:ext cx="585186" cy="287646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 b="1" i="1" dirty="0" smtClean="0">
                      <a:solidFill>
                        <a:srgbClr val="FF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1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𝒌</m:t>
                          </m:r>
                        </m:e>
                        <m:sub>
                          <m:r>
                            <a:rPr lang="en-US" sz="11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𝒄</m:t>
                          </m:r>
                        </m:sub>
                      </m:sSub>
                    </m:oMath>
                  </a14:m>
                  <a:r>
                    <a:rPr lang="en-US" sz="1100" b="1" i="1" dirty="0">
                      <a:solidFill>
                        <a:srgbClr val="FF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 </a:t>
                  </a:r>
                  <a:endParaRPr lang="en-US" sz="1400" b="1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0" name="Text 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158013" y="2988954"/>
                  <a:ext cx="585186" cy="28764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/>
            <p:nvPr/>
          </p:nvCxnSpPr>
          <p:spPr>
            <a:xfrm flipH="1">
              <a:off x="1923390" y="3053950"/>
              <a:ext cx="886968" cy="0"/>
            </a:xfrm>
            <a:prstGeom prst="straightConnector1">
              <a:avLst/>
            </a:prstGeom>
            <a:ln w="317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16200000" flipH="1">
              <a:off x="1392243" y="1962912"/>
              <a:ext cx="786384" cy="0"/>
            </a:xfrm>
            <a:prstGeom prst="straightConnector1">
              <a:avLst/>
            </a:prstGeom>
            <a:ln w="317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74"/>
                <p:cNvSpPr txBox="1"/>
                <p:nvPr/>
              </p:nvSpPr>
              <p:spPr>
                <a:xfrm flipH="1">
                  <a:off x="1554905" y="1752601"/>
                  <a:ext cx="412471" cy="294228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 b="1" i="1" dirty="0" smtClean="0">
                      <a:solidFill>
                        <a:srgbClr val="FF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100" b="1" i="1" smtClean="0">
                          <a:solidFill>
                            <a:srgbClr val="FF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𝒉</m:t>
                      </m:r>
                    </m:oMath>
                  </a14:m>
                  <a:r>
                    <a:rPr lang="en-US" sz="1100" b="1" i="1" dirty="0">
                      <a:solidFill>
                        <a:srgbClr val="FF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 </a:t>
                  </a:r>
                  <a:endParaRPr lang="en-US" sz="1400" b="1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3" name="Text 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554905" y="1752601"/>
                  <a:ext cx="412471" cy="29422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Arc 24"/>
            <p:cNvSpPr>
              <a:spLocks noChangeAspect="1"/>
            </p:cNvSpPr>
            <p:nvPr/>
          </p:nvSpPr>
          <p:spPr>
            <a:xfrm rot="19613600" flipH="1">
              <a:off x="1436638" y="959593"/>
              <a:ext cx="729881" cy="404414"/>
            </a:xfrm>
            <a:prstGeom prst="arc">
              <a:avLst>
                <a:gd name="adj1" fmla="val 13605465"/>
                <a:gd name="adj2" fmla="val 17806153"/>
              </a:avLst>
            </a:prstGeom>
            <a:ln>
              <a:solidFill>
                <a:srgbClr val="00B05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31" name="Straight Arrow Connector 30"/>
            <p:cNvCxnSpPr>
              <a:cxnSpLocks noChangeAspect="1"/>
            </p:cNvCxnSpPr>
            <p:nvPr/>
          </p:nvCxnSpPr>
          <p:spPr>
            <a:xfrm rot="120000">
              <a:off x="2006324" y="1521948"/>
              <a:ext cx="469356" cy="640080"/>
            </a:xfrm>
            <a:prstGeom prst="straightConnector1">
              <a:avLst/>
            </a:prstGeom>
            <a:ln w="317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74"/>
                <p:cNvSpPr txBox="1"/>
                <p:nvPr/>
              </p:nvSpPr>
              <p:spPr>
                <a:xfrm rot="19360719" flipH="1">
                  <a:off x="2097772" y="1614123"/>
                  <a:ext cx="341052" cy="265732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 b="1" i="1" dirty="0" smtClean="0">
                      <a:solidFill>
                        <a:srgbClr val="FF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100" b="1" i="1" smtClean="0">
                          <a:solidFill>
                            <a:srgbClr val="FF0000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𝒉</m:t>
                      </m:r>
                    </m:oMath>
                  </a14:m>
                  <a:endParaRPr lang="en-US" sz="1400" b="1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2" name="Text 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60719" flipH="1">
                  <a:off x="2097772" y="1614123"/>
                  <a:ext cx="341052" cy="2657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 Box 74"/>
                <p:cNvSpPr txBox="1"/>
                <p:nvPr/>
              </p:nvSpPr>
              <p:spPr>
                <a:xfrm flipH="1">
                  <a:off x="2347703" y="3650225"/>
                  <a:ext cx="1995696" cy="38837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  </m:t>
                        </m:r>
                        <m:r>
                          <a:rPr lang="en-US" sz="1100" b="1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𝚫</m:t>
                        </m:r>
                        <m:sSub>
                          <m:sSubPr>
                            <m:ctrlPr>
                              <a:rPr lang="en-US" sz="11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1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𝒛</m:t>
                            </m:r>
                          </m:e>
                          <m:sub>
                            <m:r>
                              <a:rPr lang="en-US" sz="11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𝒄</m:t>
                            </m:r>
                          </m:sub>
                        </m:sSub>
                        <m:r>
                          <a:rPr lang="en-US" sz="11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=                 </m:t>
                        </m:r>
                      </m:oMath>
                    </m:oMathPara>
                  </a14:m>
                  <a:endParaRPr lang="en-US" sz="1100" b="0" i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Cambria Math"/>
                    <a:ea typeface="Calibri"/>
                    <a:cs typeface="Times New Roman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h</m:t>
                        </m:r>
                        <m:r>
                          <a:rPr lang="en-US" sz="11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100" b="0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sin</m:t>
                        </m:r>
                        <m:r>
                          <a:rPr lang="en-US" sz="11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 </m:t>
                        </m:r>
                        <m:sSub>
                          <m:sSubPr>
                            <m:ctrlPr>
                              <a:rPr lang="en-US" sz="11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1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𝐿</m:t>
                            </m:r>
                          </m:sub>
                        </m:sSub>
                        <m:r>
                          <a:rPr lang="en-US" sz="11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−</m:t>
                        </m:r>
                        <m:sSub>
                          <m:sSubPr>
                            <m:ctrlPr>
                              <a:rPr lang="en-US" sz="11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1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𝑐</m:t>
                            </m:r>
                          </m:sub>
                        </m:sSub>
                        <m:func>
                          <m:funcPr>
                            <m:ctrlPr>
                              <a:rPr lang="en-US" sz="11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funcPr>
                          <m:fName>
                            <m:r>
                              <a:rPr lang="en-US" sz="11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(1−</m:t>
                            </m:r>
                            <m:r>
                              <m:rPr>
                                <m:sty m:val="p"/>
                              </m:rPr>
                              <a:rPr lang="en-US" sz="11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𝐿</m:t>
                                </m:r>
                              </m:sub>
                            </m:sSub>
                          </m:e>
                        </m:func>
                        <m:r>
                          <a:rPr lang="en-US" sz="11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5" name="Text 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47703" y="3650225"/>
                  <a:ext cx="1995696" cy="38837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2500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/>
            <p:cNvCxnSpPr/>
            <p:nvPr/>
          </p:nvCxnSpPr>
          <p:spPr>
            <a:xfrm flipH="1">
              <a:off x="2820507" y="3635936"/>
              <a:ext cx="301752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rot="16200000" flipH="1">
              <a:off x="3444785" y="2051113"/>
              <a:ext cx="612648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 Box 74"/>
                <p:cNvSpPr txBox="1"/>
                <p:nvPr/>
              </p:nvSpPr>
              <p:spPr>
                <a:xfrm rot="16200000" flipH="1">
                  <a:off x="2987816" y="1753808"/>
                  <a:ext cx="1890189" cy="516178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</a:pPr>
                  <a:r>
                    <a:rPr lang="en-US" sz="1100" b="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                </a:t>
                  </a:r>
                  <a14:m>
                    <m:oMath xmlns:m="http://schemas.openxmlformats.org/officeDocument/2006/math">
                      <m:r>
                        <a:rPr lang="en-US" sz="1100" b="1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𝚫</m:t>
                      </m:r>
                      <m:sSub>
                        <m:sSubPr>
                          <m:ctrlPr>
                            <a:rPr lang="en-US" sz="11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1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𝒚</m:t>
                          </m:r>
                        </m:e>
                        <m:sub>
                          <m:r>
                            <a:rPr lang="en-US" sz="11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𝒄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                  </m:t>
                      </m:r>
                    </m:oMath>
                  </a14:m>
                  <a:endParaRPr lang="en-US" sz="1100" b="0" i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Cambria Math"/>
                    <a:ea typeface="Calibri"/>
                    <a:cs typeface="Times New Roman"/>
                  </a:endParaRPr>
                </a:p>
                <a:p>
                  <a:pPr algn="ctr">
                    <a:lnSpc>
                      <a:spcPct val="115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1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𝑐</m:t>
                            </m:r>
                          </m:sub>
                        </m:sSub>
                        <m:r>
                          <a:rPr lang="en-US" sz="11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100" b="0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sin</m:t>
                        </m:r>
                        <m:r>
                          <a:rPr lang="en-US" sz="11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 </m:t>
                        </m:r>
                        <m:sSub>
                          <m:sSubPr>
                            <m:ctrlPr>
                              <a:rPr lang="en-US" sz="11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1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𝐿</m:t>
                            </m:r>
                          </m:sub>
                        </m:sSub>
                        <m:r>
                          <a:rPr lang="en-US" sz="11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+</m:t>
                        </m:r>
                        <m:r>
                          <a:rPr lang="en-US" sz="11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h</m:t>
                        </m:r>
                        <m:func>
                          <m:funcPr>
                            <m:ctrlPr>
                              <a:rPr lang="en-US" sz="11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funcPr>
                          <m:fName>
                            <m:r>
                              <a:rPr lang="en-US" sz="11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(1−</m:t>
                            </m:r>
                            <m:r>
                              <m:rPr>
                                <m:sty m:val="p"/>
                              </m:rPr>
                              <a:rPr lang="en-US" sz="11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𝐿</m:t>
                                </m:r>
                              </m:sub>
                            </m:sSub>
                          </m:e>
                        </m:func>
                        <m:r>
                          <a:rPr lang="en-US" sz="11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44" name="Text 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 flipH="1">
                  <a:off x="2987816" y="1753808"/>
                  <a:ext cx="1890189" cy="51617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Text Box 15"/>
            <p:cNvSpPr txBox="1"/>
            <p:nvPr/>
          </p:nvSpPr>
          <p:spPr>
            <a:xfrm flipH="1">
              <a:off x="2776834" y="2291025"/>
              <a:ext cx="485270" cy="22357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effectLst/>
                  <a:ea typeface="Calibri"/>
                  <a:cs typeface="Times New Roman"/>
                </a:rPr>
                <a:t>ENP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47" name="Text Box 2"/>
            <p:cNvSpPr txBox="1">
              <a:spLocks noChangeArrowheads="1"/>
            </p:cNvSpPr>
            <p:nvPr/>
          </p:nvSpPr>
          <p:spPr bwMode="auto">
            <a:xfrm flipH="1">
              <a:off x="2087409" y="864828"/>
              <a:ext cx="1071794" cy="297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5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Times New Roman"/>
                  <a:ea typeface="Calibri"/>
                  <a:cs typeface="Times New Roman"/>
                </a:rPr>
                <a:t>Lens standard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48" name="Text Box 15"/>
            <p:cNvSpPr txBox="1"/>
            <p:nvPr/>
          </p:nvSpPr>
          <p:spPr>
            <a:xfrm flipH="1">
              <a:off x="1730692" y="2156064"/>
              <a:ext cx="160696" cy="24838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Calibri"/>
                  <a:cs typeface="Times New Roman"/>
                </a:rPr>
                <a:t>O</a:t>
              </a: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/>
                <a:cs typeface="Times New Roman"/>
              </a:endParaRPr>
            </a:p>
          </p:txBody>
        </p:sp>
        <p:sp>
          <p:nvSpPr>
            <p:cNvPr id="49" name="Text Box 15"/>
            <p:cNvSpPr txBox="1"/>
            <p:nvPr/>
          </p:nvSpPr>
          <p:spPr>
            <a:xfrm flipH="1">
              <a:off x="1383109" y="891178"/>
              <a:ext cx="305305" cy="24838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ea typeface="Calibri"/>
                  <a:cs typeface="Times New Roman"/>
                </a:rPr>
                <a:t>A’</a:t>
              </a: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/>
                <a:cs typeface="Times New Roman"/>
              </a:endParaRPr>
            </a:p>
          </p:txBody>
        </p:sp>
        <p:sp>
          <p:nvSpPr>
            <p:cNvPr id="50" name="Text Box 15"/>
            <p:cNvSpPr txBox="1"/>
            <p:nvPr/>
          </p:nvSpPr>
          <p:spPr>
            <a:xfrm flipH="1">
              <a:off x="1798570" y="788039"/>
              <a:ext cx="160696" cy="24838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ea typeface="Calibri"/>
                  <a:cs typeface="Times New Roman"/>
                </a:rPr>
                <a:t>A</a:t>
              </a: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/>
                <a:cs typeface="Times New Roman"/>
              </a:endParaRPr>
            </a:p>
          </p:txBody>
        </p:sp>
        <p:sp>
          <p:nvSpPr>
            <p:cNvPr id="51" name="Text Box 15"/>
            <p:cNvSpPr txBox="1"/>
            <p:nvPr/>
          </p:nvSpPr>
          <p:spPr>
            <a:xfrm flipH="1">
              <a:off x="1802028" y="3655631"/>
              <a:ext cx="160696" cy="24838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ea typeface="Calibri"/>
                  <a:cs typeface="Times New Roman"/>
                </a:rPr>
                <a:t>B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/>
                <a:cs typeface="Times New Roman"/>
              </a:endParaRPr>
            </a:p>
          </p:txBody>
        </p:sp>
        <p:sp>
          <p:nvSpPr>
            <p:cNvPr id="52" name="Text Box 15"/>
            <p:cNvSpPr txBox="1"/>
            <p:nvPr/>
          </p:nvSpPr>
          <p:spPr>
            <a:xfrm flipH="1">
              <a:off x="3052387" y="3265999"/>
              <a:ext cx="355705" cy="24838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ea typeface="Calibri"/>
                  <a:cs typeface="Times New Roman"/>
                </a:rPr>
                <a:t>B’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/>
                <a:cs typeface="Times New Roman"/>
              </a:endParaRPr>
            </a:p>
          </p:txBody>
        </p:sp>
        <p:sp>
          <p:nvSpPr>
            <p:cNvPr id="53" name="Text Box 15"/>
            <p:cNvSpPr txBox="1"/>
            <p:nvPr/>
          </p:nvSpPr>
          <p:spPr>
            <a:xfrm flipH="1">
              <a:off x="1716015" y="1393195"/>
              <a:ext cx="160696" cy="24838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ea typeface="Calibri"/>
                  <a:cs typeface="Times New Roman"/>
                </a:rPr>
                <a:t>P</a:t>
              </a: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/>
                <a:cs typeface="Times New Roman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 flipH="1">
              <a:off x="2071399" y="1046095"/>
              <a:ext cx="895094" cy="297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5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/>
                  <a:ea typeface="Calibri"/>
                  <a:cs typeface="Times New Roman"/>
                </a:rPr>
                <a:t>Pivot point</a:t>
              </a:r>
            </a:p>
          </p:txBody>
        </p:sp>
        <p:cxnSp>
          <p:nvCxnSpPr>
            <p:cNvPr id="57" name="Straight Connector 56"/>
            <p:cNvCxnSpPr/>
            <p:nvPr/>
          </p:nvCxnSpPr>
          <p:spPr>
            <a:xfrm rot="19560000" flipH="1">
              <a:off x="2359144" y="847045"/>
              <a:ext cx="0" cy="2743200"/>
            </a:xfrm>
            <a:prstGeom prst="line">
              <a:avLst/>
            </a:prstGeom>
            <a:ln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9560000">
              <a:off x="2295049" y="1979224"/>
              <a:ext cx="896112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 Box 15"/>
            <p:cNvSpPr txBox="1"/>
            <p:nvPr/>
          </p:nvSpPr>
          <p:spPr>
            <a:xfrm rot="19655053" flipH="1">
              <a:off x="2914345" y="1430329"/>
              <a:ext cx="460200" cy="28287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effectLst/>
                  <a:ea typeface="Calibri"/>
                  <a:cs typeface="Times New Roman"/>
                </a:rPr>
                <a:t>ENP’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60" name="Text Box 15"/>
            <p:cNvSpPr txBox="1"/>
            <p:nvPr/>
          </p:nvSpPr>
          <p:spPr>
            <a:xfrm rot="17880000" flipH="1">
              <a:off x="2109386" y="2062394"/>
              <a:ext cx="326795" cy="24838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ea typeface="Calibri"/>
                  <a:cs typeface="Times New Roman"/>
                </a:rPr>
                <a:t>O’</a:t>
              </a: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/>
                <a:cs typeface="Times New Roman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 rot="17880000" flipH="1">
              <a:off x="3087409" y="1706065"/>
              <a:ext cx="45719" cy="45719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63"/>
            <p:cNvCxnSpPr>
              <a:cxnSpLocks/>
            </p:cNvCxnSpPr>
            <p:nvPr/>
          </p:nvCxnSpPr>
          <p:spPr>
            <a:xfrm flipH="1">
              <a:off x="1947399" y="1219200"/>
              <a:ext cx="171706" cy="304800"/>
            </a:xfrm>
            <a:prstGeom prst="straightConnector1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cxnSpLocks noChangeAspect="1"/>
            </p:cNvCxnSpPr>
            <p:nvPr/>
          </p:nvCxnSpPr>
          <p:spPr>
            <a:xfrm rot="1080000" flipH="1">
              <a:off x="1962594" y="1009577"/>
              <a:ext cx="148335" cy="178778"/>
            </a:xfrm>
            <a:prstGeom prst="straightConnector1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 Box 74"/>
                <p:cNvSpPr txBox="1"/>
                <p:nvPr/>
              </p:nvSpPr>
              <p:spPr>
                <a:xfrm rot="19549104" flipH="1">
                  <a:off x="2468126" y="1759841"/>
                  <a:ext cx="393245" cy="25593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 b="1" i="1" dirty="0" smtClean="0">
                      <a:solidFill>
                        <a:srgbClr val="FF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1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𝒌</m:t>
                          </m:r>
                        </m:e>
                        <m:sub>
                          <m:r>
                            <a:rPr lang="en-US" sz="11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𝒄</m:t>
                          </m:r>
                        </m:sub>
                      </m:sSub>
                    </m:oMath>
                  </a14:m>
                  <a:r>
                    <a:rPr lang="en-US" sz="1100" b="1" i="1" dirty="0">
                      <a:solidFill>
                        <a:srgbClr val="FF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 </a:t>
                  </a:r>
                  <a:endParaRPr lang="en-US" sz="1400" b="1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66" name="Text 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549104" flipH="1">
                  <a:off x="2468126" y="1759841"/>
                  <a:ext cx="393245" cy="25593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Arc 67"/>
            <p:cNvSpPr>
              <a:spLocks noChangeAspect="1"/>
            </p:cNvSpPr>
            <p:nvPr/>
          </p:nvSpPr>
          <p:spPr>
            <a:xfrm rot="9914074" flipH="1">
              <a:off x="1227601" y="2765297"/>
              <a:ext cx="2100447" cy="927027"/>
            </a:xfrm>
            <a:prstGeom prst="arc">
              <a:avLst>
                <a:gd name="adj1" fmla="val 13374261"/>
                <a:gd name="adj2" fmla="val 20215199"/>
              </a:avLst>
            </a:prstGeom>
            <a:ln>
              <a:solidFill>
                <a:srgbClr val="00B05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790138" y="2340771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 flipH="1">
              <a:off x="2787000" y="2338429"/>
              <a:ext cx="45719" cy="4572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 Box 15"/>
            <p:cNvSpPr txBox="1"/>
            <p:nvPr/>
          </p:nvSpPr>
          <p:spPr>
            <a:xfrm rot="19655053" flipH="1">
              <a:off x="1387243" y="2487829"/>
              <a:ext cx="460200" cy="28287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effectLst/>
                  <a:ea typeface="Calibri"/>
                  <a:cs typeface="Times New Roman"/>
                </a:rPr>
                <a:t>EXP’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 Box 74"/>
                <p:cNvSpPr txBox="1"/>
                <p:nvPr/>
              </p:nvSpPr>
              <p:spPr>
                <a:xfrm flipH="1">
                  <a:off x="1246758" y="2988322"/>
                  <a:ext cx="582041" cy="25593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 b="1" i="1" dirty="0" smtClean="0">
                      <a:solidFill>
                        <a:srgbClr val="FF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1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𝒌</m:t>
                          </m:r>
                        </m:e>
                        <m:sub>
                          <m:r>
                            <a:rPr lang="en-US" sz="11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𝒆</m:t>
                          </m:r>
                        </m:sub>
                      </m:sSub>
                    </m:oMath>
                  </a14:m>
                  <a:r>
                    <a:rPr lang="en-US" sz="1100" b="1" i="1" dirty="0">
                      <a:solidFill>
                        <a:srgbClr val="FF0000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 </a:t>
                  </a:r>
                  <a:endParaRPr lang="en-US" sz="1400" b="1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8" name="Text 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246758" y="2988322"/>
                  <a:ext cx="582041" cy="25593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/>
            <p:cNvCxnSpPr/>
            <p:nvPr/>
          </p:nvCxnSpPr>
          <p:spPr>
            <a:xfrm flipH="1">
              <a:off x="914400" y="3053318"/>
              <a:ext cx="1005840" cy="0"/>
            </a:xfrm>
            <a:prstGeom prst="straightConnector1">
              <a:avLst/>
            </a:prstGeom>
            <a:ln w="317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889127" y="2339296"/>
              <a:ext cx="1031113" cy="45719"/>
              <a:chOff x="889127" y="2339296"/>
              <a:chExt cx="1031113" cy="45719"/>
            </a:xfrm>
          </p:grpSpPr>
          <p:cxnSp>
            <p:nvCxnSpPr>
              <p:cNvPr id="116" name="Straight Connector 115"/>
              <p:cNvCxnSpPr/>
              <p:nvPr/>
            </p:nvCxnSpPr>
            <p:spPr>
              <a:xfrm flipH="1">
                <a:off x="914400" y="2362200"/>
                <a:ext cx="100584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/>
              <p:cNvSpPr/>
              <p:nvPr/>
            </p:nvSpPr>
            <p:spPr>
              <a:xfrm rot="17880000" flipH="1">
                <a:off x="889127" y="2339296"/>
                <a:ext cx="45719" cy="45719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Group 152"/>
            <p:cNvGrpSpPr>
              <a:grpSpLocks noChangeAspect="1"/>
            </p:cNvGrpSpPr>
            <p:nvPr/>
          </p:nvGrpSpPr>
          <p:grpSpPr>
            <a:xfrm rot="19560000">
              <a:off x="1421036" y="2501424"/>
              <a:ext cx="1031113" cy="45719"/>
              <a:chOff x="889127" y="2339296"/>
              <a:chExt cx="1031113" cy="45719"/>
            </a:xfrm>
          </p:grpSpPr>
          <p:cxnSp>
            <p:nvCxnSpPr>
              <p:cNvPr id="158" name="Straight Connector 157"/>
              <p:cNvCxnSpPr/>
              <p:nvPr/>
            </p:nvCxnSpPr>
            <p:spPr>
              <a:xfrm flipH="1">
                <a:off x="914400" y="2362200"/>
                <a:ext cx="100584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Oval 158"/>
              <p:cNvSpPr/>
              <p:nvPr/>
            </p:nvSpPr>
            <p:spPr>
              <a:xfrm rot="17880000" flipH="1">
                <a:off x="889127" y="2339296"/>
                <a:ext cx="45719" cy="45719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1" name="Straight Arrow Connector 160"/>
            <p:cNvCxnSpPr/>
            <p:nvPr/>
          </p:nvCxnSpPr>
          <p:spPr>
            <a:xfrm flipH="1">
              <a:off x="912584" y="3643008"/>
              <a:ext cx="621792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 Box 15"/>
            <p:cNvSpPr txBox="1"/>
            <p:nvPr/>
          </p:nvSpPr>
          <p:spPr>
            <a:xfrm flipH="1">
              <a:off x="606360" y="2133600"/>
              <a:ext cx="485270" cy="22357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effectLst/>
                  <a:ea typeface="Calibri"/>
                  <a:cs typeface="Times New Roman"/>
                </a:rPr>
                <a:t>EXP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164" name="Straight Arrow Connector 163"/>
            <p:cNvCxnSpPr/>
            <p:nvPr/>
          </p:nvCxnSpPr>
          <p:spPr>
            <a:xfrm rot="16200000" flipH="1">
              <a:off x="-67055" y="2590216"/>
              <a:ext cx="438912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 Box 74"/>
                <p:cNvSpPr txBox="1"/>
                <p:nvPr/>
              </p:nvSpPr>
              <p:spPr>
                <a:xfrm flipH="1">
                  <a:off x="488950" y="3657600"/>
                  <a:ext cx="1995696" cy="38837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  </m:t>
                        </m:r>
                        <m:r>
                          <a:rPr lang="en-US" sz="1100" b="1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𝚫</m:t>
                        </m:r>
                        <m:sSub>
                          <m:sSubPr>
                            <m:ctrlPr>
                              <a:rPr lang="en-US" sz="11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1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𝒛</m:t>
                            </m:r>
                          </m:e>
                          <m:sub>
                            <m:r>
                              <a:rPr lang="en-US" sz="11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𝒆</m:t>
                            </m:r>
                          </m:sub>
                        </m:sSub>
                        <m:r>
                          <a:rPr lang="en-US" sz="11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=                 </m:t>
                        </m:r>
                      </m:oMath>
                    </m:oMathPara>
                  </a14:m>
                  <a:endParaRPr lang="en-US" sz="1100" b="0" i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Cambria Math"/>
                    <a:ea typeface="Calibri"/>
                    <a:cs typeface="Times New Roman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h</m:t>
                        </m:r>
                        <m:r>
                          <a:rPr lang="en-US" sz="11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100" b="0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sin</m:t>
                        </m:r>
                        <m:r>
                          <a:rPr lang="en-US" sz="11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 </m:t>
                        </m:r>
                        <m:sSub>
                          <m:sSubPr>
                            <m:ctrlPr>
                              <a:rPr lang="en-US" sz="11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1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𝐿</m:t>
                            </m:r>
                          </m:sub>
                        </m:sSub>
                        <m:r>
                          <a:rPr lang="en-US" sz="11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+</m:t>
                        </m:r>
                        <m:sSub>
                          <m:sSubPr>
                            <m:ctrlPr>
                              <a:rPr lang="en-US" sz="11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1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𝑒</m:t>
                            </m:r>
                          </m:sub>
                        </m:sSub>
                        <m:func>
                          <m:funcPr>
                            <m:ctrlPr>
                              <a:rPr lang="en-US" sz="11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funcPr>
                          <m:fName>
                            <m:r>
                              <a:rPr lang="en-US" sz="11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(1−</m:t>
                            </m:r>
                            <m:r>
                              <m:rPr>
                                <m:sty m:val="p"/>
                              </m:rPr>
                              <a:rPr lang="en-US" sz="11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𝐿</m:t>
                                </m:r>
                              </m:sub>
                            </m:sSub>
                          </m:e>
                        </m:func>
                        <m:r>
                          <a:rPr lang="en-US" sz="11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65" name="Text 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8950" y="3657600"/>
                  <a:ext cx="1995696" cy="38837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2500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 Box 74"/>
                <p:cNvSpPr txBox="1"/>
                <p:nvPr/>
              </p:nvSpPr>
              <p:spPr>
                <a:xfrm rot="16200000" flipH="1">
                  <a:off x="-534605" y="2287206"/>
                  <a:ext cx="1890189" cy="516178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</a:pPr>
                  <a:r>
                    <a:rPr lang="en-US" sz="1100" b="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                </a:t>
                  </a:r>
                  <a14:m>
                    <m:oMath xmlns:m="http://schemas.openxmlformats.org/officeDocument/2006/math">
                      <m:r>
                        <a:rPr lang="en-US" sz="1100" b="1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𝚫</m:t>
                      </m:r>
                      <m:sSub>
                        <m:sSubPr>
                          <m:ctrlPr>
                            <a:rPr lang="en-US" sz="11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1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𝒚</m:t>
                          </m:r>
                        </m:e>
                        <m:sub>
                          <m:r>
                            <a:rPr lang="en-US" sz="11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𝒆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                  </m:t>
                      </m:r>
                    </m:oMath>
                  </a14:m>
                  <a:endParaRPr lang="en-US" sz="1100" b="0" i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Cambria Math"/>
                    <a:ea typeface="Calibri"/>
                    <a:cs typeface="Times New Roman"/>
                  </a:endParaRPr>
                </a:p>
                <a:p>
                  <a:pPr algn="ctr">
                    <a:lnSpc>
                      <a:spcPct val="115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1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𝑒</m:t>
                            </m:r>
                          </m:sub>
                        </m:sSub>
                        <m:r>
                          <a:rPr lang="en-US" sz="11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100" b="0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sin</m:t>
                        </m:r>
                        <m:r>
                          <a:rPr lang="en-US" sz="11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 </m:t>
                        </m:r>
                        <m:sSub>
                          <m:sSubPr>
                            <m:ctrlPr>
                              <a:rPr lang="en-US" sz="11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1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𝐿</m:t>
                            </m:r>
                          </m:sub>
                        </m:sSub>
                        <m:r>
                          <a:rPr lang="en-US" sz="11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−</m:t>
                        </m:r>
                        <m:r>
                          <a:rPr lang="en-US" sz="11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h</m:t>
                        </m:r>
                        <m:func>
                          <m:funcPr>
                            <m:ctrlPr>
                              <a:rPr lang="en-US" sz="11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funcPr>
                          <m:fName>
                            <m:r>
                              <a:rPr lang="en-US" sz="11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(1−</m:t>
                            </m:r>
                            <m:r>
                              <m:rPr>
                                <m:sty m:val="p"/>
                              </m:rPr>
                              <a:rPr lang="en-US" sz="11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𝐿</m:t>
                                </m:r>
                              </m:sub>
                            </m:sSub>
                          </m:e>
                        </m:func>
                        <m:r>
                          <a:rPr lang="en-US" sz="11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66" name="Text 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 flipH="1">
                  <a:off x="-534605" y="2287206"/>
                  <a:ext cx="1890189" cy="516178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8" name="Arc 137"/>
          <p:cNvSpPr>
            <a:spLocks noChangeAspect="1"/>
          </p:cNvSpPr>
          <p:nvPr/>
        </p:nvSpPr>
        <p:spPr>
          <a:xfrm>
            <a:off x="5112714" y="445620"/>
            <a:ext cx="3840480" cy="3840480"/>
          </a:xfrm>
          <a:prstGeom prst="arc">
            <a:avLst>
              <a:gd name="adj1" fmla="val 7843483"/>
              <a:gd name="adj2" fmla="val 11173510"/>
            </a:avLst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4572000" y="790575"/>
            <a:ext cx="3401110" cy="3435097"/>
            <a:chOff x="4572000" y="790575"/>
            <a:chExt cx="3401110" cy="3435097"/>
          </a:xfrm>
        </p:grpSpPr>
        <p:sp>
          <p:nvSpPr>
            <p:cNvPr id="155" name="Text Box 15"/>
            <p:cNvSpPr txBox="1"/>
            <p:nvPr/>
          </p:nvSpPr>
          <p:spPr>
            <a:xfrm flipH="1">
              <a:off x="4633569" y="914400"/>
              <a:ext cx="381000" cy="24838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 smtClean="0">
                  <a:effectLst/>
                  <a:ea typeface="Calibri"/>
                  <a:cs typeface="Times New Roman"/>
                </a:rPr>
                <a:t>(b)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99" name="Straight Connector 98"/>
            <p:cNvCxnSpPr/>
            <p:nvPr/>
          </p:nvCxnSpPr>
          <p:spPr>
            <a:xfrm rot="16200000" flipH="1">
              <a:off x="6025417" y="1387500"/>
              <a:ext cx="0" cy="36576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16200000" flipH="1">
              <a:off x="6692950" y="2155191"/>
              <a:ext cx="0" cy="256032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5438190" y="2984500"/>
              <a:ext cx="0" cy="73152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107990" y="2209800"/>
              <a:ext cx="0" cy="155448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16200000" flipH="1">
              <a:off x="7491553" y="1905001"/>
              <a:ext cx="0" cy="9144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14100000" flipH="1">
              <a:off x="6180914" y="1362304"/>
              <a:ext cx="0" cy="36576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6200000" flipH="1">
              <a:off x="5980369" y="2180518"/>
              <a:ext cx="0" cy="36576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>
              <a:off x="6133381" y="993136"/>
              <a:ext cx="0" cy="2743200"/>
            </a:xfrm>
            <a:prstGeom prst="line">
              <a:avLst/>
            </a:prstGeom>
            <a:ln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6133380" y="2364736"/>
              <a:ext cx="896112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Arc 103"/>
            <p:cNvSpPr>
              <a:spLocks noChangeAspect="1"/>
            </p:cNvSpPr>
            <p:nvPr/>
          </p:nvSpPr>
          <p:spPr>
            <a:xfrm rot="1740000" flipH="1">
              <a:off x="6017804" y="1324953"/>
              <a:ext cx="120559" cy="113113"/>
            </a:xfrm>
            <a:prstGeom prst="arc">
              <a:avLst>
                <a:gd name="adj1" fmla="val 14423569"/>
                <a:gd name="adj2" fmla="val 2084384"/>
              </a:avLst>
            </a:prstGeom>
            <a:ln w="9525" cap="rnd">
              <a:solidFill>
                <a:srgbClr val="00B0F0"/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 Box 27"/>
                <p:cNvSpPr txBox="1"/>
                <p:nvPr/>
              </p:nvSpPr>
              <p:spPr>
                <a:xfrm flipH="1">
                  <a:off x="5791312" y="1006551"/>
                  <a:ext cx="471787" cy="36123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1" i="1" dirty="0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100" b="1" i="1" dirty="0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𝜶</m:t>
                            </m:r>
                          </m:e>
                          <m:sub>
                            <m:r>
                              <a:rPr lang="en-US" sz="1100" b="1" i="1" dirty="0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105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791312" y="1006551"/>
                  <a:ext cx="471787" cy="361235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Oval 105"/>
            <p:cNvSpPr>
              <a:spLocks noChangeAspect="1"/>
            </p:cNvSpPr>
            <p:nvPr/>
          </p:nvSpPr>
          <p:spPr>
            <a:xfrm flipH="1">
              <a:off x="6110433" y="1541932"/>
              <a:ext cx="49378" cy="49378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  <a:alpha val="8000"/>
                  </a:schemeClr>
                </a:gs>
                <a:gs pos="50000">
                  <a:schemeClr val="accent6">
                    <a:lumMod val="60000"/>
                    <a:lumOff val="40000"/>
                    <a:alpha val="18000"/>
                  </a:schemeClr>
                </a:gs>
                <a:gs pos="100000">
                  <a:schemeClr val="accent1">
                    <a:tint val="23500"/>
                    <a:satMod val="160000"/>
                    <a:alpha val="10000"/>
                  </a:schemeClr>
                </a:gs>
              </a:gsLst>
              <a:lin ang="5400000" scaled="0"/>
            </a:gradFill>
            <a:ln cmpd="dbl">
              <a:solidFill>
                <a:srgbClr val="960000">
                  <a:alpha val="2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Arc 110"/>
            <p:cNvSpPr>
              <a:spLocks noChangeAspect="1"/>
            </p:cNvSpPr>
            <p:nvPr/>
          </p:nvSpPr>
          <p:spPr>
            <a:xfrm rot="19613600" flipH="1">
              <a:off x="5650483" y="962129"/>
              <a:ext cx="729881" cy="404414"/>
            </a:xfrm>
            <a:prstGeom prst="arc">
              <a:avLst>
                <a:gd name="adj1" fmla="val 13605465"/>
                <a:gd name="adj2" fmla="val 17806153"/>
              </a:avLst>
            </a:prstGeom>
            <a:ln>
              <a:solidFill>
                <a:srgbClr val="00B05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9" name="Text Box 15"/>
            <p:cNvSpPr txBox="1"/>
            <p:nvPr/>
          </p:nvSpPr>
          <p:spPr>
            <a:xfrm flipH="1">
              <a:off x="6990679" y="2293561"/>
              <a:ext cx="485270" cy="22357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ea typeface="Calibri"/>
                  <a:cs typeface="Times New Roman"/>
                </a:rPr>
                <a:t>ENP</a:t>
              </a:r>
            </a:p>
          </p:txBody>
        </p:sp>
        <p:sp>
          <p:nvSpPr>
            <p:cNvPr id="122" name="Text Box 15"/>
            <p:cNvSpPr txBox="1"/>
            <p:nvPr/>
          </p:nvSpPr>
          <p:spPr>
            <a:xfrm flipH="1">
              <a:off x="5610200" y="893714"/>
              <a:ext cx="305305" cy="24838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 smtClean="0">
                  <a:solidFill>
                    <a:schemeClr val="bg1">
                      <a:lumMod val="65000"/>
                    </a:schemeClr>
                  </a:solidFill>
                  <a:effectLst/>
                  <a:ea typeface="Calibri"/>
                  <a:cs typeface="Times New Roman"/>
                </a:rPr>
                <a:t>A’</a:t>
              </a:r>
              <a:endParaRPr lang="en-US" sz="1100" dirty="0">
                <a:solidFill>
                  <a:schemeClr val="bg1">
                    <a:lumMod val="65000"/>
                  </a:schemeClr>
                </a:solidFill>
                <a:effectLst/>
                <a:ea typeface="Calibri"/>
                <a:cs typeface="Times New Roman"/>
              </a:endParaRPr>
            </a:p>
          </p:txBody>
        </p:sp>
        <p:sp>
          <p:nvSpPr>
            <p:cNvPr id="123" name="Text Box 15"/>
            <p:cNvSpPr txBox="1"/>
            <p:nvPr/>
          </p:nvSpPr>
          <p:spPr>
            <a:xfrm flipH="1">
              <a:off x="5996513" y="790575"/>
              <a:ext cx="160696" cy="24838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 smtClean="0">
                  <a:solidFill>
                    <a:schemeClr val="bg1">
                      <a:lumMod val="65000"/>
                    </a:schemeClr>
                  </a:solidFill>
                  <a:effectLst/>
                  <a:ea typeface="Calibri"/>
                  <a:cs typeface="Times New Roman"/>
                </a:rPr>
                <a:t>A</a:t>
              </a:r>
              <a:endParaRPr lang="en-US" sz="1100" dirty="0">
                <a:solidFill>
                  <a:schemeClr val="bg1">
                    <a:lumMod val="65000"/>
                  </a:schemeClr>
                </a:solidFill>
                <a:effectLst/>
                <a:ea typeface="Calibri"/>
                <a:cs typeface="Times New Roman"/>
              </a:endParaRPr>
            </a:p>
          </p:txBody>
        </p:sp>
        <p:sp>
          <p:nvSpPr>
            <p:cNvPr id="124" name="Text Box 15"/>
            <p:cNvSpPr txBox="1"/>
            <p:nvPr/>
          </p:nvSpPr>
          <p:spPr>
            <a:xfrm flipH="1">
              <a:off x="6015873" y="3658167"/>
              <a:ext cx="160696" cy="24838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 smtClean="0">
                  <a:solidFill>
                    <a:schemeClr val="bg1">
                      <a:lumMod val="65000"/>
                    </a:schemeClr>
                  </a:solidFill>
                  <a:effectLst/>
                  <a:ea typeface="Calibri"/>
                  <a:cs typeface="Times New Roman"/>
                </a:rPr>
                <a:t>B</a:t>
              </a:r>
              <a:endParaRPr lang="en-US" sz="1100" b="1" dirty="0">
                <a:solidFill>
                  <a:schemeClr val="bg1">
                    <a:lumMod val="65000"/>
                  </a:schemeClr>
                </a:solidFill>
                <a:effectLst/>
                <a:ea typeface="Calibri"/>
                <a:cs typeface="Times New Roman"/>
              </a:endParaRPr>
            </a:p>
          </p:txBody>
        </p:sp>
        <p:sp>
          <p:nvSpPr>
            <p:cNvPr id="125" name="Text Box 15"/>
            <p:cNvSpPr txBox="1"/>
            <p:nvPr/>
          </p:nvSpPr>
          <p:spPr>
            <a:xfrm flipH="1">
              <a:off x="7266232" y="3268535"/>
              <a:ext cx="355705" cy="24838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 smtClean="0">
                  <a:solidFill>
                    <a:schemeClr val="bg1">
                      <a:lumMod val="65000"/>
                    </a:schemeClr>
                  </a:solidFill>
                  <a:effectLst/>
                  <a:ea typeface="Calibri"/>
                  <a:cs typeface="Times New Roman"/>
                </a:rPr>
                <a:t>B’</a:t>
              </a:r>
              <a:endParaRPr lang="en-US" sz="1100" b="1" dirty="0">
                <a:solidFill>
                  <a:schemeClr val="bg1">
                    <a:lumMod val="65000"/>
                  </a:schemeClr>
                </a:solidFill>
                <a:effectLst/>
                <a:ea typeface="Calibri"/>
                <a:cs typeface="Times New Roman"/>
              </a:endParaRPr>
            </a:p>
          </p:txBody>
        </p:sp>
        <p:sp>
          <p:nvSpPr>
            <p:cNvPr id="126" name="Text Box 15"/>
            <p:cNvSpPr txBox="1"/>
            <p:nvPr/>
          </p:nvSpPr>
          <p:spPr>
            <a:xfrm flipH="1">
              <a:off x="5929860" y="1395731"/>
              <a:ext cx="160696" cy="24838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 smtClean="0">
                  <a:solidFill>
                    <a:schemeClr val="bg1">
                      <a:lumMod val="65000"/>
                    </a:schemeClr>
                  </a:solidFill>
                  <a:effectLst/>
                  <a:ea typeface="Calibri"/>
                  <a:cs typeface="Times New Roman"/>
                </a:rPr>
                <a:t>P</a:t>
              </a:r>
              <a:endParaRPr lang="en-US" sz="1100" dirty="0">
                <a:solidFill>
                  <a:schemeClr val="bg1">
                    <a:lumMod val="65000"/>
                  </a:schemeClr>
                </a:solidFill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128" name="Straight Connector 127"/>
            <p:cNvCxnSpPr/>
            <p:nvPr/>
          </p:nvCxnSpPr>
          <p:spPr>
            <a:xfrm rot="19560000" flipH="1">
              <a:off x="6572989" y="849581"/>
              <a:ext cx="0" cy="2743200"/>
            </a:xfrm>
            <a:prstGeom prst="line">
              <a:avLst/>
            </a:prstGeom>
            <a:ln cap="rnd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9560000">
              <a:off x="6508894" y="1981760"/>
              <a:ext cx="896112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 Box 15"/>
            <p:cNvSpPr txBox="1"/>
            <p:nvPr/>
          </p:nvSpPr>
          <p:spPr>
            <a:xfrm rot="17880000" flipH="1">
              <a:off x="6311343" y="2054934"/>
              <a:ext cx="326795" cy="24838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 smtClean="0">
                  <a:solidFill>
                    <a:schemeClr val="bg1">
                      <a:lumMod val="65000"/>
                    </a:schemeClr>
                  </a:solidFill>
                  <a:effectLst/>
                  <a:ea typeface="Calibri"/>
                  <a:cs typeface="Times New Roman"/>
                </a:rPr>
                <a:t>O’</a:t>
              </a:r>
              <a:endParaRPr lang="en-US" sz="1100" dirty="0">
                <a:solidFill>
                  <a:schemeClr val="bg1">
                    <a:lumMod val="65000"/>
                  </a:schemeClr>
                </a:solidFill>
                <a:effectLst/>
                <a:ea typeface="Calibri"/>
                <a:cs typeface="Times New Roman"/>
              </a:endParaRPr>
            </a:p>
          </p:txBody>
        </p:sp>
        <p:sp>
          <p:nvSpPr>
            <p:cNvPr id="137" name="Oval 136"/>
            <p:cNvSpPr/>
            <p:nvPr/>
          </p:nvSpPr>
          <p:spPr>
            <a:xfrm>
              <a:off x="7003983" y="2343307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 flipH="1">
              <a:off x="7000845" y="2340965"/>
              <a:ext cx="45719" cy="4572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 Box 15"/>
            <p:cNvSpPr txBox="1"/>
            <p:nvPr/>
          </p:nvSpPr>
          <p:spPr>
            <a:xfrm flipH="1">
              <a:off x="5370624" y="3374728"/>
              <a:ext cx="460200" cy="28287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ea typeface="Calibri"/>
                  <a:cs typeface="Times New Roman"/>
                </a:rPr>
                <a:t>EXP’</a:t>
              </a:r>
              <a:endParaRPr lang="en-US" sz="1100" dirty="0">
                <a:ea typeface="Calibri"/>
                <a:cs typeface="Times New Roman"/>
              </a:endParaRPr>
            </a:p>
          </p:txBody>
        </p:sp>
        <p:sp>
          <p:nvSpPr>
            <p:cNvPr id="142" name="Text Box 15"/>
            <p:cNvSpPr txBox="1"/>
            <p:nvPr/>
          </p:nvSpPr>
          <p:spPr>
            <a:xfrm flipH="1">
              <a:off x="4800599" y="2165910"/>
              <a:ext cx="485270" cy="22357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>
                <a:lnSpc>
                  <a:spcPct val="115000"/>
                </a:lnSpc>
                <a:defRPr sz="1100">
                  <a:solidFill>
                    <a:schemeClr val="bg1">
                      <a:lumMod val="65000"/>
                    </a:schemeClr>
                  </a:solidFill>
                  <a:ea typeface="Calibri"/>
                  <a:cs typeface="Times New Roman"/>
                </a:defRPr>
              </a:lvl1pPr>
            </a:lstStyle>
            <a:p>
              <a:r>
                <a:rPr lang="en-US" dirty="0">
                  <a:solidFill>
                    <a:schemeClr val="tx1"/>
                  </a:solidFill>
                </a:rPr>
                <a:t>EXP</a:t>
              </a:r>
            </a:p>
          </p:txBody>
        </p:sp>
        <p:sp>
          <p:nvSpPr>
            <p:cNvPr id="144" name="Oval 143"/>
            <p:cNvSpPr/>
            <p:nvPr/>
          </p:nvSpPr>
          <p:spPr>
            <a:xfrm>
              <a:off x="7001795" y="2342788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" name="Straight Connector 144"/>
            <p:cNvCxnSpPr/>
            <p:nvPr/>
          </p:nvCxnSpPr>
          <p:spPr>
            <a:xfrm rot="19560000" flipH="1">
              <a:off x="6272663" y="1482472"/>
              <a:ext cx="0" cy="2743200"/>
            </a:xfrm>
            <a:prstGeom prst="line">
              <a:avLst/>
            </a:prstGeom>
            <a:ln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19560000">
              <a:off x="6208568" y="2614651"/>
              <a:ext cx="896112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/>
            <p:cNvSpPr/>
            <p:nvPr/>
          </p:nvSpPr>
          <p:spPr>
            <a:xfrm rot="17880000" flipH="1">
              <a:off x="7000928" y="2341492"/>
              <a:ext cx="45719" cy="45719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 Box 15"/>
            <p:cNvSpPr txBox="1"/>
            <p:nvPr/>
          </p:nvSpPr>
          <p:spPr>
            <a:xfrm flipH="1">
              <a:off x="5342350" y="1504217"/>
              <a:ext cx="305305" cy="24838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Calibri"/>
                  <a:cs typeface="Times New Roman"/>
                </a:rPr>
                <a:t>A’</a:t>
              </a:r>
            </a:p>
          </p:txBody>
        </p:sp>
        <p:sp>
          <p:nvSpPr>
            <p:cNvPr id="151" name="Text Box 15"/>
            <p:cNvSpPr txBox="1"/>
            <p:nvPr/>
          </p:nvSpPr>
          <p:spPr>
            <a:xfrm rot="17880000" flipH="1">
              <a:off x="6020039" y="2695832"/>
              <a:ext cx="326795" cy="24838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Calibri"/>
                  <a:cs typeface="Times New Roman"/>
                </a:rPr>
                <a:t>O’</a:t>
              </a:r>
            </a:p>
          </p:txBody>
        </p:sp>
        <p:sp>
          <p:nvSpPr>
            <p:cNvPr id="152" name="Text Box 15"/>
            <p:cNvSpPr txBox="1"/>
            <p:nvPr/>
          </p:nvSpPr>
          <p:spPr>
            <a:xfrm flipH="1">
              <a:off x="6965446" y="3812496"/>
              <a:ext cx="355705" cy="24838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Calibri"/>
                  <a:cs typeface="Times New Roman"/>
                </a:rPr>
                <a:t>B’</a:t>
              </a:r>
            </a:p>
          </p:txBody>
        </p:sp>
        <p:sp>
          <p:nvSpPr>
            <p:cNvPr id="113" name="Text Box 15"/>
            <p:cNvSpPr txBox="1"/>
            <p:nvPr/>
          </p:nvSpPr>
          <p:spPr>
            <a:xfrm rot="19655053" flipH="1">
              <a:off x="7096436" y="1457319"/>
              <a:ext cx="460200" cy="28287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ea typeface="Calibri"/>
                  <a:cs typeface="Times New Roman"/>
                </a:rPr>
                <a:t>ENP’</a:t>
              </a:r>
            </a:p>
          </p:txBody>
        </p:sp>
        <p:sp>
          <p:nvSpPr>
            <p:cNvPr id="114" name="Text Box 15"/>
            <p:cNvSpPr txBox="1"/>
            <p:nvPr/>
          </p:nvSpPr>
          <p:spPr>
            <a:xfrm rot="19655053" flipH="1">
              <a:off x="5452754" y="2539709"/>
              <a:ext cx="460200" cy="28287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ea typeface="Calibri"/>
                  <a:cs typeface="Times New Roman"/>
                </a:rPr>
                <a:t>EXP</a:t>
              </a: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ea typeface="Calibri"/>
                  <a:cs typeface="Times New Roman"/>
                </a:rPr>
                <a:t>’</a:t>
              </a:r>
            </a:p>
          </p:txBody>
        </p:sp>
        <p:cxnSp>
          <p:nvCxnSpPr>
            <p:cNvPr id="135" name="Straight Arrow Connector 134"/>
            <p:cNvCxnSpPr/>
            <p:nvPr/>
          </p:nvCxnSpPr>
          <p:spPr>
            <a:xfrm rot="16200000" flipH="1">
              <a:off x="7003390" y="2909570"/>
              <a:ext cx="105156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Text Box 74"/>
                <p:cNvSpPr txBox="1"/>
                <p:nvPr/>
              </p:nvSpPr>
              <p:spPr>
                <a:xfrm rot="16200000" flipH="1">
                  <a:off x="6834759" y="2675611"/>
                  <a:ext cx="1828800" cy="439979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</a:pPr>
                  <a:r>
                    <a:rPr lang="en-US" sz="1100" b="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                 </a:t>
                  </a:r>
                  <a14:m>
                    <m:oMath xmlns:m="http://schemas.openxmlformats.org/officeDocument/2006/math">
                      <m:r>
                        <a:rPr lang="en-US" sz="1100" b="1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𝚫</m:t>
                      </m:r>
                      <m:sSub>
                        <m:sSubPr>
                          <m:ctrlPr>
                            <a:rPr lang="en-US" sz="11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1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𝒚</m:t>
                          </m:r>
                        </m:e>
                        <m:sub>
                          <m:r>
                            <a:rPr lang="en-US" sz="11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𝒆</m:t>
                          </m:r>
                          <m:r>
                            <a:rPr lang="en-US" sz="11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′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                  </m:t>
                      </m:r>
                    </m:oMath>
                  </a14:m>
                  <a:endParaRPr lang="en-US" sz="1100" b="0" i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Cambria Math"/>
                    <a:ea typeface="Calibri"/>
                    <a:cs typeface="Times New Roman"/>
                  </a:endParaRPr>
                </a:p>
                <a:p>
                  <a:pPr algn="ctr">
                    <a:lnSpc>
                      <a:spcPct val="115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1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/>
                                <a:cs typeface="Times New Roman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effectLst/>
                                    <a:latin typeface="Cambria Math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sz="11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effectLst/>
                                    <a:latin typeface="Cambria Math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sty m:val="p"/>
                          </m:rPr>
                          <a:rPr lang="en-US" sz="1100" b="0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sin</m:t>
                        </m:r>
                        <m:r>
                          <a:rPr lang="en-US" sz="11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 </m:t>
                        </m:r>
                        <m:sSub>
                          <m:sSubPr>
                            <m:ctrlPr>
                              <a:rPr lang="en-US" sz="11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1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136" name="Text 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 flipH="1">
                  <a:off x="6834759" y="2675611"/>
                  <a:ext cx="1828800" cy="43997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r="-1389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Text Box 74"/>
                <p:cNvSpPr txBox="1"/>
                <p:nvPr/>
              </p:nvSpPr>
              <p:spPr>
                <a:xfrm flipH="1">
                  <a:off x="4572000" y="3650285"/>
                  <a:ext cx="1752599" cy="45720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  </m:t>
                        </m:r>
                        <m:r>
                          <a:rPr lang="en-US" sz="1100" b="1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           </m:t>
                        </m:r>
                        <m:r>
                          <a:rPr lang="en-US" sz="1100" b="1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𝚫</m:t>
                        </m:r>
                        <m:sSub>
                          <m:sSubPr>
                            <m:ctrlPr>
                              <a:rPr lang="en-US" sz="11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1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𝒛</m:t>
                            </m:r>
                          </m:e>
                          <m:sub>
                            <m:r>
                              <a:rPr lang="en-US" sz="11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𝒆</m:t>
                            </m:r>
                            <m:r>
                              <a:rPr lang="en-US" sz="11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′</m:t>
                            </m:r>
                          </m:sub>
                        </m:sSub>
                        <m:r>
                          <a:rPr lang="en-US" sz="11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=                 </m:t>
                        </m:r>
                      </m:oMath>
                    </m:oMathPara>
                  </a14:m>
                  <a:endParaRPr lang="en-US" sz="1100" b="0" i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Cambria Math"/>
                    <a:ea typeface="Calibri"/>
                    <a:cs typeface="Times New Roman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1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/>
                                <a:cs typeface="Times New Roman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effectLst/>
                                    <a:latin typeface="Cambria Math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sz="11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/>
                                <a:cs typeface="Times New Roman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effectLst/>
                                    <a:latin typeface="Cambria Math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sz="11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funcPr>
                          <m:fName>
                            <m:r>
                              <a:rPr lang="en-US" sz="11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(1−</m:t>
                            </m:r>
                            <m:r>
                              <m:rPr>
                                <m:sty m:val="p"/>
                              </m:rPr>
                              <a:rPr lang="en-US" sz="11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𝐿</m:t>
                                </m:r>
                              </m:sub>
                            </m:sSub>
                          </m:e>
                        </m:func>
                        <m:r>
                          <a:rPr lang="en-US" sz="11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)</m:t>
                        </m:r>
                      </m:oMath>
                    </m:oMathPara>
                  </a14:m>
                  <a:endParaRPr lang="en-US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Calibri"/>
                    <a:cs typeface="Times New Roman"/>
                  </a:endParaRPr>
                </a:p>
                <a:p>
                  <a:pPr algn="ctr"/>
                  <a:endPara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143" name="Text 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72000" y="3650285"/>
                  <a:ext cx="1752599" cy="457200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6" name="Text Box 27"/>
                <p:cNvSpPr txBox="1"/>
                <p:nvPr/>
              </p:nvSpPr>
              <p:spPr>
                <a:xfrm flipH="1">
                  <a:off x="6465658" y="2280237"/>
                  <a:ext cx="471787" cy="36123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1" i="1" dirty="0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100" b="1" i="1" dirty="0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𝜶</m:t>
                            </m:r>
                          </m:e>
                          <m:sub>
                            <m:r>
                              <a:rPr lang="en-US" sz="1100" b="1" i="1" dirty="0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156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465658" y="2280237"/>
                  <a:ext cx="471787" cy="36123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Arc 156"/>
            <p:cNvSpPr>
              <a:spLocks noChangeAspect="1"/>
            </p:cNvSpPr>
            <p:nvPr/>
          </p:nvSpPr>
          <p:spPr>
            <a:xfrm rot="17340000" flipH="1">
              <a:off x="6771688" y="2367766"/>
              <a:ext cx="120559" cy="113113"/>
            </a:xfrm>
            <a:prstGeom prst="arc">
              <a:avLst>
                <a:gd name="adj1" fmla="val 14423569"/>
                <a:gd name="adj2" fmla="val 2084384"/>
              </a:avLst>
            </a:prstGeom>
            <a:ln w="9525" cap="rnd">
              <a:solidFill>
                <a:srgbClr val="00B0F0"/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1" name="Text Box 15"/>
            <p:cNvSpPr txBox="1"/>
            <p:nvPr/>
          </p:nvSpPr>
          <p:spPr>
            <a:xfrm flipH="1">
              <a:off x="5939673" y="2152650"/>
              <a:ext cx="160696" cy="24838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>
                  <a:solidFill>
                    <a:schemeClr val="bg1">
                      <a:lumMod val="65000"/>
                    </a:schemeClr>
                  </a:solidFill>
                  <a:ea typeface="Calibri"/>
                  <a:cs typeface="Times New Roman"/>
                </a:rPr>
                <a:t>O</a:t>
              </a:r>
              <a:endParaRPr lang="en-US" sz="1100" dirty="0">
                <a:solidFill>
                  <a:schemeClr val="bg1">
                    <a:lumMod val="65000"/>
                  </a:schemeClr>
                </a:solidFill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168" name="Straight Connector 167"/>
            <p:cNvCxnSpPr/>
            <p:nvPr/>
          </p:nvCxnSpPr>
          <p:spPr>
            <a:xfrm rot="19560000" flipH="1">
              <a:off x="5356472" y="3151368"/>
              <a:ext cx="100584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 rot="15840000" flipH="1">
              <a:off x="5417567" y="3411051"/>
              <a:ext cx="45719" cy="45719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1" name="Straight Connector 170"/>
            <p:cNvCxnSpPr/>
            <p:nvPr/>
          </p:nvCxnSpPr>
          <p:spPr>
            <a:xfrm flipH="1">
              <a:off x="5120563" y="2364785"/>
              <a:ext cx="1005840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/>
            <p:cNvSpPr/>
            <p:nvPr/>
          </p:nvSpPr>
          <p:spPr>
            <a:xfrm rot="17880000" flipH="1">
              <a:off x="5095290" y="2341881"/>
              <a:ext cx="45719" cy="45719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Straight Connector 173"/>
            <p:cNvCxnSpPr/>
            <p:nvPr/>
          </p:nvCxnSpPr>
          <p:spPr>
            <a:xfrm rot="19560000" flipH="1">
              <a:off x="5654922" y="2516368"/>
              <a:ext cx="1005840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/>
            <p:nvPr/>
          </p:nvSpPr>
          <p:spPr>
            <a:xfrm rot="15840000" flipH="1">
              <a:off x="5716017" y="2776051"/>
              <a:ext cx="45719" cy="45719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FFC00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 rot="17880000" flipH="1">
              <a:off x="7306797" y="1705116"/>
              <a:ext cx="45719" cy="45719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>
                  <a:alpha val="6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Straight Arrow Connector 132"/>
            <p:cNvCxnSpPr/>
            <p:nvPr/>
          </p:nvCxnSpPr>
          <p:spPr>
            <a:xfrm flipH="1">
              <a:off x="5118285" y="3640016"/>
              <a:ext cx="32004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Arc 147"/>
          <p:cNvSpPr>
            <a:spLocks noChangeAspect="1"/>
          </p:cNvSpPr>
          <p:nvPr/>
        </p:nvSpPr>
        <p:spPr>
          <a:xfrm>
            <a:off x="4992624" y="326745"/>
            <a:ext cx="4069080" cy="4069080"/>
          </a:xfrm>
          <a:prstGeom prst="arc">
            <a:avLst>
              <a:gd name="adj1" fmla="val 8712146"/>
              <a:gd name="adj2" fmla="val 10810232"/>
            </a:avLst>
          </a:prstGeom>
          <a:ln w="9525">
            <a:solidFill>
              <a:srgbClr val="00B05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2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457200" y="1295400"/>
            <a:ext cx="3505200" cy="4484358"/>
            <a:chOff x="457200" y="1295400"/>
            <a:chExt cx="3505200" cy="4484358"/>
          </a:xfrm>
        </p:grpSpPr>
        <p:sp>
          <p:nvSpPr>
            <p:cNvPr id="74" name="Rectangle 73"/>
            <p:cNvSpPr/>
            <p:nvPr/>
          </p:nvSpPr>
          <p:spPr>
            <a:xfrm>
              <a:off x="457200" y="1295400"/>
              <a:ext cx="3505200" cy="426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511964" y="1393545"/>
              <a:ext cx="3450436" cy="4386213"/>
              <a:chOff x="511964" y="1393545"/>
              <a:chExt cx="3450436" cy="4386213"/>
            </a:xfrm>
          </p:grpSpPr>
          <p:sp>
            <p:nvSpPr>
              <p:cNvPr id="67" name="Rectangle 66"/>
              <p:cNvSpPr>
                <a:spLocks noChangeAspect="1"/>
              </p:cNvSpPr>
              <p:nvPr/>
            </p:nvSpPr>
            <p:spPr>
              <a:xfrm rot="-960000">
                <a:off x="2250761" y="2711384"/>
                <a:ext cx="62484" cy="62484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 rot="20700000">
                <a:off x="1277787" y="2677943"/>
                <a:ext cx="2221992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382060" y="1617620"/>
                <a:ext cx="0" cy="3721608"/>
              </a:xfrm>
              <a:prstGeom prst="line">
                <a:avLst/>
              </a:prstGeom>
              <a:ln w="9525"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526808" y="1513635"/>
                <a:ext cx="4845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PoSF</a:t>
                </a:r>
                <a:endParaRPr lang="en-US" sz="1200" dirty="0"/>
              </a:p>
            </p:txBody>
          </p:sp>
          <p:sp>
            <p:nvSpPr>
              <p:cNvPr id="10" name="Arc 9"/>
              <p:cNvSpPr/>
              <p:nvPr/>
            </p:nvSpPr>
            <p:spPr>
              <a:xfrm>
                <a:off x="3004238" y="4865358"/>
                <a:ext cx="914400" cy="914400"/>
              </a:xfrm>
              <a:prstGeom prst="arc">
                <a:avLst>
                  <a:gd name="adj1" fmla="val 13790919"/>
                  <a:gd name="adj2" fmla="val 16149896"/>
                </a:avLst>
              </a:prstGeom>
              <a:ln w="12700">
                <a:solidFill>
                  <a:srgbClr val="00B0F0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3008890" y="4637295"/>
                    <a:ext cx="343363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1" i="1" dirty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𝜷</m:t>
                          </m:r>
                          <m:r>
                            <a:rPr lang="en-US" sz="1100" b="1" i="1" dirty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 </m:t>
                          </m:r>
                        </m:oMath>
                      </m:oMathPara>
                    </a14:m>
                    <a:endParaRPr lang="en-US" sz="1100" b="1" dirty="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8890" y="4637295"/>
                    <a:ext cx="343363" cy="261610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PoSF_LensTilt"/>
              <p:cNvCxnSpPr/>
              <p:nvPr/>
            </p:nvCxnSpPr>
            <p:spPr>
              <a:xfrm>
                <a:off x="511964" y="1615239"/>
                <a:ext cx="2939440" cy="3729354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696617" y="1617620"/>
                <a:ext cx="0" cy="3721608"/>
              </a:xfrm>
              <a:prstGeom prst="line">
                <a:avLst/>
              </a:prstGeom>
              <a:ln w="9525"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PosF_lensTilt"/>
              <p:cNvCxnSpPr/>
              <p:nvPr/>
            </p:nvCxnSpPr>
            <p:spPr>
              <a:xfrm>
                <a:off x="1285211" y="1617620"/>
                <a:ext cx="0" cy="3721608"/>
              </a:xfrm>
              <a:prstGeom prst="line">
                <a:avLst/>
              </a:prstGeom>
              <a:ln w="9525"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986335" y="2594336"/>
                <a:ext cx="2468880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3455851" y="1617620"/>
                <a:ext cx="0" cy="3721608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193435" y="2571476"/>
                <a:ext cx="0" cy="457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rot="20700000">
                <a:off x="2241643" y="2697950"/>
                <a:ext cx="0" cy="4572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rot="20700000">
                <a:off x="3165425" y="2443478"/>
                <a:ext cx="0" cy="4572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cxnSpLocks/>
              </p:cNvCxnSpPr>
              <p:nvPr/>
            </p:nvCxnSpPr>
            <p:spPr>
              <a:xfrm>
                <a:off x="2441980" y="1621915"/>
                <a:ext cx="1007419" cy="3717599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/>
              <p:cNvSpPr>
                <a:spLocks noChangeAspect="1"/>
              </p:cNvSpPr>
              <p:nvPr/>
            </p:nvSpPr>
            <p:spPr>
              <a:xfrm rot="20700000">
                <a:off x="2637734" y="1987918"/>
                <a:ext cx="129122" cy="11887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56000"/>
                      <a:lumOff val="44000"/>
                      <a:alpha val="79000"/>
                    </a:schemeClr>
                  </a:gs>
                  <a:gs pos="41000">
                    <a:srgbClr val="0099FF">
                      <a:alpha val="90980"/>
                      <a:lumMod val="82000"/>
                    </a:srgbClr>
                  </a:gs>
                  <a:gs pos="100000">
                    <a:srgbClr val="0000FF">
                      <a:alpha val="92941"/>
                      <a:lumMod val="77000"/>
                      <a:lumOff val="23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 prstMaterial="clear">
                <a:bevelT w="139700" h="158750"/>
                <a:bevelB w="127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Arc 39"/>
              <p:cNvSpPr/>
              <p:nvPr/>
            </p:nvSpPr>
            <p:spPr>
              <a:xfrm>
                <a:off x="3048000" y="4572000"/>
                <a:ext cx="914400" cy="914400"/>
              </a:xfrm>
              <a:prstGeom prst="arc">
                <a:avLst>
                  <a:gd name="adj1" fmla="val 14273864"/>
                  <a:gd name="adj2" fmla="val 15820761"/>
                </a:avLst>
              </a:prstGeom>
              <a:ln w="12700">
                <a:solidFill>
                  <a:srgbClr val="00B0F0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3153421" y="4318084"/>
                    <a:ext cx="40530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1" i="1" dirty="0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 dirty="0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sz="1100" b="1" i="1" dirty="0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𝑳</m:t>
                              </m:r>
                            </m:sub>
                          </m:sSub>
                          <m:r>
                            <a:rPr lang="en-US" sz="1100" b="1" i="1" dirty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 </m:t>
                          </m:r>
                        </m:oMath>
                      </m:oMathPara>
                    </a14:m>
                    <a:endParaRPr lang="en-US" sz="1100" b="1" dirty="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3421" y="4318084"/>
                    <a:ext cx="405304" cy="26161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" name="Arc 44"/>
              <p:cNvSpPr/>
              <p:nvPr/>
            </p:nvSpPr>
            <p:spPr>
              <a:xfrm>
                <a:off x="2293315" y="1767230"/>
                <a:ext cx="914400" cy="914400"/>
              </a:xfrm>
              <a:prstGeom prst="arc">
                <a:avLst>
                  <a:gd name="adj1" fmla="val 14273864"/>
                  <a:gd name="adj2" fmla="val 15820761"/>
                </a:avLst>
              </a:prstGeom>
              <a:ln w="12700">
                <a:solidFill>
                  <a:srgbClr val="00B0F0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2398736" y="1513314"/>
                    <a:ext cx="40530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1" i="1" dirty="0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 dirty="0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sz="1100" b="1" i="1" dirty="0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𝑳</m:t>
                              </m:r>
                            </m:sub>
                          </m:sSub>
                          <m:r>
                            <a:rPr lang="en-US" sz="1100" b="1" i="1" dirty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 </m:t>
                          </m:r>
                        </m:oMath>
                      </m:oMathPara>
                    </a14:m>
                    <a:endParaRPr lang="en-US" sz="1100" b="1" dirty="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8736" y="1513314"/>
                    <a:ext cx="405304" cy="261610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Arc 46"/>
              <p:cNvSpPr/>
              <p:nvPr/>
            </p:nvSpPr>
            <p:spPr>
              <a:xfrm>
                <a:off x="838200" y="2133063"/>
                <a:ext cx="914400" cy="914400"/>
              </a:xfrm>
              <a:prstGeom prst="arc">
                <a:avLst>
                  <a:gd name="adj1" fmla="val 13790919"/>
                  <a:gd name="adj2" fmla="val 16149896"/>
                </a:avLst>
              </a:prstGeom>
              <a:ln w="12700">
                <a:solidFill>
                  <a:srgbClr val="00B0F0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959892" y="1905000"/>
                    <a:ext cx="343363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1" i="1" dirty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𝜷</m:t>
                          </m:r>
                          <m:r>
                            <a:rPr lang="en-US" sz="1100" b="1" i="1" dirty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 </m:t>
                          </m:r>
                        </m:oMath>
                      </m:oMathPara>
                    </a14:m>
                    <a:endParaRPr lang="en-US" sz="1100" b="1" dirty="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9892" y="1905000"/>
                    <a:ext cx="343363" cy="26161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b="-47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 Box 74"/>
                  <p:cNvSpPr txBox="1"/>
                  <p:nvPr/>
                </p:nvSpPr>
                <p:spPr>
                  <a:xfrm flipH="1">
                    <a:off x="1947189" y="3325470"/>
                    <a:ext cx="582041" cy="25593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100" b="1" i="1" dirty="0" smtClean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100" b="1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100" b="1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𝒖</m:t>
                            </m:r>
                          </m:e>
                          <m:sub>
                            <m:r>
                              <a:rPr lang="en-US" sz="1100" b="1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𝒐</m:t>
                            </m:r>
                          </m:sub>
                        </m:sSub>
                      </m:oMath>
                    </a14:m>
                    <a:r>
                      <a:rPr lang="en-US" sz="1100" b="1" i="1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rPr>
                      <a:t> </a:t>
                    </a:r>
                    <a:endParaRPr lang="en-US" sz="1400" b="1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49" name="Text Box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1947189" y="3325470"/>
                    <a:ext cx="582041" cy="255930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Arrow Connector 49"/>
              <p:cNvCxnSpPr/>
              <p:nvPr/>
            </p:nvCxnSpPr>
            <p:spPr>
              <a:xfrm flipH="1">
                <a:off x="1302105" y="3390466"/>
                <a:ext cx="1399032" cy="0"/>
              </a:xfrm>
              <a:prstGeom prst="straightConnector1">
                <a:avLst/>
              </a:prstGeom>
              <a:ln w="3175"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 Box 74"/>
                  <p:cNvSpPr txBox="1"/>
                  <p:nvPr/>
                </p:nvSpPr>
                <p:spPr>
                  <a:xfrm flipH="1">
                    <a:off x="2895600" y="3323540"/>
                    <a:ext cx="582041" cy="25593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100" b="1" i="1" dirty="0" smtClean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100" b="1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100" b="1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100" b="1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𝒐</m:t>
                            </m:r>
                          </m:sub>
                        </m:sSub>
                      </m:oMath>
                    </a14:m>
                    <a:r>
                      <a:rPr lang="en-US" sz="1100" b="1" i="1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rPr>
                      <a:t> </a:t>
                    </a:r>
                    <a:endParaRPr lang="en-US" sz="1400" b="1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51" name="Text Box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895600" y="3323540"/>
                    <a:ext cx="582041" cy="25593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Straight Arrow Connector 51"/>
              <p:cNvCxnSpPr/>
              <p:nvPr/>
            </p:nvCxnSpPr>
            <p:spPr>
              <a:xfrm flipH="1">
                <a:off x="2698089" y="3388536"/>
                <a:ext cx="676656" cy="0"/>
              </a:xfrm>
              <a:prstGeom prst="straightConnector1">
                <a:avLst/>
              </a:prstGeom>
              <a:ln w="3175"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 Box 74"/>
                  <p:cNvSpPr txBox="1"/>
                  <p:nvPr/>
                </p:nvSpPr>
                <p:spPr>
                  <a:xfrm flipH="1">
                    <a:off x="2940711" y="3630270"/>
                    <a:ext cx="582041" cy="25593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100" b="1" i="1" dirty="0" smtClean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100" b="1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100" b="1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𝒕</m:t>
                            </m:r>
                          </m:e>
                          <m:sub>
                            <m:r>
                              <a:rPr lang="en-US" sz="1100" b="1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𝒐</m:t>
                            </m:r>
                          </m:sub>
                        </m:sSub>
                      </m:oMath>
                    </a14:m>
                    <a:r>
                      <a:rPr lang="en-US" sz="1100" b="1" i="1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rPr>
                      <a:t> </a:t>
                    </a:r>
                    <a:endParaRPr lang="en-US" sz="1400" b="1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53" name="Text Box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940711" y="3630270"/>
                    <a:ext cx="582041" cy="255930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Straight Arrow Connector 53"/>
              <p:cNvCxnSpPr/>
              <p:nvPr/>
            </p:nvCxnSpPr>
            <p:spPr>
              <a:xfrm flipH="1">
                <a:off x="2706625" y="3695266"/>
                <a:ext cx="740664" cy="0"/>
              </a:xfrm>
              <a:prstGeom prst="straightConnector1">
                <a:avLst/>
              </a:prstGeom>
              <a:ln w="3175"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Arc 54"/>
              <p:cNvSpPr/>
              <p:nvPr/>
            </p:nvSpPr>
            <p:spPr>
              <a:xfrm rot="16200000">
                <a:off x="1912315" y="2088413"/>
                <a:ext cx="914400" cy="914400"/>
              </a:xfrm>
              <a:prstGeom prst="arc">
                <a:avLst>
                  <a:gd name="adj1" fmla="val 14273864"/>
                  <a:gd name="adj2" fmla="val 15820761"/>
                </a:avLst>
              </a:prstGeom>
              <a:ln w="12700">
                <a:solidFill>
                  <a:srgbClr val="00B0F0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 Box 15"/>
              <p:cNvSpPr txBox="1"/>
              <p:nvPr/>
            </p:nvSpPr>
            <p:spPr>
              <a:xfrm flipH="1">
                <a:off x="2478025" y="2549072"/>
                <a:ext cx="160696" cy="248383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libri"/>
                    <a:cs typeface="Times New Roman"/>
                  </a:rPr>
                  <a:t>O</a:t>
                </a:r>
                <a:endPara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185664" y="1509370"/>
                <a:ext cx="3289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LP</a:t>
                </a:r>
                <a:endParaRPr lang="en-US" sz="12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407055" y="1509370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SP</a:t>
                </a:r>
                <a:endParaRPr lang="en-US" sz="12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1636775" y="2543160"/>
                    <a:ext cx="40530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1" i="1" dirty="0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 dirty="0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sz="1100" b="1" i="1" dirty="0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𝑳</m:t>
                              </m:r>
                            </m:sub>
                          </m:sSub>
                          <m:r>
                            <a:rPr lang="en-US" sz="1100" b="1" i="1" dirty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 </m:t>
                          </m:r>
                        </m:oMath>
                      </m:oMathPara>
                    </a14:m>
                    <a:endParaRPr lang="en-US" sz="1100" b="1" dirty="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6775" y="2543160"/>
                    <a:ext cx="405304" cy="261610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2" name="TextBox 61"/>
              <p:cNvSpPr txBox="1"/>
              <p:nvPr/>
            </p:nvSpPr>
            <p:spPr>
              <a:xfrm>
                <a:off x="1160680" y="1396595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A</a:t>
                </a:r>
                <a:endParaRPr lang="en-US" sz="12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565805" y="1393545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B</a:t>
                </a:r>
                <a:endParaRPr lang="en-US" sz="12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245396" y="1393545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C</a:t>
                </a:r>
                <a:endParaRPr lang="en-US" sz="12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352800" y="5272430"/>
                <a:ext cx="2551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S</a:t>
                </a:r>
                <a:endParaRPr lang="en-US" sz="1200" dirty="0"/>
              </a:p>
            </p:txBody>
          </p:sp>
          <p:cxnSp>
            <p:nvCxnSpPr>
              <p:cNvPr id="66" name="Straight Connector 65"/>
              <p:cNvCxnSpPr>
                <a:cxnSpLocks noChangeAspect="1"/>
              </p:cNvCxnSpPr>
              <p:nvPr/>
            </p:nvCxnSpPr>
            <p:spPr>
              <a:xfrm>
                <a:off x="2242121" y="2721255"/>
                <a:ext cx="446022" cy="164592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211211" y="2571476"/>
                <a:ext cx="0" cy="457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rot="-900000" flipH="1">
                <a:off x="2317804" y="2911450"/>
                <a:ext cx="466344" cy="0"/>
              </a:xfrm>
              <a:prstGeom prst="straightConnector1">
                <a:avLst/>
              </a:prstGeom>
              <a:ln w="3175"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 Box 74"/>
                  <p:cNvSpPr txBox="1"/>
                  <p:nvPr/>
                </p:nvSpPr>
                <p:spPr>
                  <a:xfrm rot="20673398" flipH="1">
                    <a:off x="2396583" y="2827360"/>
                    <a:ext cx="582041" cy="25593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100" b="1" i="1" dirty="0" smtClean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1100" b="1" i="1" smtClean="0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𝒇</m:t>
                        </m:r>
                      </m:oMath>
                    </a14:m>
                    <a:r>
                      <a:rPr lang="en-US" sz="1100" b="1" i="1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rPr>
                      <a:t> </a:t>
                    </a:r>
                    <a:endParaRPr lang="en-US" sz="1400" b="1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70" name="Text Box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673398" flipH="1">
                    <a:off x="2396583" y="2827360"/>
                    <a:ext cx="582041" cy="255930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b="-2985"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" name="TextBox 70"/>
              <p:cNvSpPr txBox="1"/>
              <p:nvPr/>
            </p:nvSpPr>
            <p:spPr>
              <a:xfrm>
                <a:off x="2084696" y="2355881"/>
                <a:ext cx="2551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F</a:t>
                </a:r>
                <a:endParaRPr lang="en-US" sz="12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496062" y="4294496"/>
                <a:ext cx="2808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H</a:t>
                </a:r>
                <a:endParaRPr lang="en-US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672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28600" y="0"/>
            <a:ext cx="5867400" cy="6858000"/>
            <a:chOff x="228600" y="0"/>
            <a:chExt cx="5867400" cy="6858000"/>
          </a:xfrm>
        </p:grpSpPr>
        <p:sp>
          <p:nvSpPr>
            <p:cNvPr id="24" name="Rectangle 23"/>
            <p:cNvSpPr/>
            <p:nvPr/>
          </p:nvSpPr>
          <p:spPr>
            <a:xfrm>
              <a:off x="228600" y="0"/>
              <a:ext cx="58674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76200"/>
              <a:ext cx="3474720" cy="20837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2411599"/>
              <a:ext cx="3474720" cy="20837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4774266"/>
              <a:ext cx="3474720" cy="20837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260426" y="451473"/>
              <a:ext cx="2920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L</a:t>
              </a:r>
              <a:r>
                <a:rPr lang="en-US" sz="1100" baseline="-25000" dirty="0" smtClean="0"/>
                <a:t>1</a:t>
              </a:r>
              <a:endParaRPr lang="en-US" sz="1100" baseline="-25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31932" y="2895600"/>
              <a:ext cx="2920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L</a:t>
              </a:r>
              <a:r>
                <a:rPr lang="en-US" sz="1100" baseline="-25000" dirty="0" smtClean="0"/>
                <a:t>1</a:t>
              </a:r>
              <a:endParaRPr lang="en-US" sz="1100" baseline="-25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23981" y="5264545"/>
              <a:ext cx="2920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L</a:t>
              </a:r>
              <a:r>
                <a:rPr lang="en-US" sz="1100" baseline="-25000" dirty="0" smtClean="0"/>
                <a:t>1</a:t>
              </a:r>
              <a:endParaRPr lang="en-US" sz="1100" baseline="-25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79732" y="455989"/>
              <a:ext cx="2920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L</a:t>
              </a:r>
              <a:r>
                <a:rPr lang="en-US" sz="1100" baseline="-25000" dirty="0" smtClean="0"/>
                <a:t>2</a:t>
              </a:r>
              <a:endParaRPr lang="en-US" sz="1100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95634" y="2900116"/>
              <a:ext cx="2920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L</a:t>
              </a:r>
              <a:r>
                <a:rPr lang="en-US" sz="1100" baseline="-25000" dirty="0" smtClean="0"/>
                <a:t>2</a:t>
              </a:r>
              <a:endParaRPr lang="en-US" sz="1100" baseline="-25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83042" y="5157747"/>
              <a:ext cx="2920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L</a:t>
              </a:r>
              <a:r>
                <a:rPr lang="en-US" sz="1100" baseline="-25000" dirty="0" smtClean="0"/>
                <a:t>2</a:t>
              </a:r>
              <a:endParaRPr lang="en-US" sz="1100" baseline="-25000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5598" y="76201"/>
              <a:ext cx="614478" cy="208483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5599" y="2362200"/>
              <a:ext cx="614477" cy="20848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5599" y="4773168"/>
              <a:ext cx="614477" cy="208483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7276" y="76200"/>
              <a:ext cx="614477" cy="208483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7276" y="2362200"/>
              <a:ext cx="614477" cy="208483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5323" y="4762500"/>
              <a:ext cx="614477" cy="2084832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2209800" y="609600"/>
              <a:ext cx="4892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ENPP</a:t>
              </a:r>
              <a:endParaRPr lang="en-US" sz="1100" baseline="-25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85570" y="609600"/>
              <a:ext cx="4716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EXPP</a:t>
              </a:r>
              <a:endParaRPr lang="en-US" sz="1100" baseline="-25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09800" y="3091190"/>
              <a:ext cx="4892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ENPP</a:t>
              </a:r>
              <a:endParaRPr lang="en-US" sz="1100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92885" y="3548390"/>
              <a:ext cx="4716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EXPP</a:t>
              </a:r>
              <a:endParaRPr lang="en-US" sz="1100" baseline="-25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80540" y="5402185"/>
              <a:ext cx="4892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ENPP</a:t>
              </a:r>
              <a:endParaRPr lang="en-US" sz="1100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22145" y="5917905"/>
              <a:ext cx="4716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EXPP</a:t>
              </a:r>
              <a:endParaRPr lang="en-US" sz="1100" baseline="-25000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-300000">
              <a:off x="475907" y="3461120"/>
              <a:ext cx="3136392" cy="0"/>
            </a:xfrm>
            <a:prstGeom prst="line">
              <a:avLst/>
            </a:prstGeom>
            <a:ln w="5715"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-600000">
              <a:off x="459225" y="5816840"/>
              <a:ext cx="3163824" cy="0"/>
            </a:xfrm>
            <a:prstGeom prst="line">
              <a:avLst/>
            </a:prstGeom>
            <a:ln w="5715"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2428532" y="5731330"/>
              <a:ext cx="27432" cy="27432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2425114" y="3409404"/>
              <a:ext cx="27432" cy="27432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2428602" y="1099238"/>
              <a:ext cx="27432" cy="27432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823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686800" cy="5209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Optical Axis"/>
          <p:cNvCxnSpPr/>
          <p:nvPr/>
        </p:nvCxnSpPr>
        <p:spPr>
          <a:xfrm>
            <a:off x="2609503" y="3135020"/>
            <a:ext cx="5943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1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 noChangeAspect="1"/>
          </p:cNvCxnSpPr>
          <p:nvPr/>
        </p:nvCxnSpPr>
        <p:spPr>
          <a:xfrm flipH="1" flipV="1">
            <a:off x="4097070" y="3134732"/>
            <a:ext cx="4459846" cy="858896"/>
          </a:xfrm>
          <a:prstGeom prst="line">
            <a:avLst/>
          </a:prstGeom>
          <a:ln w="3175">
            <a:solidFill>
              <a:srgbClr val="FF0000">
                <a:alpha val="63000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 noChangeAspect="1"/>
          </p:cNvCxnSpPr>
          <p:nvPr/>
        </p:nvCxnSpPr>
        <p:spPr>
          <a:xfrm flipH="1" flipV="1">
            <a:off x="4100978" y="3134575"/>
            <a:ext cx="4448164" cy="433312"/>
          </a:xfrm>
          <a:prstGeom prst="line">
            <a:avLst/>
          </a:prstGeom>
          <a:ln w="3175">
            <a:solidFill>
              <a:srgbClr val="FF0000">
                <a:alpha val="63000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 flipH="1" flipV="1">
            <a:off x="4100977" y="3134327"/>
            <a:ext cx="4453128" cy="0"/>
          </a:xfrm>
          <a:prstGeom prst="line">
            <a:avLst/>
          </a:prstGeom>
          <a:ln w="3175">
            <a:solidFill>
              <a:srgbClr val="FF0000">
                <a:alpha val="63000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ChangeAspect="1"/>
          </p:cNvCxnSpPr>
          <p:nvPr/>
        </p:nvCxnSpPr>
        <p:spPr>
          <a:xfrm flipH="1">
            <a:off x="4088953" y="2708061"/>
            <a:ext cx="4466923" cy="425504"/>
          </a:xfrm>
          <a:prstGeom prst="line">
            <a:avLst/>
          </a:prstGeom>
          <a:ln w="3175">
            <a:solidFill>
              <a:srgbClr val="FF0000">
                <a:alpha val="63000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 noChangeAspect="1"/>
          </p:cNvCxnSpPr>
          <p:nvPr/>
        </p:nvCxnSpPr>
        <p:spPr>
          <a:xfrm flipH="1">
            <a:off x="4097492" y="2278796"/>
            <a:ext cx="4456155" cy="851062"/>
          </a:xfrm>
          <a:prstGeom prst="line">
            <a:avLst/>
          </a:prstGeom>
          <a:ln w="3175">
            <a:solidFill>
              <a:srgbClr val="FF0000">
                <a:alpha val="63000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 noChangeAspect="1"/>
          </p:cNvCxnSpPr>
          <p:nvPr/>
        </p:nvCxnSpPr>
        <p:spPr>
          <a:xfrm>
            <a:off x="762000" y="2210048"/>
            <a:ext cx="4876800" cy="923533"/>
          </a:xfrm>
          <a:prstGeom prst="line">
            <a:avLst/>
          </a:prstGeom>
          <a:ln w="3175">
            <a:solidFill>
              <a:srgbClr val="FF0000">
                <a:alpha val="63000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>
            <a:cxnSpLocks noChangeAspect="1"/>
          </p:cNvCxnSpPr>
          <p:nvPr/>
        </p:nvCxnSpPr>
        <p:spPr>
          <a:xfrm>
            <a:off x="743592" y="2669476"/>
            <a:ext cx="4895208" cy="466344"/>
          </a:xfrm>
          <a:prstGeom prst="line">
            <a:avLst/>
          </a:prstGeom>
          <a:ln w="3175">
            <a:solidFill>
              <a:srgbClr val="FF0000">
                <a:alpha val="63000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1028"/>
          <p:cNvCxnSpPr/>
          <p:nvPr/>
        </p:nvCxnSpPr>
        <p:spPr>
          <a:xfrm>
            <a:off x="740524" y="3135517"/>
            <a:ext cx="4910328" cy="0"/>
          </a:xfrm>
          <a:prstGeom prst="line">
            <a:avLst/>
          </a:prstGeom>
          <a:ln w="3175">
            <a:solidFill>
              <a:srgbClr val="FF0000">
                <a:alpha val="63000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/>
          <p:cNvCxnSpPr>
            <a:cxnSpLocks noChangeAspect="1"/>
          </p:cNvCxnSpPr>
          <p:nvPr/>
        </p:nvCxnSpPr>
        <p:spPr>
          <a:xfrm flipV="1">
            <a:off x="740523" y="3133652"/>
            <a:ext cx="4914498" cy="466390"/>
          </a:xfrm>
          <a:prstGeom prst="line">
            <a:avLst/>
          </a:prstGeom>
          <a:ln w="3175">
            <a:solidFill>
              <a:srgbClr val="FF0000">
                <a:alpha val="63000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Connector 1039"/>
          <p:cNvCxnSpPr>
            <a:cxnSpLocks noChangeAspect="1"/>
          </p:cNvCxnSpPr>
          <p:nvPr/>
        </p:nvCxnSpPr>
        <p:spPr>
          <a:xfrm flipV="1">
            <a:off x="752796" y="3133289"/>
            <a:ext cx="4902525" cy="932688"/>
          </a:xfrm>
          <a:prstGeom prst="line">
            <a:avLst/>
          </a:prstGeom>
          <a:ln w="3175">
            <a:solidFill>
              <a:srgbClr val="FF0000">
                <a:alpha val="63000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4" name="TextBox 1043"/>
              <p:cNvSpPr txBox="1"/>
              <p:nvPr/>
            </p:nvSpPr>
            <p:spPr>
              <a:xfrm>
                <a:off x="533400" y="838200"/>
                <a:ext cx="997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=0°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4" name="TextBox 10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838200"/>
                <a:ext cx="99700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>
            <a:spLocks noChangeAspect="1"/>
          </p:cNvSpPr>
          <p:nvPr/>
        </p:nvSpPr>
        <p:spPr>
          <a:xfrm>
            <a:off x="5629901" y="3113645"/>
            <a:ext cx="45720" cy="457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4075019" y="3110940"/>
            <a:ext cx="45720" cy="457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40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686800" cy="520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Optical Axis"/>
          <p:cNvCxnSpPr/>
          <p:nvPr/>
        </p:nvCxnSpPr>
        <p:spPr>
          <a:xfrm rot="-600000">
            <a:off x="2655488" y="2971572"/>
            <a:ext cx="5943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 noChangeAspect="1"/>
          </p:cNvCxnSpPr>
          <p:nvPr/>
        </p:nvCxnSpPr>
        <p:spPr>
          <a:xfrm flipH="1" flipV="1">
            <a:off x="4118711" y="3237522"/>
            <a:ext cx="4415689" cy="865821"/>
          </a:xfrm>
          <a:prstGeom prst="line">
            <a:avLst/>
          </a:prstGeom>
          <a:ln w="3175">
            <a:solidFill>
              <a:srgbClr val="FF0000">
                <a:alpha val="63000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 noChangeAspect="1"/>
          </p:cNvCxnSpPr>
          <p:nvPr/>
        </p:nvCxnSpPr>
        <p:spPr>
          <a:xfrm flipH="1" flipV="1">
            <a:off x="4122618" y="3234660"/>
            <a:ext cx="4411782" cy="437689"/>
          </a:xfrm>
          <a:prstGeom prst="line">
            <a:avLst/>
          </a:prstGeom>
          <a:ln w="3175">
            <a:solidFill>
              <a:srgbClr val="FF0000">
                <a:alpha val="63000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 noChangeAspect="1"/>
          </p:cNvCxnSpPr>
          <p:nvPr/>
        </p:nvCxnSpPr>
        <p:spPr>
          <a:xfrm flipH="1" flipV="1">
            <a:off x="4122617" y="3231707"/>
            <a:ext cx="4411783" cy="18480"/>
          </a:xfrm>
          <a:prstGeom prst="line">
            <a:avLst/>
          </a:prstGeom>
          <a:ln w="3175">
            <a:solidFill>
              <a:srgbClr val="FF0000">
                <a:alpha val="63000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ChangeAspect="1"/>
          </p:cNvCxnSpPr>
          <p:nvPr/>
        </p:nvCxnSpPr>
        <p:spPr>
          <a:xfrm flipH="1">
            <a:off x="4118708" y="2829787"/>
            <a:ext cx="4415692" cy="401419"/>
          </a:xfrm>
          <a:prstGeom prst="line">
            <a:avLst/>
          </a:prstGeom>
          <a:ln w="3175">
            <a:solidFill>
              <a:srgbClr val="FF0000">
                <a:alpha val="63000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 noChangeAspect="1"/>
          </p:cNvCxnSpPr>
          <p:nvPr/>
        </p:nvCxnSpPr>
        <p:spPr>
          <a:xfrm flipH="1">
            <a:off x="4124542" y="2403226"/>
            <a:ext cx="4404768" cy="826274"/>
          </a:xfrm>
          <a:prstGeom prst="line">
            <a:avLst/>
          </a:prstGeom>
          <a:ln w="3175">
            <a:solidFill>
              <a:srgbClr val="FF0000">
                <a:alpha val="63000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 noChangeAspect="1"/>
          </p:cNvCxnSpPr>
          <p:nvPr/>
        </p:nvCxnSpPr>
        <p:spPr>
          <a:xfrm>
            <a:off x="762000" y="2043221"/>
            <a:ext cx="4876800" cy="923533"/>
          </a:xfrm>
          <a:prstGeom prst="line">
            <a:avLst/>
          </a:prstGeom>
          <a:ln w="3175">
            <a:solidFill>
              <a:srgbClr val="FF0000">
                <a:alpha val="63000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>
            <a:cxnSpLocks noChangeAspect="1"/>
          </p:cNvCxnSpPr>
          <p:nvPr/>
        </p:nvCxnSpPr>
        <p:spPr>
          <a:xfrm>
            <a:off x="743592" y="2502649"/>
            <a:ext cx="4895208" cy="466344"/>
          </a:xfrm>
          <a:prstGeom prst="line">
            <a:avLst/>
          </a:prstGeom>
          <a:ln w="3175">
            <a:solidFill>
              <a:srgbClr val="FF0000">
                <a:alpha val="63000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1028"/>
          <p:cNvCxnSpPr/>
          <p:nvPr/>
        </p:nvCxnSpPr>
        <p:spPr>
          <a:xfrm>
            <a:off x="740524" y="2965985"/>
            <a:ext cx="4910328" cy="0"/>
          </a:xfrm>
          <a:prstGeom prst="line">
            <a:avLst/>
          </a:prstGeom>
          <a:ln w="3175">
            <a:solidFill>
              <a:srgbClr val="FF0000">
                <a:alpha val="63000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/>
          <p:cNvCxnSpPr>
            <a:cxnSpLocks noChangeAspect="1"/>
          </p:cNvCxnSpPr>
          <p:nvPr/>
        </p:nvCxnSpPr>
        <p:spPr>
          <a:xfrm flipV="1">
            <a:off x="740523" y="2966825"/>
            <a:ext cx="4914498" cy="466390"/>
          </a:xfrm>
          <a:prstGeom prst="line">
            <a:avLst/>
          </a:prstGeom>
          <a:ln w="3175">
            <a:solidFill>
              <a:srgbClr val="FF0000">
                <a:alpha val="63000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Connector 1039"/>
          <p:cNvCxnSpPr>
            <a:cxnSpLocks noChangeAspect="1"/>
          </p:cNvCxnSpPr>
          <p:nvPr/>
        </p:nvCxnSpPr>
        <p:spPr>
          <a:xfrm flipV="1">
            <a:off x="752796" y="2963757"/>
            <a:ext cx="4902525" cy="932688"/>
          </a:xfrm>
          <a:prstGeom prst="line">
            <a:avLst/>
          </a:prstGeom>
          <a:ln w="3175">
            <a:solidFill>
              <a:srgbClr val="FF0000">
                <a:alpha val="63000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4" name="TextBox 1043"/>
              <p:cNvSpPr txBox="1"/>
              <p:nvPr/>
            </p:nvSpPr>
            <p:spPr>
              <a:xfrm>
                <a:off x="533400" y="838200"/>
                <a:ext cx="1125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=10°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4" name="TextBox 10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838200"/>
                <a:ext cx="112524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>
            <a:spLocks noChangeAspect="1"/>
          </p:cNvSpPr>
          <p:nvPr/>
        </p:nvSpPr>
        <p:spPr>
          <a:xfrm>
            <a:off x="5627196" y="2944662"/>
            <a:ext cx="45720" cy="457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4099364" y="3214290"/>
            <a:ext cx="45720" cy="457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07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alphaL=0"/>
          <p:cNvPicPr>
            <a:picLocks noChangeAspect="1" noChangeArrowheads="1"/>
          </p:cNvPicPr>
          <p:nvPr/>
        </p:nvPicPr>
        <p:blipFill rotWithShape="1">
          <a:blip r:embed="rId2">
            <a:lum brigh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1" t="12068" r="2631" b="14064"/>
          <a:stretch/>
        </p:blipFill>
        <p:spPr bwMode="auto">
          <a:xfrm>
            <a:off x="552450" y="828676"/>
            <a:ext cx="821055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19200" y="3352800"/>
            <a:ext cx="11430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alphaL=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686800" cy="5209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 rot="-1200000">
            <a:off x="2792579" y="2765009"/>
            <a:ext cx="5943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 noChangeAspect="1"/>
          </p:cNvCxnSpPr>
          <p:nvPr/>
        </p:nvCxnSpPr>
        <p:spPr>
          <a:xfrm flipH="1" flipV="1">
            <a:off x="4202836" y="3340964"/>
            <a:ext cx="4352544" cy="853440"/>
          </a:xfrm>
          <a:prstGeom prst="line">
            <a:avLst/>
          </a:prstGeom>
          <a:ln w="3175">
            <a:solidFill>
              <a:srgbClr val="938E4B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 noChangeAspect="1"/>
          </p:cNvCxnSpPr>
          <p:nvPr/>
        </p:nvCxnSpPr>
        <p:spPr>
          <a:xfrm flipH="1" flipV="1">
            <a:off x="4202826" y="3335036"/>
            <a:ext cx="4347899" cy="442647"/>
          </a:xfrm>
          <a:prstGeom prst="line">
            <a:avLst/>
          </a:prstGeom>
          <a:ln w="3175">
            <a:solidFill>
              <a:srgbClr val="938E4B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 noChangeAspect="1"/>
          </p:cNvCxnSpPr>
          <p:nvPr/>
        </p:nvCxnSpPr>
        <p:spPr>
          <a:xfrm flipH="1" flipV="1">
            <a:off x="4191460" y="3331149"/>
            <a:ext cx="4365899" cy="29261"/>
          </a:xfrm>
          <a:prstGeom prst="line">
            <a:avLst/>
          </a:prstGeom>
          <a:ln w="3175">
            <a:solidFill>
              <a:srgbClr val="938E4B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ChangeAspect="1"/>
          </p:cNvCxnSpPr>
          <p:nvPr/>
        </p:nvCxnSpPr>
        <p:spPr>
          <a:xfrm flipH="1">
            <a:off x="4196899" y="2939251"/>
            <a:ext cx="4358720" cy="396240"/>
          </a:xfrm>
          <a:prstGeom prst="line">
            <a:avLst/>
          </a:prstGeom>
          <a:ln w="3175">
            <a:solidFill>
              <a:srgbClr val="938E4B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 noChangeAspect="1"/>
          </p:cNvCxnSpPr>
          <p:nvPr/>
        </p:nvCxnSpPr>
        <p:spPr>
          <a:xfrm flipH="1">
            <a:off x="4191000" y="2520518"/>
            <a:ext cx="4361154" cy="818093"/>
          </a:xfrm>
          <a:prstGeom prst="line">
            <a:avLst/>
          </a:prstGeom>
          <a:ln w="3175">
            <a:solidFill>
              <a:srgbClr val="938E4B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582020" y="2521743"/>
            <a:ext cx="0" cy="420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584401" y="3779900"/>
            <a:ext cx="0" cy="420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 noChangeAspect="1"/>
          </p:cNvCxnSpPr>
          <p:nvPr/>
        </p:nvCxnSpPr>
        <p:spPr>
          <a:xfrm>
            <a:off x="762000" y="1877388"/>
            <a:ext cx="4876800" cy="923533"/>
          </a:xfrm>
          <a:prstGeom prst="line">
            <a:avLst/>
          </a:prstGeom>
          <a:ln w="3175">
            <a:solidFill>
              <a:srgbClr val="938E4B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>
            <a:cxnSpLocks noChangeAspect="1"/>
          </p:cNvCxnSpPr>
          <p:nvPr/>
        </p:nvCxnSpPr>
        <p:spPr>
          <a:xfrm>
            <a:off x="743592" y="2340724"/>
            <a:ext cx="4895208" cy="466344"/>
          </a:xfrm>
          <a:prstGeom prst="line">
            <a:avLst/>
          </a:prstGeom>
          <a:ln w="3175">
            <a:solidFill>
              <a:srgbClr val="938E4B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1028"/>
          <p:cNvCxnSpPr/>
          <p:nvPr/>
        </p:nvCxnSpPr>
        <p:spPr>
          <a:xfrm>
            <a:off x="740524" y="2804060"/>
            <a:ext cx="4910328" cy="0"/>
          </a:xfrm>
          <a:prstGeom prst="line">
            <a:avLst/>
          </a:prstGeom>
          <a:ln w="3175">
            <a:solidFill>
              <a:srgbClr val="938E4B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/>
          <p:cNvCxnSpPr>
            <a:cxnSpLocks noChangeAspect="1"/>
          </p:cNvCxnSpPr>
          <p:nvPr/>
        </p:nvCxnSpPr>
        <p:spPr>
          <a:xfrm flipV="1">
            <a:off x="740523" y="2800992"/>
            <a:ext cx="4914498" cy="466390"/>
          </a:xfrm>
          <a:prstGeom prst="line">
            <a:avLst/>
          </a:prstGeom>
          <a:ln w="3175">
            <a:solidFill>
              <a:srgbClr val="938E4B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Connector 1039"/>
          <p:cNvCxnSpPr>
            <a:cxnSpLocks noChangeAspect="1"/>
          </p:cNvCxnSpPr>
          <p:nvPr/>
        </p:nvCxnSpPr>
        <p:spPr>
          <a:xfrm flipV="1">
            <a:off x="752796" y="2797924"/>
            <a:ext cx="4902525" cy="932688"/>
          </a:xfrm>
          <a:prstGeom prst="line">
            <a:avLst/>
          </a:prstGeom>
          <a:ln w="3175">
            <a:solidFill>
              <a:srgbClr val="938E4B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4" name="TextBox 1043"/>
              <p:cNvSpPr txBox="1"/>
              <p:nvPr/>
            </p:nvSpPr>
            <p:spPr>
              <a:xfrm>
                <a:off x="533400" y="838200"/>
                <a:ext cx="1125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=20°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4" name="TextBox 10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838200"/>
                <a:ext cx="112524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>
            <a:spLocks noChangeAspect="1"/>
          </p:cNvSpPr>
          <p:nvPr/>
        </p:nvSpPr>
        <p:spPr>
          <a:xfrm>
            <a:off x="5627196" y="2780614"/>
            <a:ext cx="45720" cy="457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4167748" y="3313840"/>
            <a:ext cx="45720" cy="457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83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686800" cy="5209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 rot="-1200000">
            <a:off x="2792579" y="2765009"/>
            <a:ext cx="5943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 noChangeAspect="1"/>
          </p:cNvCxnSpPr>
          <p:nvPr/>
        </p:nvCxnSpPr>
        <p:spPr>
          <a:xfrm flipH="1" flipV="1">
            <a:off x="4202836" y="3340964"/>
            <a:ext cx="4352544" cy="853440"/>
          </a:xfrm>
          <a:prstGeom prst="line">
            <a:avLst/>
          </a:prstGeom>
          <a:ln w="3175">
            <a:solidFill>
              <a:srgbClr val="938E4B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 noChangeAspect="1"/>
          </p:cNvCxnSpPr>
          <p:nvPr/>
        </p:nvCxnSpPr>
        <p:spPr>
          <a:xfrm flipH="1" flipV="1">
            <a:off x="4202826" y="3335036"/>
            <a:ext cx="4347899" cy="442647"/>
          </a:xfrm>
          <a:prstGeom prst="line">
            <a:avLst/>
          </a:prstGeom>
          <a:ln w="3175">
            <a:solidFill>
              <a:srgbClr val="938E4B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 noChangeAspect="1"/>
          </p:cNvCxnSpPr>
          <p:nvPr/>
        </p:nvCxnSpPr>
        <p:spPr>
          <a:xfrm flipH="1" flipV="1">
            <a:off x="4191460" y="3331149"/>
            <a:ext cx="4365899" cy="29261"/>
          </a:xfrm>
          <a:prstGeom prst="line">
            <a:avLst/>
          </a:prstGeom>
          <a:ln w="3175">
            <a:solidFill>
              <a:srgbClr val="938E4B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ChangeAspect="1"/>
          </p:cNvCxnSpPr>
          <p:nvPr/>
        </p:nvCxnSpPr>
        <p:spPr>
          <a:xfrm flipH="1">
            <a:off x="4196899" y="2939251"/>
            <a:ext cx="4358720" cy="396240"/>
          </a:xfrm>
          <a:prstGeom prst="line">
            <a:avLst/>
          </a:prstGeom>
          <a:ln w="3175">
            <a:solidFill>
              <a:srgbClr val="938E4B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 noChangeAspect="1"/>
          </p:cNvCxnSpPr>
          <p:nvPr/>
        </p:nvCxnSpPr>
        <p:spPr>
          <a:xfrm flipH="1">
            <a:off x="4191000" y="2520518"/>
            <a:ext cx="4361154" cy="818093"/>
          </a:xfrm>
          <a:prstGeom prst="line">
            <a:avLst/>
          </a:prstGeom>
          <a:ln w="3175">
            <a:solidFill>
              <a:srgbClr val="938E4B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582020" y="2521743"/>
            <a:ext cx="0" cy="420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584401" y="3779900"/>
            <a:ext cx="0" cy="420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 noChangeAspect="1"/>
          </p:cNvCxnSpPr>
          <p:nvPr/>
        </p:nvCxnSpPr>
        <p:spPr>
          <a:xfrm>
            <a:off x="762000" y="1877388"/>
            <a:ext cx="4876800" cy="923533"/>
          </a:xfrm>
          <a:prstGeom prst="line">
            <a:avLst/>
          </a:prstGeom>
          <a:ln w="3175">
            <a:solidFill>
              <a:srgbClr val="938E4B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>
            <a:cxnSpLocks noChangeAspect="1"/>
          </p:cNvCxnSpPr>
          <p:nvPr/>
        </p:nvCxnSpPr>
        <p:spPr>
          <a:xfrm>
            <a:off x="743592" y="2340724"/>
            <a:ext cx="4895208" cy="466344"/>
          </a:xfrm>
          <a:prstGeom prst="line">
            <a:avLst/>
          </a:prstGeom>
          <a:ln w="3175">
            <a:solidFill>
              <a:srgbClr val="938E4B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1028"/>
          <p:cNvCxnSpPr/>
          <p:nvPr/>
        </p:nvCxnSpPr>
        <p:spPr>
          <a:xfrm>
            <a:off x="740524" y="2804060"/>
            <a:ext cx="4910328" cy="0"/>
          </a:xfrm>
          <a:prstGeom prst="line">
            <a:avLst/>
          </a:prstGeom>
          <a:ln w="3175">
            <a:solidFill>
              <a:srgbClr val="938E4B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/>
          <p:cNvCxnSpPr>
            <a:cxnSpLocks noChangeAspect="1"/>
          </p:cNvCxnSpPr>
          <p:nvPr/>
        </p:nvCxnSpPr>
        <p:spPr>
          <a:xfrm flipV="1">
            <a:off x="740523" y="2800992"/>
            <a:ext cx="4914498" cy="466390"/>
          </a:xfrm>
          <a:prstGeom prst="line">
            <a:avLst/>
          </a:prstGeom>
          <a:ln w="3175">
            <a:solidFill>
              <a:srgbClr val="938E4B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Connector 1039"/>
          <p:cNvCxnSpPr>
            <a:cxnSpLocks noChangeAspect="1"/>
          </p:cNvCxnSpPr>
          <p:nvPr/>
        </p:nvCxnSpPr>
        <p:spPr>
          <a:xfrm flipV="1">
            <a:off x="752796" y="2797924"/>
            <a:ext cx="4902525" cy="932688"/>
          </a:xfrm>
          <a:prstGeom prst="line">
            <a:avLst/>
          </a:prstGeom>
          <a:ln w="3175">
            <a:solidFill>
              <a:srgbClr val="938E4B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4" name="TextBox 1043"/>
              <p:cNvSpPr txBox="1"/>
              <p:nvPr/>
            </p:nvSpPr>
            <p:spPr>
              <a:xfrm>
                <a:off x="533400" y="838200"/>
                <a:ext cx="1125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=20°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4" name="TextBox 10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838200"/>
                <a:ext cx="112524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/>
          <p:cNvSpPr>
            <a:spLocks noChangeAspect="1"/>
          </p:cNvSpPr>
          <p:nvPr/>
        </p:nvSpPr>
        <p:spPr>
          <a:xfrm>
            <a:off x="5627196" y="2780614"/>
            <a:ext cx="45720" cy="457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4167748" y="3310030"/>
            <a:ext cx="45720" cy="457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20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28600"/>
            <a:ext cx="731520" cy="391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55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1824</TotalTime>
  <Words>503</Words>
  <Application>Microsoft Office PowerPoint</Application>
  <PresentationFormat>On-screen Show (4:3)</PresentationFormat>
  <Paragraphs>135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Sinharoy</dc:creator>
  <cp:lastModifiedBy>Indranil Sinharoy</cp:lastModifiedBy>
  <cp:revision>66</cp:revision>
  <cp:lastPrinted>2015-04-02T07:39:02Z</cp:lastPrinted>
  <dcterms:created xsi:type="dcterms:W3CDTF">2015-02-20T15:46:51Z</dcterms:created>
  <dcterms:modified xsi:type="dcterms:W3CDTF">2015-04-02T19:21:50Z</dcterms:modified>
</cp:coreProperties>
</file>