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9" r:id="rId2"/>
    <p:sldId id="282" r:id="rId3"/>
    <p:sldId id="272" r:id="rId4"/>
    <p:sldId id="286" r:id="rId5"/>
    <p:sldId id="285" r:id="rId6"/>
    <p:sldId id="281" r:id="rId7"/>
    <p:sldId id="280" r:id="rId8"/>
    <p:sldId id="283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9AFF"/>
    <a:srgbClr val="3399FF"/>
    <a:srgbClr val="419EFF"/>
    <a:srgbClr val="FF5050"/>
    <a:srgbClr val="FF3300"/>
    <a:srgbClr val="0099FF"/>
    <a:srgbClr val="00DE84"/>
    <a:srgbClr val="FFBF75"/>
    <a:srgbClr val="FF92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54" autoAdjust="0"/>
    <p:restoredTop sz="86921" autoAdjust="0"/>
  </p:normalViewPr>
  <p:slideViewPr>
    <p:cSldViewPr snapToGrid="0">
      <p:cViewPr>
        <p:scale>
          <a:sx n="100" d="100"/>
          <a:sy n="100" d="100"/>
        </p:scale>
        <p:origin x="51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B7926-BFFB-4486-8108-DF2553C253F7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EB827-5557-4703-80E4-45B219C7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9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[Blank??] Bought</a:t>
            </a:r>
            <a:r>
              <a:rPr lang="en-US" baseline="0"/>
              <a:t> a Sinar camera … did experiments …. Saw problems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EB827-5557-4703-80E4-45B219C703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28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Explain</a:t>
            </a:r>
            <a:r>
              <a:rPr lang="en-US" baseline="0"/>
              <a:t> pupil magnification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EB827-5557-4703-80E4-45B219C703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51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first step</a:t>
            </a:r>
            <a:r>
              <a:rPr lang="en-US" baseline="0"/>
              <a:t> in bu</a:t>
            </a:r>
          </a:p>
          <a:p>
            <a:endParaRPr lang="en-US" baseline="0"/>
          </a:p>
          <a:p>
            <a:r>
              <a:rPr lang="en-US" baseline="0"/>
              <a:t>.. The pivot of the lens is the center of the camera coordinate system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EB827-5557-4703-80E4-45B219C703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12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… then we introduce an sensor</a:t>
            </a:r>
            <a:r>
              <a:rPr lang="en-US" baseline="0"/>
              <a:t> plane, that can rotate about its independent pivot (at a distance z_o dash) from the pivot of the lens.</a:t>
            </a:r>
            <a:endParaRPr lang="en-US"/>
          </a:p>
          <a:p>
            <a:endParaRPr lang="en-US"/>
          </a:p>
          <a:p>
            <a:r>
              <a:rPr lang="en-US"/>
              <a:t>The pupil coordinates are highlighted</a:t>
            </a:r>
            <a:r>
              <a:rPr lang="en-US" baseline="0"/>
              <a:t> in red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EB827-5557-4703-80E4-45B219C703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62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8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1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6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5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3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2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0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501FF-ABFD-4A20-9D6D-E502A59752B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6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49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57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94" t="1024" r="-653" b="50000"/>
          <a:stretch/>
        </p:blipFill>
        <p:spPr>
          <a:xfrm>
            <a:off x="5935844" y="2418839"/>
            <a:ext cx="1371600" cy="1402931"/>
          </a:xfrm>
          <a:prstGeom prst="ellipse">
            <a:avLst/>
          </a:prstGeom>
        </p:spPr>
      </p:pic>
      <p:sp>
        <p:nvSpPr>
          <p:cNvPr id="4" name="Oval 3"/>
          <p:cNvSpPr/>
          <p:nvPr/>
        </p:nvSpPr>
        <p:spPr>
          <a:xfrm>
            <a:off x="4972798" y="2734939"/>
            <a:ext cx="850392" cy="850392"/>
          </a:xfrm>
          <a:prstGeom prst="ellipse">
            <a:avLst/>
          </a:prstGeom>
          <a:solidFill>
            <a:srgbClr val="0070C0">
              <a:alpha val="21000"/>
            </a:srgbClr>
          </a:solidFill>
          <a:ln w="6350">
            <a:solidFill>
              <a:schemeClr val="accent1">
                <a:lumMod val="75000"/>
                <a:alpha val="26000"/>
              </a:schemeClr>
            </a:solidFill>
          </a:ln>
          <a:effectLst/>
          <a:scene3d>
            <a:camera prst="orthographicFront"/>
            <a:lightRig rig="threePt" dir="t">
              <a:rot lat="0" lon="0" rev="9600000"/>
            </a:lightRig>
          </a:scene3d>
          <a:sp3d extrusionH="342900" prstMaterial="metal">
            <a:bevelT w="298450" h="196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743496" y="2422738"/>
            <a:ext cx="1371600" cy="1399032"/>
            <a:chOff x="8315096" y="3604598"/>
            <a:chExt cx="1371600" cy="13990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054" t="11551" r="6928" b="60360"/>
            <a:stretch/>
          </p:blipFill>
          <p:spPr>
            <a:xfrm>
              <a:off x="8329385" y="3642702"/>
              <a:ext cx="1301008" cy="1330726"/>
            </a:xfrm>
            <a:prstGeom prst="ellipse">
              <a:avLst/>
            </a:prstGeom>
          </p:spPr>
        </p:pic>
        <p:sp>
          <p:nvSpPr>
            <p:cNvPr id="13" name="Freeform: Shape 12"/>
            <p:cNvSpPr/>
            <p:nvPr/>
          </p:nvSpPr>
          <p:spPr>
            <a:xfrm>
              <a:off x="8315096" y="3604598"/>
              <a:ext cx="1371600" cy="1399032"/>
            </a:xfrm>
            <a:custGeom>
              <a:avLst/>
              <a:gdLst>
                <a:gd name="connsiteX0" fmla="*/ 669672 w 1371600"/>
                <a:gd name="connsiteY0" fmla="*/ 269875 h 1399032"/>
                <a:gd name="connsiteX1" fmla="*/ 244476 w 1371600"/>
                <a:gd name="connsiteY1" fmla="*/ 695071 h 1399032"/>
                <a:gd name="connsiteX2" fmla="*/ 669672 w 1371600"/>
                <a:gd name="connsiteY2" fmla="*/ 1120267 h 1399032"/>
                <a:gd name="connsiteX3" fmla="*/ 1094868 w 1371600"/>
                <a:gd name="connsiteY3" fmla="*/ 695071 h 1399032"/>
                <a:gd name="connsiteX4" fmla="*/ 669672 w 1371600"/>
                <a:gd name="connsiteY4" fmla="*/ 269875 h 1399032"/>
                <a:gd name="connsiteX5" fmla="*/ 0 w 1371600"/>
                <a:gd name="connsiteY5" fmla="*/ 0 h 1399032"/>
                <a:gd name="connsiteX6" fmla="*/ 1371600 w 1371600"/>
                <a:gd name="connsiteY6" fmla="*/ 0 h 1399032"/>
                <a:gd name="connsiteX7" fmla="*/ 1371600 w 1371600"/>
                <a:gd name="connsiteY7" fmla="*/ 1399032 h 1399032"/>
                <a:gd name="connsiteX8" fmla="*/ 0 w 1371600"/>
                <a:gd name="connsiteY8" fmla="*/ 1399032 h 1399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1600" h="1399032">
                  <a:moveTo>
                    <a:pt x="669672" y="269875"/>
                  </a:moveTo>
                  <a:cubicBezTo>
                    <a:pt x="434843" y="269875"/>
                    <a:pt x="244476" y="460242"/>
                    <a:pt x="244476" y="695071"/>
                  </a:cubicBezTo>
                  <a:cubicBezTo>
                    <a:pt x="244476" y="929900"/>
                    <a:pt x="434843" y="1120267"/>
                    <a:pt x="669672" y="1120267"/>
                  </a:cubicBezTo>
                  <a:cubicBezTo>
                    <a:pt x="904501" y="1120267"/>
                    <a:pt x="1094868" y="929900"/>
                    <a:pt x="1094868" y="695071"/>
                  </a:cubicBezTo>
                  <a:cubicBezTo>
                    <a:pt x="1094868" y="460242"/>
                    <a:pt x="904501" y="269875"/>
                    <a:pt x="669672" y="269875"/>
                  </a:cubicBezTo>
                  <a:close/>
                  <a:moveTo>
                    <a:pt x="0" y="0"/>
                  </a:moveTo>
                  <a:lnTo>
                    <a:pt x="1371600" y="0"/>
                  </a:lnTo>
                  <a:lnTo>
                    <a:pt x="1371600" y="1399032"/>
                  </a:lnTo>
                  <a:lnTo>
                    <a:pt x="0" y="1399032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554693" y="3878918"/>
              <a:ext cx="850392" cy="850392"/>
            </a:xfrm>
            <a:prstGeom prst="ellipse">
              <a:avLst/>
            </a:prstGeom>
            <a:solidFill>
              <a:srgbClr val="0070C0">
                <a:alpha val="21000"/>
              </a:srgbClr>
            </a:solidFill>
            <a:ln w="6350">
              <a:solidFill>
                <a:schemeClr val="accent1">
                  <a:lumMod val="75000"/>
                  <a:alpha val="26000"/>
                </a:schemeClr>
              </a:solidFill>
            </a:ln>
            <a:scene3d>
              <a:camera prst="orthographicFront"/>
              <a:lightRig rig="threePt" dir="t">
                <a:rot lat="0" lon="0" rev="9600000"/>
              </a:lightRig>
            </a:scene3d>
            <a:sp3d extrusionH="342900" prstMaterial="metal">
              <a:bevelT w="298450" h="19685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64592" y="167635"/>
            <a:ext cx="1205105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>
                <a:solidFill>
                  <a:srgbClr val="FF3F7A"/>
                </a:solidFill>
                <a:latin typeface="Euclid" panose="02020503060505020303" pitchFamily="18" charset="0"/>
              </a:rPr>
              <a:t>The “entrance pupil” is the image of the stop formed by the front lens elements</a:t>
            </a:r>
          </a:p>
          <a:p>
            <a:r>
              <a:rPr lang="en-US" sz="2600" b="1">
                <a:solidFill>
                  <a:srgbClr val="FF3F7A"/>
                </a:solidFill>
                <a:latin typeface="Euclid" panose="02020503060505020303" pitchFamily="18" charset="0"/>
              </a:rPr>
              <a:t>and the “exit pupil” is the image of the stop formed by the rear lens elements </a:t>
            </a:r>
            <a:endParaRPr lang="en-US" sz="2600" b="1" dirty="0">
              <a:solidFill>
                <a:srgbClr val="FF3F7A"/>
              </a:solidFill>
              <a:latin typeface="Euclid" panose="02020503060505020303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37"/>
          <a:stretch/>
        </p:blipFill>
        <p:spPr>
          <a:xfrm>
            <a:off x="640509" y="2028825"/>
            <a:ext cx="3170009" cy="23700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031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176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" y="167635"/>
            <a:ext cx="109718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>
                <a:solidFill>
                  <a:srgbClr val="FF3F7A"/>
                </a:solidFill>
                <a:latin typeface="Euclid" panose="02020503060505020303" pitchFamily="18" charset="0"/>
              </a:rPr>
              <a:t>Everything in optics makes sense in light of the pupils</a:t>
            </a:r>
            <a:endParaRPr lang="en-US" sz="2600" b="1" dirty="0">
              <a:solidFill>
                <a:srgbClr val="FF3F7A"/>
              </a:solidFill>
              <a:latin typeface="Euclid" panose="0202050306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81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8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415604" y="4615543"/>
            <a:ext cx="3191019" cy="1061556"/>
          </a:xfrm>
          <a:prstGeom prst="rect">
            <a:avLst/>
          </a:prstGeom>
          <a:solidFill>
            <a:schemeClr val="bg1">
              <a:lumMod val="9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64592" y="167635"/>
                <a:ext cx="10971837" cy="928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>
                    <a:solidFill>
                      <a:srgbClr val="FF3F7A"/>
                    </a:solidFill>
                    <a:latin typeface="Euclid" panose="02020503060505020303" pitchFamily="18" charset="0"/>
                  </a:rPr>
                  <a:t>The pupil magnification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 smtClean="0">
                            <a:solidFill>
                              <a:srgbClr val="FF3F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 smtClean="0">
                            <a:solidFill>
                              <a:srgbClr val="FF3F7A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2600" b="1" i="1" smtClean="0">
                            <a:solidFill>
                              <a:srgbClr val="FF3F7A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2600" b="1">
                    <a:solidFill>
                      <a:srgbClr val="FF3F7A"/>
                    </a:solidFill>
                    <a:latin typeface="Euclid" panose="02020503060505020303" pitchFamily="18" charset="0"/>
                  </a:rPr>
                  <a:t> changes the chief ray’s direction cosine </a:t>
                </a:r>
              </a:p>
              <a:p>
                <a:r>
                  <a:rPr lang="en-US" sz="2600" b="1">
                    <a:solidFill>
                      <a:srgbClr val="FF3F7A"/>
                    </a:solidFill>
                    <a:latin typeface="Euclid" panose="02020503060505020303" pitchFamily="18" charset="0"/>
                  </a:rPr>
                  <a:t>in the image space</a:t>
                </a:r>
                <a:endParaRPr lang="en-US" sz="2600" b="1" dirty="0">
                  <a:solidFill>
                    <a:srgbClr val="FF3F7A"/>
                  </a:solidFill>
                  <a:latin typeface="Euclid" panose="02020503060505020303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92" y="167635"/>
                <a:ext cx="10971837" cy="928396"/>
              </a:xfrm>
              <a:prstGeom prst="rect">
                <a:avLst/>
              </a:prstGeom>
              <a:blipFill>
                <a:blip r:embed="rId3"/>
                <a:stretch>
                  <a:fillRect l="-1000" t="-1961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8" name="Origi-pivot-dummy" hidden="1"/>
          <p:cNvGrpSpPr/>
          <p:nvPr/>
        </p:nvGrpSpPr>
        <p:grpSpPr>
          <a:xfrm rot="21480000">
            <a:off x="6886048" y="2637196"/>
            <a:ext cx="89594" cy="89594"/>
            <a:chOff x="2988882" y="4051899"/>
            <a:chExt cx="56010" cy="56010"/>
          </a:xfrm>
        </p:grpSpPr>
        <p:sp>
          <p:nvSpPr>
            <p:cNvPr id="252" name="Oval 251"/>
            <p:cNvSpPr/>
            <p:nvPr/>
          </p:nvSpPr>
          <p:spPr>
            <a:xfrm>
              <a:off x="2988882" y="4051899"/>
              <a:ext cx="56010" cy="56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/>
            <p:cNvSpPr/>
            <p:nvPr/>
          </p:nvSpPr>
          <p:spPr>
            <a:xfrm>
              <a:off x="3012314" y="4075332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Rectangle 176"/>
              <p:cNvSpPr/>
              <p:nvPr/>
            </p:nvSpPr>
            <p:spPr>
              <a:xfrm>
                <a:off x="4330430" y="4719786"/>
                <a:ext cx="3365601" cy="9573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</m:acc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  <m:sup>
                                      <m:r>
                                        <a:rPr lang="en-US" b="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sPre>
                        <m:sPre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</m:sub>
                          </m:sSub>
                        </m:e>
                      </m:sPre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𝓁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77" name="Rectangle 1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430" y="4719786"/>
                <a:ext cx="3365601" cy="9573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/>
          <p:cNvSpPr txBox="1"/>
          <p:nvPr/>
        </p:nvSpPr>
        <p:spPr>
          <a:xfrm>
            <a:off x="8534393" y="5876061"/>
            <a:ext cx="2991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Chief ray’s direction cosine at the output (image space)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719583" y="5876061"/>
            <a:ext cx="2832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Chief ray’s direction cosine at the input (object space)</a:t>
            </a:r>
          </a:p>
        </p:txBody>
      </p:sp>
      <p:sp>
        <p:nvSpPr>
          <p:cNvPr id="325" name="Arc 324"/>
          <p:cNvSpPr/>
          <p:nvPr/>
        </p:nvSpPr>
        <p:spPr>
          <a:xfrm>
            <a:off x="2412531" y="3956844"/>
            <a:ext cx="2097243" cy="2097243"/>
          </a:xfrm>
          <a:prstGeom prst="arc">
            <a:avLst>
              <a:gd name="adj1" fmla="val 678791"/>
              <a:gd name="adj2" fmla="val 5103837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headEnd type="triangle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Arc 325"/>
          <p:cNvSpPr/>
          <p:nvPr/>
        </p:nvSpPr>
        <p:spPr>
          <a:xfrm flipH="1">
            <a:off x="7516687" y="3975885"/>
            <a:ext cx="2097243" cy="2097243"/>
          </a:xfrm>
          <a:prstGeom prst="arc">
            <a:avLst>
              <a:gd name="adj1" fmla="val 625733"/>
              <a:gd name="adj2" fmla="val 5287984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headEnd type="triangle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0" name="Straight Connector 269" hidden="1"/>
          <p:cNvCxnSpPr/>
          <p:nvPr/>
        </p:nvCxnSpPr>
        <p:spPr>
          <a:xfrm>
            <a:off x="7759311" y="1979295"/>
            <a:ext cx="0" cy="1093063"/>
          </a:xfrm>
          <a:prstGeom prst="line">
            <a:avLst/>
          </a:prstGeom>
          <a:ln w="158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TextBox 236" hidden="1"/>
              <p:cNvSpPr txBox="1"/>
              <p:nvPr/>
            </p:nvSpPr>
            <p:spPr>
              <a:xfrm rot="21480000">
                <a:off x="5132557" y="2672110"/>
                <a:ext cx="3987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37" name="TextBox 236" hidden="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80000">
                <a:off x="5132557" y="2672110"/>
                <a:ext cx="39870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TextBox 237" hidden="1"/>
              <p:cNvSpPr txBox="1"/>
              <p:nvPr/>
            </p:nvSpPr>
            <p:spPr>
              <a:xfrm rot="21480000">
                <a:off x="8211594" y="2392693"/>
                <a:ext cx="4400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38" name="TextBox 237" hidden="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80000">
                <a:off x="8211594" y="2392693"/>
                <a:ext cx="440087" cy="276999"/>
              </a:xfrm>
              <a:prstGeom prst="rect">
                <a:avLst/>
              </a:prstGeom>
              <a:blipFill>
                <a:blip r:embed="rId6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TextBox 201" hidden="1"/>
              <p:cNvSpPr txBox="1"/>
              <p:nvPr/>
            </p:nvSpPr>
            <p:spPr>
              <a:xfrm rot="21480000">
                <a:off x="4373352" y="2728638"/>
                <a:ext cx="398708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>
          <p:sp>
            <p:nvSpPr>
              <p:cNvPr id="202" name="TextBox 201" hidden="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80000">
                <a:off x="4373352" y="2728638"/>
                <a:ext cx="398708" cy="2923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097246" y="1029009"/>
            <a:ext cx="8746159" cy="3212573"/>
            <a:chOff x="2438622" y="870513"/>
            <a:chExt cx="8746159" cy="3212573"/>
          </a:xfrm>
        </p:grpSpPr>
        <p:sp>
          <p:nvSpPr>
            <p:cNvPr id="6" name="Freeform: Shape 5"/>
            <p:cNvSpPr/>
            <p:nvPr/>
          </p:nvSpPr>
          <p:spPr>
            <a:xfrm rot="2720583">
              <a:off x="2429385" y="1971987"/>
              <a:ext cx="932873" cy="914400"/>
            </a:xfrm>
            <a:custGeom>
              <a:avLst/>
              <a:gdLst>
                <a:gd name="connsiteX0" fmla="*/ 0 w 932873"/>
                <a:gd name="connsiteY0" fmla="*/ 0 h 914400"/>
                <a:gd name="connsiteX1" fmla="*/ 341746 w 932873"/>
                <a:gd name="connsiteY1" fmla="*/ 138545 h 914400"/>
                <a:gd name="connsiteX2" fmla="*/ 554182 w 932873"/>
                <a:gd name="connsiteY2" fmla="*/ 701964 h 914400"/>
                <a:gd name="connsiteX3" fmla="*/ 932873 w 932873"/>
                <a:gd name="connsiteY3" fmla="*/ 914400 h 914400"/>
                <a:gd name="connsiteX4" fmla="*/ 932873 w 932873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873" h="914400">
                  <a:moveTo>
                    <a:pt x="0" y="0"/>
                  </a:moveTo>
                  <a:cubicBezTo>
                    <a:pt x="124691" y="10775"/>
                    <a:pt x="249382" y="21551"/>
                    <a:pt x="341746" y="138545"/>
                  </a:cubicBezTo>
                  <a:cubicBezTo>
                    <a:pt x="434110" y="255539"/>
                    <a:pt x="455661" y="572655"/>
                    <a:pt x="554182" y="701964"/>
                  </a:cubicBezTo>
                  <a:cubicBezTo>
                    <a:pt x="652703" y="831273"/>
                    <a:pt x="932873" y="914400"/>
                    <a:pt x="932873" y="914400"/>
                  </a:cubicBezTo>
                  <a:lnTo>
                    <a:pt x="932873" y="91440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z-axis of world frame"/>
            <p:cNvCxnSpPr/>
            <p:nvPr/>
          </p:nvCxnSpPr>
          <p:spPr>
            <a:xfrm>
              <a:off x="3337440" y="2672421"/>
              <a:ext cx="6435817" cy="0"/>
            </a:xfrm>
            <a:prstGeom prst="line">
              <a:avLst/>
            </a:prstGeom>
            <a:ln w="12700">
              <a:solidFill>
                <a:srgbClr val="1C87FC">
                  <a:alpha val="80000"/>
                </a:srgb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cxnSpLocks noChangeAspect="1"/>
            </p:cNvCxnSpPr>
            <p:nvPr/>
          </p:nvCxnSpPr>
          <p:spPr>
            <a:xfrm flipV="1">
              <a:off x="3059375" y="2166895"/>
              <a:ext cx="6538204" cy="1226314"/>
            </a:xfrm>
            <a:prstGeom prst="line">
              <a:avLst/>
            </a:prstGeom>
            <a:ln w="15875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4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5852080" y="2761854"/>
                  <a:ext cx="594250" cy="43812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14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23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5852080" y="2761854"/>
                  <a:ext cx="594250" cy="43812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4" name="Straight Connector 183"/>
            <p:cNvCxnSpPr>
              <a:cxnSpLocks noChangeAspect="1"/>
            </p:cNvCxnSpPr>
            <p:nvPr/>
          </p:nvCxnSpPr>
          <p:spPr>
            <a:xfrm rot="420000">
              <a:off x="7611993" y="1651781"/>
              <a:ext cx="301778" cy="191126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5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7534476" y="2219668"/>
                  <a:ext cx="663738" cy="43812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4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4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14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235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7534476" y="2219668"/>
                  <a:ext cx="663738" cy="43812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6" name="Oval 235"/>
            <p:cNvSpPr/>
            <p:nvPr/>
          </p:nvSpPr>
          <p:spPr>
            <a:xfrm rot="21480000">
              <a:off x="7712948" y="2469602"/>
              <a:ext cx="89594" cy="8959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Arc 238"/>
            <p:cNvSpPr>
              <a:spLocks noChangeAspect="1"/>
            </p:cNvSpPr>
            <p:nvPr/>
          </p:nvSpPr>
          <p:spPr>
            <a:xfrm rot="21480000">
              <a:off x="5439065" y="2463722"/>
              <a:ext cx="716754" cy="716754"/>
            </a:xfrm>
            <a:prstGeom prst="arc">
              <a:avLst>
                <a:gd name="adj1" fmla="val 9849883"/>
                <a:gd name="adj2" fmla="val 11925931"/>
              </a:avLst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Arc 239"/>
            <p:cNvSpPr>
              <a:spLocks noChangeAspect="1"/>
            </p:cNvSpPr>
            <p:nvPr/>
          </p:nvSpPr>
          <p:spPr>
            <a:xfrm rot="21480000">
              <a:off x="7589623" y="2204410"/>
              <a:ext cx="716754" cy="716754"/>
            </a:xfrm>
            <a:prstGeom prst="arc">
              <a:avLst>
                <a:gd name="adj1" fmla="val 20362638"/>
                <a:gd name="adj2" fmla="val 1870892"/>
              </a:avLst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1" name="TextBox 240"/>
                <p:cNvSpPr txBox="1"/>
                <p:nvPr/>
              </p:nvSpPr>
              <p:spPr>
                <a:xfrm rot="731728">
                  <a:off x="4597762" y="2206194"/>
                  <a:ext cx="322523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241" name="TextBox 2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728">
                  <a:off x="4597762" y="2206194"/>
                  <a:ext cx="322523" cy="36933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2" name="TextBox 241"/>
                <p:cNvSpPr txBox="1"/>
                <p:nvPr/>
              </p:nvSpPr>
              <p:spPr>
                <a:xfrm rot="1458295">
                  <a:off x="8641359" y="3029705"/>
                  <a:ext cx="290464" cy="319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400" b="1" i="1" smtClean="0">
                                <a:solidFill>
                                  <a:srgbClr val="F52080"/>
                                </a:solidFill>
                              </a:rPr>
                            </m:ctrlPr>
                          </m:accPr>
                          <m:e>
                            <m:r>
                              <a:rPr lang="en-US" sz="1400" b="1" i="1" smtClean="0">
                                <a:solidFill>
                                  <a:srgbClr val="F52080"/>
                                </a:solidFill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42" name="TextBox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58295">
                  <a:off x="8641359" y="3029705"/>
                  <a:ext cx="290464" cy="3198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3" name="Oval 242"/>
            <p:cNvSpPr>
              <a:spLocks noChangeAspect="1"/>
            </p:cNvSpPr>
            <p:nvPr/>
          </p:nvSpPr>
          <p:spPr>
            <a:xfrm rot="21480000">
              <a:off x="2970029" y="2155027"/>
              <a:ext cx="89594" cy="8959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3" name="Straight Connector 182"/>
            <p:cNvCxnSpPr>
              <a:cxnSpLocks noChangeAspect="1"/>
            </p:cNvCxnSpPr>
            <p:nvPr/>
          </p:nvCxnSpPr>
          <p:spPr>
            <a:xfrm rot="420000">
              <a:off x="5894433" y="1946487"/>
              <a:ext cx="301778" cy="191126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5" name="Group 244"/>
            <p:cNvGrpSpPr/>
            <p:nvPr/>
          </p:nvGrpSpPr>
          <p:grpSpPr>
            <a:xfrm rot="21480000">
              <a:off x="5998719" y="2793974"/>
              <a:ext cx="95745" cy="94184"/>
              <a:chOff x="2398201" y="3875962"/>
              <a:chExt cx="59855" cy="58879"/>
            </a:xfrm>
          </p:grpSpPr>
          <p:sp>
            <p:nvSpPr>
              <p:cNvPr id="254" name="Oval 253"/>
              <p:cNvSpPr/>
              <p:nvPr/>
            </p:nvSpPr>
            <p:spPr>
              <a:xfrm>
                <a:off x="2402046" y="3878831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Oval 254"/>
              <p:cNvSpPr/>
              <p:nvPr/>
            </p:nvSpPr>
            <p:spPr>
              <a:xfrm flipH="1">
                <a:off x="2398201" y="3875962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6" name="Straight Connector 245"/>
            <p:cNvCxnSpPr/>
            <p:nvPr/>
          </p:nvCxnSpPr>
          <p:spPr>
            <a:xfrm>
              <a:off x="3014976" y="2204159"/>
              <a:ext cx="3030589" cy="632888"/>
            </a:xfrm>
            <a:prstGeom prst="line">
              <a:avLst/>
            </a:prstGeom>
            <a:ln w="19050"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Isosceles Triangle 246"/>
            <p:cNvSpPr>
              <a:spLocks noChangeAspect="1"/>
            </p:cNvSpPr>
            <p:nvPr/>
          </p:nvSpPr>
          <p:spPr>
            <a:xfrm rot="6120000">
              <a:off x="4634820" y="2492199"/>
              <a:ext cx="117015" cy="121937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9" name="Straight Connector 248"/>
            <p:cNvCxnSpPr/>
            <p:nvPr/>
          </p:nvCxnSpPr>
          <p:spPr>
            <a:xfrm>
              <a:off x="7756243" y="2518942"/>
              <a:ext cx="1875354" cy="845971"/>
            </a:xfrm>
            <a:prstGeom prst="line">
              <a:avLst/>
            </a:prstGeom>
            <a:ln w="19050"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Isosceles Triangle 249"/>
            <p:cNvSpPr>
              <a:spLocks noChangeAspect="1"/>
            </p:cNvSpPr>
            <p:nvPr/>
          </p:nvSpPr>
          <p:spPr>
            <a:xfrm rot="6960000">
              <a:off x="8821905" y="2965645"/>
              <a:ext cx="117015" cy="117012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TextBox 250"/>
            <p:cNvSpPr txBox="1"/>
            <p:nvPr/>
          </p:nvSpPr>
          <p:spPr>
            <a:xfrm rot="20957016">
              <a:off x="3079629" y="3023834"/>
              <a:ext cx="14389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OPTICAL AXIS (OA)</a:t>
              </a:r>
            </a:p>
          </p:txBody>
        </p:sp>
        <p:grpSp>
          <p:nvGrpSpPr>
            <p:cNvPr id="195" name="Group 194"/>
            <p:cNvGrpSpPr/>
            <p:nvPr/>
          </p:nvGrpSpPr>
          <p:grpSpPr>
            <a:xfrm>
              <a:off x="6565585" y="1975756"/>
              <a:ext cx="1028876" cy="939100"/>
              <a:chOff x="7892596" y="958937"/>
              <a:chExt cx="643203" cy="587080"/>
            </a:xfrm>
          </p:grpSpPr>
          <p:grpSp>
            <p:nvGrpSpPr>
              <p:cNvPr id="217" name="Group 216"/>
              <p:cNvGrpSpPr/>
              <p:nvPr/>
            </p:nvGrpSpPr>
            <p:grpSpPr>
              <a:xfrm>
                <a:off x="7892596" y="958937"/>
                <a:ext cx="643203" cy="587080"/>
                <a:chOff x="2998653" y="2395012"/>
                <a:chExt cx="643203" cy="587080"/>
              </a:xfrm>
            </p:grpSpPr>
            <p:cxnSp>
              <p:nvCxnSpPr>
                <p:cNvPr id="219" name="Straight Arrow Connector 218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12700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1" name="TextBox 220"/>
                    <p:cNvSpPr txBox="1"/>
                    <p:nvPr/>
                  </p:nvSpPr>
                  <p:spPr>
                    <a:xfrm>
                      <a:off x="3420027" y="2808926"/>
                      <a:ext cx="221829" cy="1731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2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21" name="TextBox 2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0027" y="2808926"/>
                      <a:ext cx="221829" cy="173166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r="-172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2" name="TextBox 221"/>
                    <p:cNvSpPr txBox="1"/>
                    <p:nvPr/>
                  </p:nvSpPr>
                  <p:spPr>
                    <a:xfrm>
                      <a:off x="2998653" y="2395012"/>
                      <a:ext cx="229044" cy="18230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2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22" name="TextBox 2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98653" y="2395012"/>
                      <a:ext cx="229044" cy="182306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8" name="TextBox 217" hidden="1"/>
                  <p:cNvSpPr txBox="1"/>
                  <p:nvPr/>
                </p:nvSpPr>
                <p:spPr>
                  <a:xfrm>
                    <a:off x="8060686" y="1187609"/>
                    <a:ext cx="244475" cy="1924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218" name="TextBox 217" hidden="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60686" y="1187609"/>
                    <a:ext cx="244475" cy="19240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0" name="Origi-pivot"/>
            <p:cNvGrpSpPr/>
            <p:nvPr/>
          </p:nvGrpSpPr>
          <p:grpSpPr>
            <a:xfrm>
              <a:off x="6821730" y="2626997"/>
              <a:ext cx="100583" cy="100583"/>
              <a:chOff x="3007294" y="4027686"/>
              <a:chExt cx="62880" cy="62880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3007294" y="4027686"/>
                <a:ext cx="62880" cy="628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3024772" y="4045162"/>
                <a:ext cx="28582" cy="285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1" name="Arc 200"/>
            <p:cNvSpPr/>
            <p:nvPr/>
          </p:nvSpPr>
          <p:spPr>
            <a:xfrm>
              <a:off x="4576951" y="1858547"/>
              <a:ext cx="1352984" cy="1352984"/>
            </a:xfrm>
            <a:prstGeom prst="arc">
              <a:avLst>
                <a:gd name="adj1" fmla="val 7507062"/>
                <a:gd name="adj2" fmla="val 10348981"/>
              </a:avLst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741810" y="1150986"/>
              <a:ext cx="1191259" cy="276999"/>
              <a:chOff x="8619672" y="1399445"/>
              <a:chExt cx="1191259" cy="276999"/>
            </a:xfrm>
          </p:grpSpPr>
          <p:sp>
            <p:nvSpPr>
              <p:cNvPr id="204" name="TextBox 203"/>
              <p:cNvSpPr txBox="1"/>
              <p:nvPr/>
            </p:nvSpPr>
            <p:spPr>
              <a:xfrm>
                <a:off x="9053807" y="1399445"/>
                <a:ext cx="7287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Chief ray</a:t>
                </a:r>
              </a:p>
            </p:txBody>
          </p:sp>
          <p:grpSp>
            <p:nvGrpSpPr>
              <p:cNvPr id="205" name="Group 204"/>
              <p:cNvGrpSpPr/>
              <p:nvPr/>
            </p:nvGrpSpPr>
            <p:grpSpPr>
              <a:xfrm>
                <a:off x="8693454" y="1494889"/>
                <a:ext cx="409552" cy="73134"/>
                <a:chOff x="267517" y="2217329"/>
                <a:chExt cx="256032" cy="45720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 w="19050"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Isosceles Triangle 211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9525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06" name="Rounded Rectangle 190"/>
              <p:cNvSpPr/>
              <p:nvPr/>
            </p:nvSpPr>
            <p:spPr>
              <a:xfrm>
                <a:off x="8619672" y="1422380"/>
                <a:ext cx="1191259" cy="226188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6" name="TextBox 265"/>
            <p:cNvSpPr txBox="1"/>
            <p:nvPr/>
          </p:nvSpPr>
          <p:spPr>
            <a:xfrm>
              <a:off x="7555261" y="3775309"/>
              <a:ext cx="36295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Lens pivot &amp; origin of camera coordinate frame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Arc 266"/>
            <p:cNvSpPr/>
            <p:nvPr/>
          </p:nvSpPr>
          <p:spPr>
            <a:xfrm>
              <a:off x="6871275" y="1619765"/>
              <a:ext cx="1571655" cy="2313184"/>
            </a:xfrm>
            <a:prstGeom prst="arc">
              <a:avLst>
                <a:gd name="adj1" fmla="val 5550906"/>
                <a:gd name="adj2" fmla="val 10876023"/>
              </a:avLst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/>
                <p:cNvSpPr/>
                <p:nvPr/>
              </p:nvSpPr>
              <p:spPr>
                <a:xfrm>
                  <a:off x="2660932" y="1986464"/>
                  <a:ext cx="354584" cy="3847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900" b="1">
                            <a:solidFill>
                              <a:srgbClr val="3A9AFF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sz="1900"/>
                </a:p>
              </p:txBody>
            </p:sp>
          </mc:Choice>
          <mc:Fallback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932" y="1986464"/>
                  <a:ext cx="354584" cy="3847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4497506" y="1266948"/>
              <a:ext cx="1501724" cy="1000982"/>
              <a:chOff x="920076" y="3281610"/>
              <a:chExt cx="1501724" cy="1000982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920076" y="3281610"/>
                <a:ext cx="138148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17B2B6"/>
                    </a:solidFill>
                    <a:latin typeface="Euclid" panose="02020503060505020303" pitchFamily="18" charset="0"/>
                    <a:ea typeface="Segoe UI Symbol" pitchFamily="34" charset="0"/>
                  </a:rPr>
                  <a:t>Entrance pupil</a:t>
                </a:r>
                <a:endParaRPr lang="en-US" sz="1400" dirty="0">
                  <a:solidFill>
                    <a:srgbClr val="17B2B6"/>
                  </a:solidFill>
                </a:endParaRPr>
              </a:p>
            </p:txBody>
          </p:sp>
          <p:sp>
            <p:nvSpPr>
              <p:cNvPr id="117" name="Arc 116"/>
              <p:cNvSpPr/>
              <p:nvPr/>
            </p:nvSpPr>
            <p:spPr>
              <a:xfrm>
                <a:off x="1550731" y="3386822"/>
                <a:ext cx="871069" cy="895770"/>
              </a:xfrm>
              <a:prstGeom prst="arc">
                <a:avLst>
                  <a:gd name="adj1" fmla="val 17834929"/>
                  <a:gd name="adj2" fmla="val 234645"/>
                </a:avLst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headEnd type="none" w="sm" len="lg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726398" y="870513"/>
              <a:ext cx="1517127" cy="1251893"/>
              <a:chOff x="8709431" y="3584499"/>
              <a:chExt cx="1517127" cy="1251893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9001301" y="3584499"/>
                <a:ext cx="122525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17B2B6"/>
                    </a:solidFill>
                    <a:latin typeface="Euclid" panose="02020503060505020303" pitchFamily="18" charset="0"/>
                    <a:ea typeface="Segoe UI Symbol" pitchFamily="34" charset="0"/>
                  </a:rPr>
                  <a:t>Exit pupil</a:t>
                </a:r>
              </a:p>
            </p:txBody>
          </p:sp>
          <p:sp>
            <p:nvSpPr>
              <p:cNvPr id="120" name="Arc 119"/>
              <p:cNvSpPr/>
              <p:nvPr/>
            </p:nvSpPr>
            <p:spPr>
              <a:xfrm>
                <a:off x="8709431" y="3686067"/>
                <a:ext cx="1044296" cy="1150325"/>
              </a:xfrm>
              <a:prstGeom prst="arc">
                <a:avLst>
                  <a:gd name="adj1" fmla="val 10724335"/>
                  <a:gd name="adj2" fmla="val 15127636"/>
                </a:avLst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headEnd type="triangle" w="sm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4786785" y="5908107"/>
                <a:ext cx="2244012" cy="714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𝑅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𝒓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𝓁</m:t>
                        </m:r>
                        <m: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,3</m:t>
                        </m:r>
                      </m:sub>
                      <m:sup>
                        <m: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𝒍</m:t>
                    </m:r>
                  </m:oMath>
                </a14:m>
                <a:r>
                  <a: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𝑑𝑖𝑎𝑔</m:t>
                    </m:r>
                    <m:r>
                      <a:rPr lang="en-US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(1, 1, 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𝑝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)</m:t>
                    </m:r>
                  </m:oMath>
                </a14:m>
                <a:r>
                  <a: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785" y="5908107"/>
                <a:ext cx="2244012" cy="714042"/>
              </a:xfrm>
              <a:prstGeom prst="rect">
                <a:avLst/>
              </a:prstGeom>
              <a:blipFill>
                <a:blip r:embed="rId16"/>
                <a:stretch>
                  <a:fillRect t="-855" b="-4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872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 hidden="1"/>
              <p:cNvSpPr txBox="1"/>
              <p:nvPr/>
            </p:nvSpPr>
            <p:spPr>
              <a:xfrm rot="21480000">
                <a:off x="4574952" y="2636509"/>
                <a:ext cx="400757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13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2" name="TextBox 31" hidden="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80000">
                <a:off x="4574952" y="2636509"/>
                <a:ext cx="400757" cy="2923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 hidden="1"/>
              <p:cNvSpPr txBox="1"/>
              <p:nvPr/>
            </p:nvSpPr>
            <p:spPr>
              <a:xfrm rot="21480000">
                <a:off x="7729190" y="2315410"/>
                <a:ext cx="44234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sz="13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3" name="TextBox 32" hidden="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80000">
                <a:off x="7729190" y="2315410"/>
                <a:ext cx="442349" cy="292388"/>
              </a:xfrm>
              <a:prstGeom prst="rect">
                <a:avLst/>
              </a:prstGeom>
              <a:blipFill>
                <a:blip r:embed="rId4"/>
                <a:stretch>
                  <a:fillRect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3" hidden="1"/>
          <p:cNvSpPr>
            <a:spLocks noChangeAspect="1"/>
          </p:cNvSpPr>
          <p:nvPr/>
        </p:nvSpPr>
        <p:spPr>
          <a:xfrm rot="21480000">
            <a:off x="4923283" y="2445260"/>
            <a:ext cx="720438" cy="720438"/>
          </a:xfrm>
          <a:prstGeom prst="arc">
            <a:avLst>
              <a:gd name="adj1" fmla="val 10000569"/>
              <a:gd name="adj2" fmla="val 12226983"/>
            </a:avLst>
          </a:prstGeom>
          <a:ln w="7620">
            <a:solidFill>
              <a:schemeClr val="tx1">
                <a:lumMod val="75000"/>
                <a:lumOff val="25000"/>
              </a:schemeClr>
            </a:solidFill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 hidden="1"/>
          <p:cNvSpPr>
            <a:spLocks noChangeAspect="1"/>
          </p:cNvSpPr>
          <p:nvPr/>
        </p:nvSpPr>
        <p:spPr>
          <a:xfrm rot="21480000">
            <a:off x="7084897" y="2143775"/>
            <a:ext cx="720438" cy="720438"/>
          </a:xfrm>
          <a:prstGeom prst="arc">
            <a:avLst>
              <a:gd name="adj1" fmla="val 20362638"/>
              <a:gd name="adj2" fmla="val 1870892"/>
            </a:avLst>
          </a:prstGeom>
          <a:ln w="7620">
            <a:solidFill>
              <a:schemeClr val="tx1">
                <a:lumMod val="75000"/>
                <a:lumOff val="2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 hidden="1"/>
              <p:cNvSpPr txBox="1"/>
              <p:nvPr/>
            </p:nvSpPr>
            <p:spPr>
              <a:xfrm rot="21480000">
                <a:off x="3881467" y="2687426"/>
                <a:ext cx="400757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3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/>
                          </m:ctrlPr>
                        </m:sSubPr>
                        <m:e>
                          <m:r>
                            <a:rPr lang="en-US"/>
                            <m:t>𝛼</m:t>
                          </m:r>
                        </m:e>
                        <m:sub>
                          <m:r>
                            <a:rPr lang="en-US"/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 hidden="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80000">
                <a:off x="3881467" y="2687426"/>
                <a:ext cx="400757" cy="2923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ImagePlaneFrameCenter" hidden="1"/>
              <p:cNvSpPr txBox="1"/>
              <p:nvPr/>
            </p:nvSpPr>
            <p:spPr>
              <a:xfrm>
                <a:off x="9359328" y="2578680"/>
                <a:ext cx="4367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ImagePlaneFrameCenter" hidden="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328" y="2578680"/>
                <a:ext cx="43678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64592" y="167635"/>
            <a:ext cx="109718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>
                <a:solidFill>
                  <a:srgbClr val="FF3F7A"/>
                </a:solidFill>
                <a:latin typeface="Euclid" panose="02020503060505020303" pitchFamily="18" charset="0"/>
              </a:rPr>
              <a:t>xxxxxxxxxxxxxxxxxxxxxxxxxxxxxxxxxxxxxxxxxxxxxxxxx</a:t>
            </a:r>
            <a:endParaRPr lang="en-US" sz="2600" b="1" dirty="0">
              <a:solidFill>
                <a:srgbClr val="FF3F7A"/>
              </a:solidFill>
              <a:latin typeface="Euclid" panose="02020503060505020303" pitchFamily="18" charset="0"/>
            </a:endParaRPr>
          </a:p>
        </p:txBody>
      </p:sp>
      <p:grpSp>
        <p:nvGrpSpPr>
          <p:cNvPr id="357" name="Group 356"/>
          <p:cNvGrpSpPr/>
          <p:nvPr/>
        </p:nvGrpSpPr>
        <p:grpSpPr>
          <a:xfrm>
            <a:off x="2257738" y="4731116"/>
            <a:ext cx="7676525" cy="931079"/>
            <a:chOff x="2469486" y="4731116"/>
            <a:chExt cx="7676525" cy="931079"/>
          </a:xfrm>
        </p:grpSpPr>
        <p:sp>
          <p:nvSpPr>
            <p:cNvPr id="348" name="Rectangle 347"/>
            <p:cNvSpPr/>
            <p:nvPr/>
          </p:nvSpPr>
          <p:spPr>
            <a:xfrm>
              <a:off x="2609592" y="4731655"/>
              <a:ext cx="7392893" cy="930540"/>
            </a:xfrm>
            <a:prstGeom prst="rect">
              <a:avLst/>
            </a:prstGeom>
            <a:solidFill>
              <a:schemeClr val="bg1">
                <a:lumMod val="95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Rectangle 209"/>
                <p:cNvSpPr/>
                <p:nvPr/>
              </p:nvSpPr>
              <p:spPr>
                <a:xfrm>
                  <a:off x="2469486" y="4731116"/>
                  <a:ext cx="7676525" cy="7648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eqArr>
                          <m:eqArrPr>
                            <m:ctrlPr>
                              <a:rPr lang="en-US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Pre>
                              <m:sPrePr>
                                <m:ctrlPr>
                                  <a:rPr lang="en-US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PrePr>
                              <m:sub>
                                <m:r>
                                  <a:rPr lang="en-US" i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p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acc>
                              </m:e>
                            </m:sPr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=&amp;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́"/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𝓁</m:t>
                                    </m:r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b="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́"/>
                                            <m:ctrlPr>
                                              <a:rPr lang="en-US" b="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́"/>
                                            <m:ctrlPr>
                                              <a:rPr lang="en-US" b="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b="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US" b="0" i="0">
                                            <a:latin typeface="Cambria Math" panose="02040503050406030204" pitchFamily="18" charset="0"/>
                                          </a:rPr>
                                          <m:t>𝓁</m:t>
                                        </m:r>
                                        <m:r>
                                          <a:rPr lang="en-US" b="0" i="0">
                                            <a:latin typeface="Cambria Math" panose="02040503050406030204" pitchFamily="18" charset="0"/>
                                          </a:rPr>
                                          <m:t>,3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Sup>
                                  <m:sSubSup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𝓁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𝓁</m:t>
                                    </m:r>
                                  </m:sub>
                                  <m:sup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Pre>
                                      <m:sPrePr>
                                        <m:ctrlPr>
                                          <a:rPr lang="en-US" b="0" i="1" smtClean="0">
                                            <a:solidFill>
                                              <a:srgbClr val="3A9A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en-US" b="0" i="0">
                                            <a:solidFill>
                                              <a:srgbClr val="3A9A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3A9A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b="0" i="1">
                                            <a:solidFill>
                                              <a:srgbClr val="3A9A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sPre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US" b="0" i="0">
                                            <a:latin typeface="Cambria Math" panose="02040503050406030204" pitchFamily="18" charset="0"/>
                                          </a:rPr>
                                          <m:t>𝓁</m:t>
                                        </m:r>
                                        <m:r>
                                          <a:rPr lang="en-US" b="0" i="0">
                                            <a:latin typeface="Cambria Math" panose="02040503050406030204" pitchFamily="18" charset="0"/>
                                          </a:rPr>
                                          <m:t>,3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  <m:sPre>
                              <m:sPre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PrePr>
                              <m:sub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𝓁</m:t>
                                    </m:r>
                                  </m:sub>
                                </m:sSub>
                              </m:e>
                            </m:sPr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𝓁</m:t>
                                </m:r>
                              </m:sub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Pre>
                                  <m:sPrePr>
                                    <m:ctrlPr>
                                      <a:rPr lang="en-US" b="0" i="1" smtClean="0">
                                        <a:solidFill>
                                          <a:srgbClr val="3A9A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b="0" i="0">
                                        <a:solidFill>
                                          <a:srgbClr val="3A9A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3A9A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b="0" i="1">
                                        <a:solidFill>
                                          <a:srgbClr val="3A9A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sPre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𝓁</m:t>
                                    </m:r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e>
                            </m:d>
                          </m:e>
                        </m:eqAr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10" name="Rectangle 2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9486" y="4731116"/>
                  <a:ext cx="7676525" cy="76482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1" name="TextBox 290"/>
          <p:cNvSpPr txBox="1"/>
          <p:nvPr/>
        </p:nvSpPr>
        <p:spPr>
          <a:xfrm>
            <a:off x="-202064" y="5815373"/>
            <a:ext cx="280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Coordinates of image point in image reference frame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9003019" y="5701073"/>
            <a:ext cx="2832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Coordinates of object point in camera frame</a:t>
            </a:r>
          </a:p>
        </p:txBody>
      </p:sp>
      <p:grpSp>
        <p:nvGrpSpPr>
          <p:cNvPr id="350" name="Group 349"/>
          <p:cNvGrpSpPr/>
          <p:nvPr/>
        </p:nvGrpSpPr>
        <p:grpSpPr>
          <a:xfrm>
            <a:off x="1859411" y="809833"/>
            <a:ext cx="8712209" cy="3503082"/>
            <a:chOff x="1859411" y="762208"/>
            <a:chExt cx="8712209" cy="3503082"/>
          </a:xfrm>
        </p:grpSpPr>
        <p:cxnSp>
          <p:nvCxnSpPr>
            <p:cNvPr id="5" name="z-axis behind Object plane"/>
            <p:cNvCxnSpPr/>
            <p:nvPr/>
          </p:nvCxnSpPr>
          <p:spPr>
            <a:xfrm>
              <a:off x="8873322" y="2539097"/>
              <a:ext cx="587703" cy="3560"/>
            </a:xfrm>
            <a:prstGeom prst="line">
              <a:avLst/>
            </a:prstGeom>
            <a:ln w="12700">
              <a:solidFill>
                <a:srgbClr val="1C87FC">
                  <a:alpha val="80000"/>
                </a:srgb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Position of Image plane Pivot"/>
            <p:cNvCxnSpPr/>
            <p:nvPr/>
          </p:nvCxnSpPr>
          <p:spPr>
            <a:xfrm flipH="1" flipV="1">
              <a:off x="8824247" y="2539631"/>
              <a:ext cx="0" cy="144509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Image Plane"/>
            <p:cNvGrpSpPr/>
            <p:nvPr/>
          </p:nvGrpSpPr>
          <p:grpSpPr>
            <a:xfrm>
              <a:off x="7589724" y="897621"/>
              <a:ext cx="2460152" cy="3280202"/>
              <a:chOff x="4054797" y="2666874"/>
              <a:chExt cx="1645920" cy="2194560"/>
            </a:xfrm>
          </p:grpSpPr>
          <p:sp>
            <p:nvSpPr>
              <p:cNvPr id="125" name="ImagePlane"/>
              <p:cNvSpPr>
                <a:spLocks noChangeAspect="1"/>
              </p:cNvSpPr>
              <p:nvPr/>
            </p:nvSpPr>
            <p:spPr>
              <a:xfrm rot="21194668">
                <a:off x="4054797" y="2666874"/>
                <a:ext cx="1645920" cy="21945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18000"/>
                </a:schemeClr>
              </a:solidFill>
              <a:ln w="6350">
                <a:solidFill>
                  <a:schemeClr val="accent6">
                    <a:lumMod val="40000"/>
                    <a:lumOff val="60000"/>
                  </a:schemeClr>
                </a:solidFill>
              </a:ln>
              <a:scene3d>
                <a:camera prst="isometricOffAxis1Left">
                  <a:rot lat="1080000" lon="3720000" rev="10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 rot="21780000">
                <a:off x="4884918" y="2719305"/>
                <a:ext cx="0" cy="210312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rot="1980000" flipH="1">
                <a:off x="4429600" y="3769526"/>
                <a:ext cx="896112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9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>
              <a:cxnSpLocks noChangeAspect="1"/>
            </p:cNvCxnSpPr>
            <p:nvPr/>
          </p:nvCxnSpPr>
          <p:spPr>
            <a:xfrm rot="13500000" flipV="1">
              <a:off x="8308351" y="2332632"/>
              <a:ext cx="541234" cy="116816"/>
            </a:xfrm>
            <a:prstGeom prst="straightConnector1">
              <a:avLst/>
            </a:prstGeom>
            <a:ln w="12700">
              <a:solidFill>
                <a:srgbClr val="FF330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164208" flipV="1">
              <a:off x="8847837" y="1992887"/>
              <a:ext cx="0" cy="546700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>
              <a:spLocks noChangeAspect="1"/>
            </p:cNvSpPr>
            <p:nvPr/>
          </p:nvSpPr>
          <p:spPr>
            <a:xfrm rot="21104208">
              <a:off x="8805059" y="2511446"/>
              <a:ext cx="68337" cy="68337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789535" y="1912047"/>
                  <a:ext cx="323256" cy="2710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9535" y="1912047"/>
                  <a:ext cx="323256" cy="271098"/>
                </a:xfrm>
                <a:prstGeom prst="rect">
                  <a:avLst/>
                </a:prstGeom>
                <a:blipFill>
                  <a:blip r:embed="rId8"/>
                  <a:stretch>
                    <a:fillRect r="-943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 rot="184720">
                  <a:off x="8168058" y="2202438"/>
                  <a:ext cx="319023" cy="257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b="0" i="1" smtClean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4720">
                  <a:off x="8168058" y="2202438"/>
                  <a:ext cx="319023" cy="257508"/>
                </a:xfrm>
                <a:prstGeom prst="rect">
                  <a:avLst/>
                </a:prstGeom>
                <a:blipFill>
                  <a:blip r:embed="rId9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z-axis of world frame"/>
            <p:cNvCxnSpPr/>
            <p:nvPr/>
          </p:nvCxnSpPr>
          <p:spPr>
            <a:xfrm>
              <a:off x="2634566" y="2544318"/>
              <a:ext cx="3315223" cy="0"/>
            </a:xfrm>
            <a:prstGeom prst="line">
              <a:avLst/>
            </a:prstGeom>
            <a:ln w="12700">
              <a:solidFill>
                <a:srgbClr val="1C87FC">
                  <a:alpha val="80000"/>
                </a:srgb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NormalToImagePlane"/>
                <p:cNvSpPr txBox="1"/>
                <p:nvPr/>
              </p:nvSpPr>
              <p:spPr>
                <a:xfrm>
                  <a:off x="9343918" y="779283"/>
                  <a:ext cx="370525" cy="2861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3918" y="779283"/>
                  <a:ext cx="370525" cy="286120"/>
                </a:xfrm>
                <a:prstGeom prst="rect">
                  <a:avLst/>
                </a:prstGeom>
                <a:blipFill>
                  <a:blip r:embed="rId10"/>
                  <a:stretch>
                    <a:fillRect t="-4255" b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normalToImagePlane"/>
            <p:cNvCxnSpPr/>
            <p:nvPr/>
          </p:nvCxnSpPr>
          <p:spPr>
            <a:xfrm flipV="1">
              <a:off x="8918029" y="883573"/>
              <a:ext cx="484058" cy="99663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cxnSpLocks noChangeAspect="1"/>
            </p:cNvCxnSpPr>
            <p:nvPr/>
          </p:nvCxnSpPr>
          <p:spPr>
            <a:xfrm rot="420000">
              <a:off x="5039551" y="1743707"/>
              <a:ext cx="280543" cy="1776776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 noChangeAspect="1"/>
            </p:cNvCxnSpPr>
            <p:nvPr/>
          </p:nvCxnSpPr>
          <p:spPr>
            <a:xfrm rot="420000">
              <a:off x="6638062" y="1472326"/>
              <a:ext cx="280543" cy="1776776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cxnSpLocks noChangeAspect="1"/>
            </p:cNvCxnSpPr>
            <p:nvPr/>
          </p:nvCxnSpPr>
          <p:spPr>
            <a:xfrm rot="420000">
              <a:off x="5940236" y="2543945"/>
              <a:ext cx="129405" cy="82005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2700346" y="2053089"/>
              <a:ext cx="5740356" cy="1142512"/>
            </a:xfrm>
            <a:prstGeom prst="line">
              <a:avLst/>
            </a:prstGeom>
            <a:ln w="15875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4807987" y="2701228"/>
                  <a:ext cx="555274" cy="409388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1400" i="1" dirty="0">
                    <a:latin typeface="Cambria Math" panose="02040503050406030204" pitchFamily="18" charset="0"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2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4807987" y="2701228"/>
                  <a:ext cx="555274" cy="40938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6576061" y="2091113"/>
                  <a:ext cx="620205" cy="409388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400" i="1" dirty="0"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1400" i="1" dirty="0">
                    <a:latin typeface="Cambria Math" panose="02040503050406030204" pitchFamily="18" charset="0"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30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6576061" y="2091113"/>
                  <a:ext cx="620205" cy="40938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Oval 30"/>
            <p:cNvSpPr/>
            <p:nvPr/>
          </p:nvSpPr>
          <p:spPr>
            <a:xfrm rot="21480000">
              <a:off x="6746864" y="2357847"/>
              <a:ext cx="83718" cy="8371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 rot="731531">
                  <a:off x="3630938" y="2097510"/>
                  <a:ext cx="270025" cy="2861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sz="1400" b="1" dirty="0">
                    <a:solidFill>
                      <a:srgbClr val="F52080"/>
                    </a:solidFill>
                  </a:endParaRPr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531">
                  <a:off x="3630938" y="2097510"/>
                  <a:ext cx="270025" cy="2861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 rot="1366279">
                  <a:off x="7453101" y="2797778"/>
                  <a:ext cx="270025" cy="297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400" b="1" i="1" smtClean="0">
                                <a:solidFill>
                                  <a:srgbClr val="F52080"/>
                                </a:solidFill>
                              </a:rPr>
                            </m:ctrlPr>
                          </m:accPr>
                          <m:e>
                            <m:r>
                              <a:rPr lang="en-US" sz="1400" b="1" i="1" smtClean="0">
                                <a:solidFill>
                                  <a:srgbClr val="F52080"/>
                                </a:solidFill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66279">
                  <a:off x="7453101" y="2797778"/>
                  <a:ext cx="270025" cy="29732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/>
            <p:cNvSpPr>
              <a:spLocks noChangeAspect="1"/>
            </p:cNvSpPr>
            <p:nvPr/>
          </p:nvSpPr>
          <p:spPr>
            <a:xfrm rot="21480000">
              <a:off x="2347059" y="2056784"/>
              <a:ext cx="83718" cy="8371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 rot="21480000">
              <a:off x="8520205" y="3140143"/>
              <a:ext cx="83718" cy="8371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 rot="21480000">
              <a:off x="5145070" y="2670434"/>
              <a:ext cx="89465" cy="88006"/>
              <a:chOff x="2398645" y="3863270"/>
              <a:chExt cx="59855" cy="58879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Connector 41"/>
            <p:cNvCxnSpPr/>
            <p:nvPr/>
          </p:nvCxnSpPr>
          <p:spPr>
            <a:xfrm>
              <a:off x="2388381" y="2097751"/>
              <a:ext cx="2800462" cy="612930"/>
            </a:xfrm>
            <a:prstGeom prst="line">
              <a:avLst/>
            </a:prstGeom>
            <a:ln w="19050"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42"/>
            <p:cNvSpPr>
              <a:spLocks noChangeAspect="1"/>
            </p:cNvSpPr>
            <p:nvPr/>
          </p:nvSpPr>
          <p:spPr>
            <a:xfrm rot="6204907">
              <a:off x="3664189" y="2333846"/>
              <a:ext cx="109341" cy="113941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6783760" y="2400390"/>
              <a:ext cx="1779917" cy="782929"/>
            </a:xfrm>
            <a:prstGeom prst="line">
              <a:avLst/>
            </a:prstGeom>
            <a:ln w="19050"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45"/>
            <p:cNvSpPr>
              <a:spLocks noChangeAspect="1"/>
            </p:cNvSpPr>
            <p:nvPr/>
          </p:nvSpPr>
          <p:spPr>
            <a:xfrm rot="6990279">
              <a:off x="7644270" y="2744239"/>
              <a:ext cx="109341" cy="109337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 rot="20957016">
              <a:off x="2522389" y="2874014"/>
              <a:ext cx="1337728" cy="271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300" i="1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r>
                <a:rPr lang="en-US" dirty="0"/>
                <a:t>OPTICAL AXIS (OA)</a:t>
              </a:r>
            </a:p>
          </p:txBody>
        </p:sp>
        <p:grpSp>
          <p:nvGrpSpPr>
            <p:cNvPr id="49" name="Group 48"/>
            <p:cNvGrpSpPr/>
            <p:nvPr/>
          </p:nvGrpSpPr>
          <p:grpSpPr>
            <a:xfrm rot="21360000">
              <a:off x="5197925" y="3208951"/>
              <a:ext cx="1615244" cy="194990"/>
              <a:chOff x="3092222" y="1899046"/>
              <a:chExt cx="822960" cy="130455"/>
            </a:xfrm>
          </p:grpSpPr>
          <p:cxnSp>
            <p:nvCxnSpPr>
              <p:cNvPr id="107" name="Straight Arrow Connector 106"/>
              <p:cNvCxnSpPr>
                <a:cxnSpLocks noChangeAspect="1"/>
              </p:cNvCxnSpPr>
              <p:nvPr/>
            </p:nvCxnSpPr>
            <p:spPr>
              <a:xfrm flipV="1">
                <a:off x="3092222" y="1899046"/>
                <a:ext cx="822960" cy="130455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cxnSpLocks noChangeAspect="1"/>
              </p:cNvCxnSpPr>
              <p:nvPr/>
            </p:nvCxnSpPr>
            <p:spPr>
              <a:xfrm rot="660000">
                <a:off x="3502254" y="1907715"/>
                <a:ext cx="18242" cy="11553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/>
                <p:cNvSpPr txBox="1"/>
                <p:nvPr/>
              </p:nvSpPr>
              <p:spPr>
                <a:xfrm rot="20940000">
                  <a:off x="5502320" y="3359286"/>
                  <a:ext cx="381970" cy="2861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400" i="1" dirty="0">
                    <a:solidFill>
                      <a:schemeClr val="dk1"/>
                    </a:solidFill>
                    <a:latin typeface="Cambria Math" panose="02040503050406030204" pitchFamily="18" charset="0"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5502320" y="3359286"/>
                  <a:ext cx="381970" cy="2861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/>
                <p:cNvSpPr txBox="1"/>
                <p:nvPr/>
              </p:nvSpPr>
              <p:spPr>
                <a:xfrm rot="20940000">
                  <a:off x="6293260" y="3181041"/>
                  <a:ext cx="381970" cy="2971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4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400" i="1" dirty="0">
                    <a:solidFill>
                      <a:schemeClr val="dk1"/>
                    </a:solidFill>
                    <a:latin typeface="Cambria Math" panose="02040503050406030204" pitchFamily="18" charset="0"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6293260" y="3181041"/>
                  <a:ext cx="381970" cy="29714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- z_o prime"/>
                <p:cNvSpPr txBox="1"/>
                <p:nvPr/>
              </p:nvSpPr>
              <p:spPr>
                <a:xfrm>
                  <a:off x="7176429" y="3617251"/>
                  <a:ext cx="366471" cy="2861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52" name="TextBox - z_o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429" y="3617251"/>
                  <a:ext cx="366471" cy="286120"/>
                </a:xfrm>
                <a:prstGeom prst="rect">
                  <a:avLst/>
                </a:prstGeom>
                <a:blipFill>
                  <a:blip r:embed="rId17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z-axis of world frame"/>
            <p:cNvCxnSpPr/>
            <p:nvPr/>
          </p:nvCxnSpPr>
          <p:spPr>
            <a:xfrm>
              <a:off x="6051045" y="2540759"/>
              <a:ext cx="2774505" cy="0"/>
            </a:xfrm>
            <a:prstGeom prst="line">
              <a:avLst/>
            </a:prstGeom>
            <a:ln w="12700">
              <a:solidFill>
                <a:srgbClr val="1C87FC">
                  <a:alpha val="80000"/>
                </a:srgb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5993205" y="2500071"/>
              <a:ext cx="0" cy="144509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Arc 64"/>
            <p:cNvSpPr/>
            <p:nvPr/>
          </p:nvSpPr>
          <p:spPr>
            <a:xfrm>
              <a:off x="3845774" y="1780264"/>
              <a:ext cx="1264245" cy="1264244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arrow - z_o prime"/>
            <p:cNvGrpSpPr/>
            <p:nvPr/>
          </p:nvGrpSpPr>
          <p:grpSpPr>
            <a:xfrm>
              <a:off x="5995377" y="3814443"/>
              <a:ext cx="2831735" cy="172690"/>
              <a:chOff x="2605298" y="1651989"/>
              <a:chExt cx="1894521" cy="115535"/>
            </a:xfrm>
          </p:grpSpPr>
          <p:cxnSp>
            <p:nvCxnSpPr>
              <p:cNvPr id="83" name="Straight Connector 82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2607011" y="1709756"/>
                <a:ext cx="1892808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4" name="Freeform: Shape 303"/>
            <p:cNvSpPr/>
            <p:nvPr/>
          </p:nvSpPr>
          <p:spPr>
            <a:xfrm rot="2720583">
              <a:off x="1850825" y="1887567"/>
              <a:ext cx="867230" cy="850057"/>
            </a:xfrm>
            <a:custGeom>
              <a:avLst/>
              <a:gdLst>
                <a:gd name="connsiteX0" fmla="*/ 0 w 932873"/>
                <a:gd name="connsiteY0" fmla="*/ 0 h 914400"/>
                <a:gd name="connsiteX1" fmla="*/ 341746 w 932873"/>
                <a:gd name="connsiteY1" fmla="*/ 138545 h 914400"/>
                <a:gd name="connsiteX2" fmla="*/ 554182 w 932873"/>
                <a:gd name="connsiteY2" fmla="*/ 701964 h 914400"/>
                <a:gd name="connsiteX3" fmla="*/ 932873 w 932873"/>
                <a:gd name="connsiteY3" fmla="*/ 914400 h 914400"/>
                <a:gd name="connsiteX4" fmla="*/ 932873 w 932873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873" h="914400">
                  <a:moveTo>
                    <a:pt x="0" y="0"/>
                  </a:moveTo>
                  <a:cubicBezTo>
                    <a:pt x="124691" y="10775"/>
                    <a:pt x="249382" y="21551"/>
                    <a:pt x="341746" y="138545"/>
                  </a:cubicBezTo>
                  <a:cubicBezTo>
                    <a:pt x="434110" y="255539"/>
                    <a:pt x="455661" y="572655"/>
                    <a:pt x="554182" y="701964"/>
                  </a:cubicBezTo>
                  <a:cubicBezTo>
                    <a:pt x="652703" y="831273"/>
                    <a:pt x="932873" y="914400"/>
                    <a:pt x="932873" y="914400"/>
                  </a:cubicBezTo>
                  <a:lnTo>
                    <a:pt x="932873" y="91440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5" name="Rectangle 304"/>
                <p:cNvSpPr/>
                <p:nvPr/>
              </p:nvSpPr>
              <p:spPr>
                <a:xfrm>
                  <a:off x="2018315" y="1874686"/>
                  <a:ext cx="329633" cy="3576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900" b="1">
                            <a:solidFill>
                              <a:srgbClr val="3A9AFF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sz="1900"/>
                </a:p>
              </p:txBody>
            </p:sp>
          </mc:Choice>
          <mc:Fallback>
            <p:sp>
              <p:nvSpPr>
                <p:cNvPr id="305" name="Rectangle 3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8315" y="1874686"/>
                  <a:ext cx="329633" cy="35765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8" name="Group 307"/>
            <p:cNvGrpSpPr/>
            <p:nvPr/>
          </p:nvGrpSpPr>
          <p:grpSpPr>
            <a:xfrm>
              <a:off x="5709334" y="1891661"/>
              <a:ext cx="956478" cy="873019"/>
              <a:chOff x="7892596" y="958937"/>
              <a:chExt cx="643203" cy="587080"/>
            </a:xfrm>
          </p:grpSpPr>
          <p:grpSp>
            <p:nvGrpSpPr>
              <p:cNvPr id="309" name="Group 308"/>
              <p:cNvGrpSpPr/>
              <p:nvPr/>
            </p:nvGrpSpPr>
            <p:grpSpPr>
              <a:xfrm>
                <a:off x="7892596" y="958937"/>
                <a:ext cx="643203" cy="587080"/>
                <a:chOff x="2998653" y="2395012"/>
                <a:chExt cx="643203" cy="587080"/>
              </a:xfrm>
            </p:grpSpPr>
            <p:cxnSp>
              <p:nvCxnSpPr>
                <p:cNvPr id="311" name="Straight Arrow Connector 310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12700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13" name="TextBox 312"/>
                    <p:cNvSpPr txBox="1"/>
                    <p:nvPr/>
                  </p:nvSpPr>
                  <p:spPr>
                    <a:xfrm>
                      <a:off x="3420027" y="2808926"/>
                      <a:ext cx="221829" cy="1731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2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13" name="TextBox 3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0027" y="2808926"/>
                      <a:ext cx="221829" cy="173166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r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14" name="TextBox 313"/>
                    <p:cNvSpPr txBox="1"/>
                    <p:nvPr/>
                  </p:nvSpPr>
                  <p:spPr>
                    <a:xfrm>
                      <a:off x="2998653" y="2395012"/>
                      <a:ext cx="229044" cy="18230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2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14" name="TextBox 3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98653" y="2395012"/>
                      <a:ext cx="229044" cy="182306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r="-16364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0" name="TextBox 309" hidden="1"/>
                  <p:cNvSpPr txBox="1"/>
                  <p:nvPr/>
                </p:nvSpPr>
                <p:spPr>
                  <a:xfrm>
                    <a:off x="8060686" y="1187609"/>
                    <a:ext cx="244475" cy="1924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310" name="TextBox 309" hidden="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60686" y="1187609"/>
                    <a:ext cx="244475" cy="19240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5" name="Origi-pivot"/>
            <p:cNvGrpSpPr/>
            <p:nvPr/>
          </p:nvGrpSpPr>
          <p:grpSpPr>
            <a:xfrm>
              <a:off x="5947455" y="2497076"/>
              <a:ext cx="93505" cy="93505"/>
              <a:chOff x="3007294" y="4027686"/>
              <a:chExt cx="62880" cy="62880"/>
            </a:xfrm>
          </p:grpSpPr>
          <p:sp>
            <p:nvSpPr>
              <p:cNvPr id="316" name="Oval 315"/>
              <p:cNvSpPr/>
              <p:nvPr/>
            </p:nvSpPr>
            <p:spPr>
              <a:xfrm>
                <a:off x="3007294" y="4027686"/>
                <a:ext cx="62880" cy="628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Oval 316"/>
              <p:cNvSpPr/>
              <p:nvPr/>
            </p:nvSpPr>
            <p:spPr>
              <a:xfrm>
                <a:off x="3024772" y="4045162"/>
                <a:ext cx="28582" cy="285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9" name="Origi-pivot"/>
            <p:cNvGrpSpPr/>
            <p:nvPr/>
          </p:nvGrpSpPr>
          <p:grpSpPr>
            <a:xfrm>
              <a:off x="8778341" y="2491587"/>
              <a:ext cx="93505" cy="93505"/>
              <a:chOff x="3007294" y="4027686"/>
              <a:chExt cx="62880" cy="62880"/>
            </a:xfrm>
          </p:grpSpPr>
          <p:sp>
            <p:nvSpPr>
              <p:cNvPr id="320" name="Oval 319"/>
              <p:cNvSpPr/>
              <p:nvPr/>
            </p:nvSpPr>
            <p:spPr>
              <a:xfrm>
                <a:off x="3007294" y="4027686"/>
                <a:ext cx="62880" cy="628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3024772" y="4045162"/>
                <a:ext cx="28582" cy="285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2" name="Rectangle 321"/>
                <p:cNvSpPr/>
                <p:nvPr/>
              </p:nvSpPr>
              <p:spPr>
                <a:xfrm>
                  <a:off x="8518769" y="3021836"/>
                  <a:ext cx="335594" cy="3576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9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900" b="1">
                                <a:solidFill>
                                  <a:srgbClr val="00B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acc>
                      </m:oMath>
                    </m:oMathPara>
                  </a14:m>
                  <a:endParaRPr lang="en-US" sz="190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322" name="Rectangle 3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8769" y="3021836"/>
                  <a:ext cx="335594" cy="357650"/>
                </a:xfrm>
                <a:prstGeom prst="rect">
                  <a:avLst/>
                </a:prstGeom>
                <a:blipFill>
                  <a:blip r:embed="rId22"/>
                  <a:stretch>
                    <a:fillRect t="-1724" r="-3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3" name="Group 332"/>
            <p:cNvGrpSpPr/>
            <p:nvPr/>
          </p:nvGrpSpPr>
          <p:grpSpPr>
            <a:xfrm>
              <a:off x="2180545" y="830610"/>
              <a:ext cx="1107435" cy="481887"/>
              <a:chOff x="3744263" y="1305113"/>
              <a:chExt cx="1191259" cy="518362"/>
            </a:xfrm>
          </p:grpSpPr>
          <p:sp>
            <p:nvSpPr>
              <p:cNvPr id="324" name="TextBox 323"/>
              <p:cNvSpPr txBox="1"/>
              <p:nvPr/>
            </p:nvSpPr>
            <p:spPr>
              <a:xfrm>
                <a:off x="4173435" y="1305113"/>
                <a:ext cx="7287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Chief ray</a:t>
                </a:r>
              </a:p>
            </p:txBody>
          </p:sp>
          <p:grpSp>
            <p:nvGrpSpPr>
              <p:cNvPr id="325" name="Group 324"/>
              <p:cNvGrpSpPr/>
              <p:nvPr/>
            </p:nvGrpSpPr>
            <p:grpSpPr>
              <a:xfrm>
                <a:off x="3818045" y="1400557"/>
                <a:ext cx="409552" cy="73134"/>
                <a:chOff x="267517" y="2217329"/>
                <a:chExt cx="256032" cy="45720"/>
              </a:xfrm>
            </p:grpSpPr>
            <p:cxnSp>
              <p:nvCxnSpPr>
                <p:cNvPr id="327" name="Straight Connector 326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 w="19050"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8" name="Isosceles Triangle 327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9525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326" name="Rounded Rectangle 190"/>
              <p:cNvSpPr/>
              <p:nvPr/>
            </p:nvSpPr>
            <p:spPr>
              <a:xfrm>
                <a:off x="3744263" y="1328048"/>
                <a:ext cx="1191259" cy="226188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TextBox 328"/>
              <p:cNvSpPr txBox="1"/>
              <p:nvPr/>
            </p:nvSpPr>
            <p:spPr>
              <a:xfrm>
                <a:off x="4173435" y="1546476"/>
                <a:ext cx="562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Pivots</a:t>
                </a:r>
                <a:endPara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30" name="Origi-pivot"/>
              <p:cNvGrpSpPr/>
              <p:nvPr/>
            </p:nvGrpSpPr>
            <p:grpSpPr>
              <a:xfrm>
                <a:off x="3956373" y="1646172"/>
                <a:ext cx="100583" cy="100583"/>
                <a:chOff x="3007294" y="4027686"/>
                <a:chExt cx="62880" cy="62880"/>
              </a:xfrm>
            </p:grpSpPr>
            <p:sp>
              <p:nvSpPr>
                <p:cNvPr id="331" name="Oval 330"/>
                <p:cNvSpPr/>
                <p:nvPr/>
              </p:nvSpPr>
              <p:spPr>
                <a:xfrm>
                  <a:off x="3007294" y="4027686"/>
                  <a:ext cx="62880" cy="628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Oval 331"/>
                <p:cNvSpPr/>
                <p:nvPr/>
              </p:nvSpPr>
              <p:spPr>
                <a:xfrm>
                  <a:off x="3024772" y="4045162"/>
                  <a:ext cx="28582" cy="2858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5" name="Group 334"/>
            <p:cNvGrpSpPr/>
            <p:nvPr/>
          </p:nvGrpSpPr>
          <p:grpSpPr>
            <a:xfrm>
              <a:off x="3657917" y="1147670"/>
              <a:ext cx="1481778" cy="930546"/>
              <a:chOff x="827862" y="3281610"/>
              <a:chExt cx="1593938" cy="1000982"/>
            </a:xfrm>
          </p:grpSpPr>
          <p:sp>
            <p:nvSpPr>
              <p:cNvPr id="336" name="Rectangle 335"/>
              <p:cNvSpPr/>
              <p:nvPr/>
            </p:nvSpPr>
            <p:spPr>
              <a:xfrm>
                <a:off x="827862" y="3281610"/>
                <a:ext cx="1554592" cy="3310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17B2B6"/>
                    </a:solidFill>
                    <a:latin typeface="Euclid" panose="02020503060505020303" pitchFamily="18" charset="0"/>
                    <a:ea typeface="Segoe UI Symbol" pitchFamily="34" charset="0"/>
                  </a:rPr>
                  <a:t>Entrance pupil</a:t>
                </a:r>
                <a:endParaRPr lang="en-US" sz="1400" dirty="0">
                  <a:solidFill>
                    <a:srgbClr val="17B2B6"/>
                  </a:solidFill>
                </a:endParaRPr>
              </a:p>
            </p:txBody>
          </p:sp>
          <p:sp>
            <p:nvSpPr>
              <p:cNvPr id="337" name="Arc 336"/>
              <p:cNvSpPr/>
              <p:nvPr/>
            </p:nvSpPr>
            <p:spPr>
              <a:xfrm>
                <a:off x="1550731" y="3386822"/>
                <a:ext cx="871069" cy="895770"/>
              </a:xfrm>
              <a:prstGeom prst="arc">
                <a:avLst>
                  <a:gd name="adj1" fmla="val 17834929"/>
                  <a:gd name="adj2" fmla="val 234645"/>
                </a:avLst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headEnd type="none" w="sm" len="lg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8" name="Group 337"/>
            <p:cNvGrpSpPr/>
            <p:nvPr/>
          </p:nvGrpSpPr>
          <p:grpSpPr>
            <a:xfrm>
              <a:off x="6743716" y="762208"/>
              <a:ext cx="1410373" cy="1163802"/>
              <a:chOff x="8709431" y="3584499"/>
              <a:chExt cx="1517127" cy="1251893"/>
            </a:xfrm>
          </p:grpSpPr>
          <p:sp>
            <p:nvSpPr>
              <p:cNvPr id="339" name="Rectangle 338"/>
              <p:cNvSpPr/>
              <p:nvPr/>
            </p:nvSpPr>
            <p:spPr>
              <a:xfrm>
                <a:off x="9001301" y="3584499"/>
                <a:ext cx="122525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17B2B6"/>
                    </a:solidFill>
                    <a:latin typeface="Euclid" panose="02020503060505020303" pitchFamily="18" charset="0"/>
                    <a:ea typeface="Segoe UI Symbol" pitchFamily="34" charset="0"/>
                  </a:rPr>
                  <a:t>Exit pupil</a:t>
                </a:r>
              </a:p>
            </p:txBody>
          </p:sp>
          <p:sp>
            <p:nvSpPr>
              <p:cNvPr id="340" name="Arc 339"/>
              <p:cNvSpPr/>
              <p:nvPr/>
            </p:nvSpPr>
            <p:spPr>
              <a:xfrm>
                <a:off x="8709431" y="3686067"/>
                <a:ext cx="1044296" cy="1150325"/>
              </a:xfrm>
              <a:prstGeom prst="arc">
                <a:avLst>
                  <a:gd name="adj1" fmla="val 10724335"/>
                  <a:gd name="adj2" fmla="val 15127636"/>
                </a:avLst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headEnd type="triangle" w="sm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7" name="Group 346"/>
            <p:cNvGrpSpPr/>
            <p:nvPr/>
          </p:nvGrpSpPr>
          <p:grpSpPr>
            <a:xfrm>
              <a:off x="9279244" y="3979170"/>
              <a:ext cx="1292376" cy="286120"/>
              <a:chOff x="9932914" y="4164587"/>
              <a:chExt cx="1390200" cy="307777"/>
            </a:xfrm>
          </p:grpSpPr>
          <p:sp>
            <p:nvSpPr>
              <p:cNvPr id="344" name="TextBox 343"/>
              <p:cNvSpPr txBox="1"/>
              <p:nvPr/>
            </p:nvSpPr>
            <p:spPr>
              <a:xfrm>
                <a:off x="10255193" y="4164587"/>
                <a:ext cx="10679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 plane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6" name="Straight Arrow Connector 345"/>
              <p:cNvCxnSpPr/>
              <p:nvPr/>
            </p:nvCxnSpPr>
            <p:spPr>
              <a:xfrm flipH="1">
                <a:off x="9932914" y="4339615"/>
                <a:ext cx="393445" cy="0"/>
              </a:xfrm>
              <a:prstGeom prst="straightConnector1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headEnd type="none" w="sm" len="lg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6" name="Arc 355"/>
          <p:cNvSpPr/>
          <p:nvPr/>
        </p:nvSpPr>
        <p:spPr>
          <a:xfrm flipH="1">
            <a:off x="2142631" y="4943754"/>
            <a:ext cx="2097243" cy="2097243"/>
          </a:xfrm>
          <a:prstGeom prst="arc">
            <a:avLst>
              <a:gd name="adj1" fmla="val 18688131"/>
              <a:gd name="adj2" fmla="val 21335044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headEnd type="triangle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Arc 357"/>
          <p:cNvSpPr/>
          <p:nvPr/>
        </p:nvSpPr>
        <p:spPr>
          <a:xfrm flipH="1">
            <a:off x="8693753" y="4240150"/>
            <a:ext cx="1672153" cy="1672153"/>
          </a:xfrm>
          <a:prstGeom prst="arc">
            <a:avLst>
              <a:gd name="adj1" fmla="val 625733"/>
              <a:gd name="adj2" fmla="val 3353463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headEnd type="triangle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5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21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FE49D25-79C8-4888-9EB9-19BA059167A3}" vid="{78DBDD59-95E7-469D-B730-1BFC898E9D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2803</TotalTime>
  <Words>513</Words>
  <Application>Microsoft Office PowerPoint</Application>
  <PresentationFormat>Widescreen</PresentationFormat>
  <Paragraphs>67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Euclid</vt:lpstr>
      <vt:lpstr>Segoe UI 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138</cp:revision>
  <dcterms:created xsi:type="dcterms:W3CDTF">2016-11-16T03:12:58Z</dcterms:created>
  <dcterms:modified xsi:type="dcterms:W3CDTF">2016-11-25T20:57:36Z</dcterms:modified>
</cp:coreProperties>
</file>