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3" r:id="rId4"/>
    <p:sldId id="264" r:id="rId5"/>
    <p:sldId id="265" r:id="rId6"/>
    <p:sldId id="266" r:id="rId7"/>
    <p:sldId id="258" r:id="rId8"/>
    <p:sldId id="272" r:id="rId9"/>
    <p:sldId id="273" r:id="rId10"/>
    <p:sldId id="278" r:id="rId11"/>
    <p:sldId id="259" r:id="rId12"/>
    <p:sldId id="260" r:id="rId13"/>
    <p:sldId id="261" r:id="rId14"/>
    <p:sldId id="271" r:id="rId15"/>
    <p:sldId id="275" r:id="rId16"/>
    <p:sldId id="276" r:id="rId17"/>
    <p:sldId id="274"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28" autoAdjust="0"/>
    <p:restoredTop sz="94660"/>
  </p:normalViewPr>
  <p:slideViewPr>
    <p:cSldViewPr snapToGrid="0">
      <p:cViewPr varScale="1">
        <p:scale>
          <a:sx n="82" d="100"/>
          <a:sy n="82" d="100"/>
        </p:scale>
        <p:origin x="4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Pass</c:v>
                </c:pt>
              </c:strCache>
            </c:strRef>
          </c:tx>
          <c:spPr>
            <a:solidFill>
              <a:srgbClr val="00B050"/>
            </a:solidFill>
            <a:ln>
              <a:noFill/>
            </a:ln>
            <a:effectLst/>
          </c:spPr>
          <c:invertIfNegative val="0"/>
          <c:cat>
            <c:strRef>
              <c:f>Sheet1!$A$2</c:f>
              <c:strCache>
                <c:ptCount val="1"/>
                <c:pt idx="0">
                  <c:v>Category 1</c:v>
                </c:pt>
              </c:strCache>
            </c:strRef>
          </c:cat>
          <c:val>
            <c:numRef>
              <c:f>Sheet1!$B$2</c:f>
              <c:numCache>
                <c:formatCode>General</c:formatCode>
                <c:ptCount val="1"/>
                <c:pt idx="0">
                  <c:v>13</c:v>
                </c:pt>
              </c:numCache>
            </c:numRef>
          </c:val>
          <c:extLst>
            <c:ext xmlns:c16="http://schemas.microsoft.com/office/drawing/2014/chart" uri="{C3380CC4-5D6E-409C-BE32-E72D297353CC}">
              <c16:uniqueId val="{00000000-0C92-468D-9611-FC39FFFD64D0}"/>
            </c:ext>
          </c:extLst>
        </c:ser>
        <c:ser>
          <c:idx val="1"/>
          <c:order val="1"/>
          <c:tx>
            <c:strRef>
              <c:f>Sheet1!$C$1</c:f>
              <c:strCache>
                <c:ptCount val="1"/>
                <c:pt idx="0">
                  <c:v>Fail</c:v>
                </c:pt>
              </c:strCache>
            </c:strRef>
          </c:tx>
          <c:spPr>
            <a:solidFill>
              <a:srgbClr val="FF0000"/>
            </a:solidFill>
            <a:ln>
              <a:noFill/>
            </a:ln>
            <a:effectLst/>
          </c:spPr>
          <c:invertIfNegative val="0"/>
          <c:cat>
            <c:strRef>
              <c:f>Sheet1!$A$2</c:f>
              <c:strCache>
                <c:ptCount val="1"/>
                <c:pt idx="0">
                  <c:v>Category 1</c:v>
                </c:pt>
              </c:strCache>
            </c:strRef>
          </c:cat>
          <c:val>
            <c:numRef>
              <c:f>Sheet1!$C$2</c:f>
              <c:numCache>
                <c:formatCode>General</c:formatCode>
                <c:ptCount val="1"/>
                <c:pt idx="0">
                  <c:v>5</c:v>
                </c:pt>
              </c:numCache>
            </c:numRef>
          </c:val>
          <c:extLst>
            <c:ext xmlns:c16="http://schemas.microsoft.com/office/drawing/2014/chart" uri="{C3380CC4-5D6E-409C-BE32-E72D297353CC}">
              <c16:uniqueId val="{00000001-0C92-468D-9611-FC39FFFD64D0}"/>
            </c:ext>
          </c:extLst>
        </c:ser>
        <c:ser>
          <c:idx val="2"/>
          <c:order val="2"/>
          <c:tx>
            <c:strRef>
              <c:f>Sheet1!$D$1</c:f>
              <c:strCache>
                <c:ptCount val="1"/>
                <c:pt idx="0">
                  <c:v>Executed</c:v>
                </c:pt>
              </c:strCache>
            </c:strRef>
          </c:tx>
          <c:spPr>
            <a:solidFill>
              <a:srgbClr val="92D050"/>
            </a:solidFill>
            <a:ln>
              <a:noFill/>
            </a:ln>
            <a:effectLst/>
          </c:spPr>
          <c:invertIfNegative val="0"/>
          <c:cat>
            <c:strRef>
              <c:f>Sheet1!$A$2</c:f>
              <c:strCache>
                <c:ptCount val="1"/>
                <c:pt idx="0">
                  <c:v>Category 1</c:v>
                </c:pt>
              </c:strCache>
            </c:strRef>
          </c:cat>
          <c:val>
            <c:numRef>
              <c:f>Sheet1!$D$2</c:f>
              <c:numCache>
                <c:formatCode>General</c:formatCode>
                <c:ptCount val="1"/>
                <c:pt idx="0">
                  <c:v>18</c:v>
                </c:pt>
              </c:numCache>
            </c:numRef>
          </c:val>
          <c:extLst>
            <c:ext xmlns:c16="http://schemas.microsoft.com/office/drawing/2014/chart" uri="{C3380CC4-5D6E-409C-BE32-E72D297353CC}">
              <c16:uniqueId val="{00000002-0C92-468D-9611-FC39FFFD64D0}"/>
            </c:ext>
          </c:extLst>
        </c:ser>
        <c:ser>
          <c:idx val="3"/>
          <c:order val="3"/>
          <c:tx>
            <c:strRef>
              <c:f>Sheet1!$E$1</c:f>
              <c:strCache>
                <c:ptCount val="1"/>
                <c:pt idx="0">
                  <c:v>In-Progress</c:v>
                </c:pt>
              </c:strCache>
            </c:strRef>
          </c:tx>
          <c:spPr>
            <a:solidFill>
              <a:schemeClr val="accent4"/>
            </a:solidFill>
            <a:ln>
              <a:noFill/>
            </a:ln>
            <a:effectLst/>
          </c:spPr>
          <c:invertIfNegative val="0"/>
          <c:cat>
            <c:strRef>
              <c:f>Sheet1!$A$2</c:f>
              <c:strCache>
                <c:ptCount val="1"/>
                <c:pt idx="0">
                  <c:v>Category 1</c:v>
                </c:pt>
              </c:strCache>
            </c:strRef>
          </c:cat>
          <c:val>
            <c:numRef>
              <c:f>Sheet1!$E$2</c:f>
              <c:numCache>
                <c:formatCode>General</c:formatCode>
                <c:ptCount val="1"/>
                <c:pt idx="0">
                  <c:v>0</c:v>
                </c:pt>
              </c:numCache>
            </c:numRef>
          </c:val>
          <c:extLst>
            <c:ext xmlns:c16="http://schemas.microsoft.com/office/drawing/2014/chart" uri="{C3380CC4-5D6E-409C-BE32-E72D297353CC}">
              <c16:uniqueId val="{00000003-0C92-468D-9611-FC39FFFD64D0}"/>
            </c:ext>
          </c:extLst>
        </c:ser>
        <c:ser>
          <c:idx val="4"/>
          <c:order val="4"/>
          <c:tx>
            <c:strRef>
              <c:f>Sheet1!$F$1</c:f>
              <c:strCache>
                <c:ptCount val="1"/>
                <c:pt idx="0">
                  <c:v>Total</c:v>
                </c:pt>
              </c:strCache>
            </c:strRef>
          </c:tx>
          <c:spPr>
            <a:solidFill>
              <a:srgbClr val="0070C0"/>
            </a:solidFill>
            <a:ln>
              <a:noFill/>
            </a:ln>
            <a:effectLst/>
          </c:spPr>
          <c:invertIfNegative val="0"/>
          <c:cat>
            <c:strRef>
              <c:f>Sheet1!$A$2</c:f>
              <c:strCache>
                <c:ptCount val="1"/>
                <c:pt idx="0">
                  <c:v>Category 1</c:v>
                </c:pt>
              </c:strCache>
            </c:strRef>
          </c:cat>
          <c:val>
            <c:numRef>
              <c:f>Sheet1!$F$2</c:f>
              <c:numCache>
                <c:formatCode>General</c:formatCode>
                <c:ptCount val="1"/>
                <c:pt idx="0">
                  <c:v>18</c:v>
                </c:pt>
              </c:numCache>
            </c:numRef>
          </c:val>
          <c:extLst>
            <c:ext xmlns:c16="http://schemas.microsoft.com/office/drawing/2014/chart" uri="{C3380CC4-5D6E-409C-BE32-E72D297353CC}">
              <c16:uniqueId val="{00000004-0C92-468D-9611-FC39FFFD64D0}"/>
            </c:ext>
          </c:extLst>
        </c:ser>
        <c:dLbls>
          <c:showLegendKey val="0"/>
          <c:showVal val="0"/>
          <c:showCatName val="0"/>
          <c:showSerName val="0"/>
          <c:showPercent val="0"/>
          <c:showBubbleSize val="0"/>
        </c:dLbls>
        <c:gapWidth val="219"/>
        <c:overlap val="-27"/>
        <c:axId val="1294190528"/>
        <c:axId val="1175645680"/>
      </c:barChart>
      <c:catAx>
        <c:axId val="129419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5645680"/>
        <c:crosses val="autoZero"/>
        <c:auto val="1"/>
        <c:lblAlgn val="ctr"/>
        <c:lblOffset val="100"/>
        <c:noMultiLvlLbl val="0"/>
      </c:catAx>
      <c:valAx>
        <c:axId val="1175645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94190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2859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9086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12156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377024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87867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916800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552281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2232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5586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45834-53BD-4C8F-B791-CD5378F4150E}" type="datetimeFigureOut">
              <a:rPr lang="en-US" smtClean="0"/>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1744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45834-53BD-4C8F-B791-CD5378F4150E}"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70824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45834-53BD-4C8F-B791-CD5378F4150E}" type="datetimeFigureOut">
              <a:rPr lang="en-US" smtClean="0"/>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23494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45834-53BD-4C8F-B791-CD5378F4150E}" type="datetimeFigureOut">
              <a:rPr lang="en-US" smtClean="0"/>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80755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45834-53BD-4C8F-B791-CD5378F4150E}" type="datetimeFigureOut">
              <a:rPr lang="en-US" smtClean="0"/>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6308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19271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E45834-53BD-4C8F-B791-CD5378F4150E}" type="datetimeFigureOut">
              <a:rPr lang="en-US" smtClean="0"/>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60702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E45834-53BD-4C8F-B791-CD5378F4150E}" type="datetimeFigureOut">
              <a:rPr lang="en-US" smtClean="0"/>
              <a:t>5/1/2023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36503395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design of flower petals in pastel">
            <a:extLst>
              <a:ext uri="{FF2B5EF4-FFF2-40B4-BE49-F238E27FC236}">
                <a16:creationId xmlns:a16="http://schemas.microsoft.com/office/drawing/2014/main" id="{E9CF5B9F-E3E3-6951-0859-3961F0015976}"/>
              </a:ext>
            </a:extLst>
          </p:cNvPr>
          <p:cNvPicPr>
            <a:picLocks noChangeAspect="1"/>
          </p:cNvPicPr>
          <p:nvPr/>
        </p:nvPicPr>
        <p:blipFill rotWithShape="1">
          <a:blip r:embed="rId2">
            <a:duotone>
              <a:schemeClr val="accent1">
                <a:shade val="45000"/>
                <a:satMod val="135000"/>
              </a:schemeClr>
              <a:prstClr val="white"/>
            </a:duotone>
          </a:blip>
          <a:srcRect l="9091" t="21929"/>
          <a:stretch/>
        </p:blipFill>
        <p:spPr>
          <a:xfrm>
            <a:off x="1" y="10"/>
            <a:ext cx="12191999" cy="6857990"/>
          </a:xfrm>
          <a:prstGeom prst="rect">
            <a:avLst/>
          </a:prstGeom>
        </p:spPr>
      </p:pic>
      <p:sp>
        <p:nvSpPr>
          <p:cNvPr id="42" name="Isosceles Triangle 8">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Parallelogram 10">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Connector 12">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14">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6"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20">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FEE7E1C-DFDE-7574-AEAE-EA3C8E688256}"/>
              </a:ext>
            </a:extLst>
          </p:cNvPr>
          <p:cNvSpPr>
            <a:spLocks noGrp="1"/>
          </p:cNvSpPr>
          <p:nvPr>
            <p:ph type="ctrTitle"/>
          </p:nvPr>
        </p:nvSpPr>
        <p:spPr>
          <a:xfrm>
            <a:off x="4791450" y="1678665"/>
            <a:ext cx="4482553" cy="2369131"/>
          </a:xfrm>
        </p:spPr>
        <p:txBody>
          <a:bodyPr>
            <a:normAutofit/>
          </a:bodyPr>
          <a:lstStyle/>
          <a:p>
            <a:r>
              <a:rPr lang="en-US" dirty="0"/>
              <a:t>E-Commerce</a:t>
            </a:r>
          </a:p>
        </p:txBody>
      </p:sp>
      <p:sp>
        <p:nvSpPr>
          <p:cNvPr id="3" name="Subtitle 2">
            <a:extLst>
              <a:ext uri="{FF2B5EF4-FFF2-40B4-BE49-F238E27FC236}">
                <a16:creationId xmlns:a16="http://schemas.microsoft.com/office/drawing/2014/main" id="{6E8A963F-6923-54E8-2F9F-5CBAB439D872}"/>
              </a:ext>
            </a:extLst>
          </p:cNvPr>
          <p:cNvSpPr>
            <a:spLocks noGrp="1"/>
          </p:cNvSpPr>
          <p:nvPr>
            <p:ph type="subTitle" idx="1"/>
          </p:nvPr>
        </p:nvSpPr>
        <p:spPr>
          <a:xfrm>
            <a:off x="4788276" y="4050832"/>
            <a:ext cx="4485725" cy="1096899"/>
          </a:xfrm>
        </p:spPr>
        <p:txBody>
          <a:bodyPr>
            <a:normAutofit/>
          </a:bodyPr>
          <a:lstStyle/>
          <a:p>
            <a:r>
              <a:rPr lang="en-US" b="1" dirty="0"/>
              <a:t>Indra Prashanth SJ   ( 2860024 )</a:t>
            </a:r>
          </a:p>
          <a:p>
            <a:r>
              <a:rPr lang="en-US" b="1" dirty="0"/>
              <a:t>Uday Shankar </a:t>
            </a:r>
            <a:r>
              <a:rPr lang="en-US" b="1" dirty="0" err="1"/>
              <a:t>Boddupalli</a:t>
            </a:r>
            <a:r>
              <a:rPr lang="en-US" b="1" dirty="0"/>
              <a:t> ( 2868122 )</a:t>
            </a:r>
          </a:p>
        </p:txBody>
      </p:sp>
      <p:sp>
        <p:nvSpPr>
          <p:cNvPr id="49"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88669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C1C147E-8E6A-1FA8-CDA7-AE5160683073}"/>
              </a:ext>
            </a:extLst>
          </p:cNvPr>
          <p:cNvGraphicFramePr>
            <a:graphicFrameLocks noGrp="1"/>
          </p:cNvGraphicFramePr>
          <p:nvPr>
            <p:ph idx="1"/>
            <p:extLst>
              <p:ext uri="{D42A27DB-BD31-4B8C-83A1-F6EECF244321}">
                <p14:modId xmlns:p14="http://schemas.microsoft.com/office/powerpoint/2010/main" val="360211686"/>
              </p:ext>
            </p:extLst>
          </p:nvPr>
        </p:nvGraphicFramePr>
        <p:xfrm>
          <a:off x="955040" y="1327468"/>
          <a:ext cx="8514080" cy="4585652"/>
        </p:xfrm>
        <a:graphic>
          <a:graphicData uri="http://schemas.openxmlformats.org/drawingml/2006/table">
            <a:tbl>
              <a:tblPr/>
              <a:tblGrid>
                <a:gridCol w="2626109">
                  <a:extLst>
                    <a:ext uri="{9D8B030D-6E8A-4147-A177-3AD203B41FA5}">
                      <a16:colId xmlns:a16="http://schemas.microsoft.com/office/drawing/2014/main" val="1732928351"/>
                    </a:ext>
                  </a:extLst>
                </a:gridCol>
                <a:gridCol w="5887971">
                  <a:extLst>
                    <a:ext uri="{9D8B030D-6E8A-4147-A177-3AD203B41FA5}">
                      <a16:colId xmlns:a16="http://schemas.microsoft.com/office/drawing/2014/main" val="929553511"/>
                    </a:ext>
                  </a:extLst>
                </a:gridCol>
              </a:tblGrid>
              <a:tr h="469139">
                <a:tc>
                  <a:txBody>
                    <a:bodyPr/>
                    <a:lstStyle/>
                    <a:p>
                      <a:pPr algn="l"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Test Case Identifier </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0"/>
                        </a:spcBef>
                        <a:spcAft>
                          <a:spcPts val="500"/>
                        </a:spcAft>
                      </a:pPr>
                      <a:r>
                        <a:rPr lang="en-US" sz="1500" b="1" i="0" u="none" strike="noStrike">
                          <a:solidFill>
                            <a:srgbClr val="000000"/>
                          </a:solidFill>
                          <a:effectLst/>
                          <a:latin typeface="Times New Roman" panose="02020603050405020304" pitchFamily="18" charset="0"/>
                          <a:ea typeface="Calibri" panose="020F0502020204030204" pitchFamily="34" charset="0"/>
                        </a:rPr>
                        <a:t>TC 008</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2334739"/>
                  </a:ext>
                </a:extLst>
              </a:tr>
              <a:tr h="469139">
                <a:tc>
                  <a:txBody>
                    <a:bodyPr/>
                    <a:lstStyle/>
                    <a:p>
                      <a:pPr algn="l" fontAlgn="t">
                        <a:spcBef>
                          <a:spcPts val="500"/>
                        </a:spcBef>
                        <a:spcAft>
                          <a:spcPts val="500"/>
                        </a:spcAft>
                      </a:pPr>
                      <a:r>
                        <a:rPr lang="en-US" sz="1500" b="0" i="0" u="none" strike="noStrike" dirty="0">
                          <a:solidFill>
                            <a:srgbClr val="000000"/>
                          </a:solidFill>
                          <a:effectLst/>
                          <a:latin typeface="Times New Roman" panose="02020603050405020304" pitchFamily="18" charset="0"/>
                          <a:ea typeface="Calibri" panose="020F0502020204030204" pitchFamily="34" charset="0"/>
                        </a:rPr>
                        <a:t>Test Items/feature</a:t>
                      </a:r>
                      <a:endParaRPr lang="en-US" sz="2400" b="0" i="0" u="none" strike="noStrike" dirty="0">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Paypal Testing account Checkout</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574740"/>
                  </a:ext>
                </a:extLst>
              </a:tr>
              <a:tr h="469139">
                <a:tc>
                  <a:txBody>
                    <a:bodyPr/>
                    <a:lstStyle/>
                    <a:p>
                      <a:pPr algn="l"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Preconditions  </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The user should have products in their cart.</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3561632"/>
                  </a:ext>
                </a:extLst>
              </a:tr>
              <a:tr h="1404272">
                <a:tc>
                  <a:txBody>
                    <a:bodyPr/>
                    <a:lstStyle/>
                    <a:p>
                      <a:pPr algn="l"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Test Steps</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7472" indent="-347472" algn="l" fontAlgn="t">
                        <a:spcBef>
                          <a:spcPts val="500"/>
                        </a:spcBef>
                        <a:spcAft>
                          <a:spcPts val="500"/>
                        </a:spcAft>
                        <a:buClrTx/>
                        <a:buSzPts val="1150"/>
                        <a:buFont typeface="Times New Roman" panose="02020603050405020304" pitchFamily="18" charset="0"/>
                        <a:buAutoNum type="arabicPeriod"/>
                      </a:pPr>
                      <a:r>
                        <a:rPr lang="en-US" sz="1500" b="0" i="0" u="none" strike="noStrike">
                          <a:solidFill>
                            <a:srgbClr val="000000"/>
                          </a:solidFill>
                          <a:effectLst/>
                          <a:latin typeface="Times New Roman" panose="02020603050405020304" pitchFamily="18" charset="0"/>
                          <a:ea typeface="Calibri" panose="020F0502020204030204" pitchFamily="34" charset="0"/>
                        </a:rPr>
                        <a:t>Click on the ‘Checkout’ button on the cart page.</a:t>
                      </a:r>
                      <a:endParaRPr lang="en-US" sz="1500" b="0" i="0" u="none" strike="noStrike">
                        <a:effectLst/>
                        <a:latin typeface="Arial" panose="020B0604020202020204" pitchFamily="34" charset="0"/>
                      </a:endParaRPr>
                    </a:p>
                    <a:p>
                      <a:pPr marL="347472" indent="-347472" algn="l"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Verify that the order summary is displayed correctly.</a:t>
                      </a:r>
                      <a:endParaRPr lang="en-US" sz="2400" b="0" i="0" u="none" strike="noStrike">
                        <a:effectLst/>
                        <a:latin typeface="Arial" panose="020B0604020202020204" pitchFamily="34" charset="0"/>
                      </a:endParaRPr>
                    </a:p>
                    <a:p>
                      <a:pPr marL="347472" indent="-347472" algn="l"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Click on the ‘Place Order’ button.</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083333"/>
                  </a:ext>
                </a:extLst>
              </a:tr>
              <a:tr h="740248">
                <a:tc>
                  <a:txBody>
                    <a:bodyPr/>
                    <a:lstStyle/>
                    <a:p>
                      <a:pPr algn="l"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Output Specifications </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The user should be able to place their order successfully and receive an order confirmation.</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214641"/>
                  </a:ext>
                </a:extLst>
              </a:tr>
              <a:tr h="469139">
                <a:tc>
                  <a:txBody>
                    <a:bodyPr/>
                    <a:lstStyle/>
                    <a:p>
                      <a:pPr algn="l"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Inter-case Dependencies </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0"/>
                        </a:spcBef>
                        <a:spcAft>
                          <a:spcPts val="500"/>
                        </a:spcAft>
                      </a:pPr>
                      <a:r>
                        <a:rPr lang="en-US" sz="1500" b="0" i="0" u="none" strike="noStrike">
                          <a:solidFill>
                            <a:srgbClr val="000000"/>
                          </a:solidFill>
                          <a:effectLst/>
                          <a:latin typeface="Times New Roman" panose="02020603050405020304" pitchFamily="18" charset="0"/>
                          <a:ea typeface="Calibri" panose="020F0502020204030204" pitchFamily="34" charset="0"/>
                        </a:rPr>
                        <a:t>None</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0363693"/>
                  </a:ext>
                </a:extLst>
              </a:tr>
              <a:tr h="564576">
                <a:tc>
                  <a:txBody>
                    <a:bodyPr/>
                    <a:lstStyle/>
                    <a:p>
                      <a:pPr algn="l" fontAlgn="t">
                        <a:spcBef>
                          <a:spcPts val="500"/>
                        </a:spcBef>
                        <a:spcAft>
                          <a:spcPts val="500"/>
                        </a:spcAft>
                      </a:pPr>
                      <a:r>
                        <a:rPr lang="en-US" sz="1500" b="1" i="0" u="none" strike="noStrike">
                          <a:solidFill>
                            <a:srgbClr val="000000"/>
                          </a:solidFill>
                          <a:effectLst/>
                          <a:latin typeface="Times New Roman" panose="02020603050405020304" pitchFamily="18" charset="0"/>
                          <a:ea typeface="Calibri" panose="020F0502020204030204" pitchFamily="34" charset="0"/>
                        </a:rPr>
                        <a:t>Test Result </a:t>
                      </a:r>
                      <a:endParaRPr lang="en-US" sz="2400" b="0" i="0" u="none" strike="noStrike">
                        <a:effectLst/>
                        <a:latin typeface="Arial" panose="020B0604020202020204" pitchFamily="34" charset="0"/>
                      </a:endParaRP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t">
                        <a:spcBef>
                          <a:spcPts val="500"/>
                        </a:spcBef>
                        <a:spcAft>
                          <a:spcPts val="500"/>
                        </a:spcAft>
                      </a:pPr>
                      <a:r>
                        <a:rPr lang="en-US" sz="2000" b="0" i="0" u="none" strike="noStrike" dirty="0">
                          <a:solidFill>
                            <a:srgbClr val="00B050"/>
                          </a:solidFill>
                          <a:effectLst/>
                          <a:latin typeface="Arial" panose="020B0604020202020204" pitchFamily="34" charset="0"/>
                        </a:rPr>
                        <a:t>Pass</a:t>
                      </a:r>
                    </a:p>
                  </a:txBody>
                  <a:tcPr marL="91704" marR="91704" marT="61136" marB="611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2024684755"/>
                  </a:ext>
                </a:extLst>
              </a:tr>
            </a:tbl>
          </a:graphicData>
        </a:graphic>
      </p:graphicFrame>
    </p:spTree>
    <p:extLst>
      <p:ext uri="{BB962C8B-B14F-4D97-AF65-F5344CB8AC3E}">
        <p14:creationId xmlns:p14="http://schemas.microsoft.com/office/powerpoint/2010/main" val="405567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FC25-A7C1-B842-419F-BF6F2D308C49}"/>
              </a:ext>
            </a:extLst>
          </p:cNvPr>
          <p:cNvSpPr>
            <a:spLocks noGrp="1"/>
          </p:cNvSpPr>
          <p:nvPr>
            <p:ph type="title"/>
          </p:nvPr>
        </p:nvSpPr>
        <p:spPr>
          <a:xfrm>
            <a:off x="677334" y="413657"/>
            <a:ext cx="8596668" cy="724678"/>
          </a:xfrm>
        </p:spPr>
        <p:txBody>
          <a:bodyPr>
            <a:normAutofit/>
          </a:bodyPr>
          <a:lstStyle/>
          <a:p>
            <a:pPr algn="ctr"/>
            <a:r>
              <a:rPr lang="en-US" sz="3200" dirty="0"/>
              <a:t>Functional Testing</a:t>
            </a:r>
          </a:p>
        </p:txBody>
      </p:sp>
      <p:sp>
        <p:nvSpPr>
          <p:cNvPr id="3" name="Content Placeholder 2">
            <a:extLst>
              <a:ext uri="{FF2B5EF4-FFF2-40B4-BE49-F238E27FC236}">
                <a16:creationId xmlns:a16="http://schemas.microsoft.com/office/drawing/2014/main" id="{28001623-C590-E49C-C4DE-9B6E194ECEBB}"/>
              </a:ext>
            </a:extLst>
          </p:cNvPr>
          <p:cNvSpPr>
            <a:spLocks noGrp="1"/>
          </p:cNvSpPr>
          <p:nvPr>
            <p:ph idx="1"/>
          </p:nvPr>
        </p:nvSpPr>
        <p:spPr>
          <a:xfrm>
            <a:off x="415763" y="1275227"/>
            <a:ext cx="9119809" cy="5668183"/>
          </a:xfrm>
        </p:spPr>
        <p:txBody>
          <a:bodyPr>
            <a:noAutofit/>
          </a:bodyPr>
          <a:lstStyle/>
          <a:p>
            <a:pPr marL="0" indent="0">
              <a:buNone/>
            </a:pPr>
            <a:r>
              <a:rPr lang="en-US" sz="2000" dirty="0">
                <a:latin typeface="Söhne"/>
              </a:rPr>
              <a:t>These are the main functionalities that were tested from the Customers perspective.</a:t>
            </a:r>
            <a:endParaRPr lang="en-US" sz="2000" b="1" u="sng" dirty="0">
              <a:latin typeface="Söhne"/>
            </a:endParaRPr>
          </a:p>
          <a:p>
            <a:pPr marL="0" indent="0">
              <a:buNone/>
            </a:pPr>
            <a:r>
              <a:rPr lang="en-US" sz="2000" b="1" u="sng" dirty="0">
                <a:latin typeface="Söhne"/>
              </a:rPr>
              <a:t>Customer Perspective Functionalities:</a:t>
            </a:r>
          </a:p>
          <a:p>
            <a:r>
              <a:rPr lang="en-US" sz="2000" b="1" i="0" u="sng" dirty="0">
                <a:solidFill>
                  <a:srgbClr val="374151"/>
                </a:solidFill>
                <a:effectLst/>
                <a:latin typeface="Söhne"/>
              </a:rPr>
              <a:t>Product Search</a:t>
            </a:r>
            <a:r>
              <a:rPr lang="en-US" sz="2000" b="0" i="0" dirty="0">
                <a:solidFill>
                  <a:srgbClr val="374151"/>
                </a:solidFill>
                <a:effectLst/>
                <a:latin typeface="Söhne"/>
              </a:rPr>
              <a:t>:  </a:t>
            </a:r>
          </a:p>
          <a:p>
            <a:pPr marL="0" indent="0">
              <a:buNone/>
            </a:pPr>
            <a:r>
              <a:rPr lang="en-US" sz="2000" b="0" i="0" dirty="0">
                <a:solidFill>
                  <a:srgbClr val="374151"/>
                </a:solidFill>
                <a:effectLst/>
                <a:latin typeface="Söhne"/>
              </a:rPr>
              <a:t>	The product search functionality on an Ecommerce website is critical for users to 	find the products they are looking for. Testing of product search would 	involve 	testing the search functionality across a range of different search terms to ensure 	it returns accurate and relevant results. This functionality was tested </a:t>
            </a:r>
            <a:r>
              <a:rPr lang="en-US" sz="2000" kern="100" dirty="0">
                <a:effectLst/>
                <a:latin typeface="Söhne"/>
                <a:ea typeface="宋体" panose="02010600030101010101" pitchFamily="2" charset="-122"/>
              </a:rPr>
              <a:t>thoroughly 	to ensure that it returns relevant and accurate results for various 	queries.</a:t>
            </a:r>
            <a:endParaRPr lang="en-US" sz="2000" b="0" i="0" dirty="0">
              <a:solidFill>
                <a:srgbClr val="374151"/>
              </a:solidFill>
              <a:effectLst/>
              <a:latin typeface="Söhne"/>
            </a:endParaRPr>
          </a:p>
          <a:p>
            <a:r>
              <a:rPr lang="en-US" sz="2000" b="1" i="0" u="sng" dirty="0">
                <a:solidFill>
                  <a:srgbClr val="374151"/>
                </a:solidFill>
                <a:effectLst/>
                <a:latin typeface="Söhne"/>
              </a:rPr>
              <a:t>Navigation and Browsing Capabilities</a:t>
            </a:r>
            <a:r>
              <a:rPr lang="en-US" sz="2000" b="0" i="0" u="sng" dirty="0">
                <a:solidFill>
                  <a:srgbClr val="374151"/>
                </a:solidFill>
                <a:effectLst/>
                <a:latin typeface="Söhne"/>
              </a:rPr>
              <a:t>:</a:t>
            </a:r>
            <a:r>
              <a:rPr lang="en-US" sz="2000" b="0" i="0" dirty="0">
                <a:solidFill>
                  <a:srgbClr val="374151"/>
                </a:solidFill>
                <a:effectLst/>
                <a:latin typeface="Söhne"/>
              </a:rPr>
              <a:t> </a:t>
            </a:r>
          </a:p>
          <a:p>
            <a:pPr marL="0" indent="0">
              <a:buNone/>
            </a:pPr>
            <a:r>
              <a:rPr lang="en-US" sz="2000" b="0" i="0" dirty="0">
                <a:solidFill>
                  <a:srgbClr val="374151"/>
                </a:solidFill>
                <a:effectLst/>
                <a:latin typeface="Söhne"/>
              </a:rPr>
              <a:t>	Testing the ability to Search products from different categories. Functional testing 	of browsing and filtering capabilities would involve testing these filters across a 	range of 	products to ensure they work as intended. </a:t>
            </a:r>
            <a:r>
              <a:rPr lang="en-US" sz="2000" dirty="0">
                <a:effectLst/>
                <a:latin typeface="Söhne"/>
                <a:ea typeface="SimSun" panose="02010600030101010101" pitchFamily="2" charset="-122"/>
                <a:cs typeface="Times New Roman" panose="02020603050405020304" pitchFamily="18" charset="0"/>
              </a:rPr>
              <a:t>Ensure that users can easily 	navigate the website and find what they are looking for.</a:t>
            </a:r>
          </a:p>
          <a:p>
            <a:pPr marL="0" indent="0">
              <a:buNone/>
            </a:pPr>
            <a:endParaRPr lang="en-US" sz="2000" dirty="0">
              <a:effectLst/>
              <a:latin typeface="Söhne"/>
              <a:ea typeface="SimSun" panose="02010600030101010101" pitchFamily="2" charset="-122"/>
              <a:cs typeface="Times New Roman" panose="02020603050405020304" pitchFamily="18" charset="0"/>
            </a:endParaRPr>
          </a:p>
          <a:p>
            <a:endParaRPr lang="en-US" sz="2000" dirty="0">
              <a:effectLst/>
              <a:latin typeface="Söhne"/>
              <a:ea typeface="SimSun" panose="02010600030101010101" pitchFamily="2" charset="-122"/>
              <a:cs typeface="Times New Roman" panose="02020603050405020304" pitchFamily="18" charset="0"/>
            </a:endParaRPr>
          </a:p>
          <a:p>
            <a:endParaRPr lang="en-US" sz="2000" dirty="0">
              <a:effectLst/>
              <a:latin typeface="Söhne"/>
              <a:ea typeface="SimSun" panose="02010600030101010101" pitchFamily="2" charset="-122"/>
              <a:cs typeface="Times New Roman" panose="02020603050405020304" pitchFamily="18" charset="0"/>
            </a:endParaRPr>
          </a:p>
          <a:p>
            <a:endParaRPr lang="en-US" sz="2000" b="0" i="0" dirty="0">
              <a:solidFill>
                <a:srgbClr val="374151"/>
              </a:solidFill>
              <a:effectLst/>
              <a:latin typeface="Söhne"/>
            </a:endParaRPr>
          </a:p>
          <a:p>
            <a:endParaRPr lang="en-US" sz="2000" dirty="0">
              <a:latin typeface="Söhne"/>
            </a:endParaRPr>
          </a:p>
        </p:txBody>
      </p:sp>
    </p:spTree>
    <p:extLst>
      <p:ext uri="{BB962C8B-B14F-4D97-AF65-F5344CB8AC3E}">
        <p14:creationId xmlns:p14="http://schemas.microsoft.com/office/powerpoint/2010/main" val="398474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D7B1-7325-B616-8733-D867EDD58B0B}"/>
              </a:ext>
            </a:extLst>
          </p:cNvPr>
          <p:cNvSpPr>
            <a:spLocks noGrp="1"/>
          </p:cNvSpPr>
          <p:nvPr>
            <p:ph type="title"/>
          </p:nvPr>
        </p:nvSpPr>
        <p:spPr/>
        <p:txBody>
          <a:bodyPr>
            <a:normAutofit/>
          </a:bodyPr>
          <a:lstStyle/>
          <a:p>
            <a:pPr algn="ctr"/>
            <a:r>
              <a:rPr lang="en-US" sz="3200" dirty="0"/>
              <a:t>Functional Testing (Continued)</a:t>
            </a:r>
          </a:p>
        </p:txBody>
      </p:sp>
      <p:sp>
        <p:nvSpPr>
          <p:cNvPr id="3" name="Content Placeholder 2">
            <a:extLst>
              <a:ext uri="{FF2B5EF4-FFF2-40B4-BE49-F238E27FC236}">
                <a16:creationId xmlns:a16="http://schemas.microsoft.com/office/drawing/2014/main" id="{BD9DD195-B380-16F4-BDF5-5417CE1305BB}"/>
              </a:ext>
            </a:extLst>
          </p:cNvPr>
          <p:cNvSpPr>
            <a:spLocks noGrp="1"/>
          </p:cNvSpPr>
          <p:nvPr>
            <p:ph idx="1"/>
          </p:nvPr>
        </p:nvSpPr>
        <p:spPr>
          <a:xfrm>
            <a:off x="677334" y="1789723"/>
            <a:ext cx="8596668" cy="4669419"/>
          </a:xfrm>
        </p:spPr>
        <p:txBody>
          <a:bodyPr>
            <a:normAutofit/>
          </a:bodyPr>
          <a:lstStyle/>
          <a:p>
            <a:r>
              <a:rPr lang="en-US" sz="2000" b="1" u="sng" dirty="0">
                <a:effectLst/>
                <a:latin typeface="Söhne"/>
                <a:ea typeface="SimSun" panose="02010600030101010101" pitchFamily="2" charset="-122"/>
                <a:cs typeface="Times New Roman" panose="02020603050405020304" pitchFamily="18" charset="0"/>
              </a:rPr>
              <a:t>Product pages</a:t>
            </a:r>
            <a:r>
              <a:rPr lang="en-US" sz="2000" u="sng" dirty="0">
                <a:effectLst/>
                <a:latin typeface="Söhne"/>
                <a:ea typeface="SimSun" panose="02010600030101010101" pitchFamily="2" charset="-122"/>
                <a:cs typeface="Times New Roman" panose="02020603050405020304" pitchFamily="18" charset="0"/>
              </a:rPr>
              <a:t>:</a:t>
            </a:r>
            <a:r>
              <a:rPr lang="en-US" sz="2000" dirty="0">
                <a:effectLst/>
                <a:latin typeface="Söhne"/>
                <a:ea typeface="SimSun" panose="02010600030101010101" pitchFamily="2" charset="-122"/>
                <a:cs typeface="Times New Roman" panose="02020603050405020304" pitchFamily="18" charset="0"/>
              </a:rPr>
              <a:t>	</a:t>
            </a:r>
          </a:p>
          <a:p>
            <a:pPr marL="0" indent="0">
              <a:buNone/>
            </a:pPr>
            <a:r>
              <a:rPr lang="en-US" sz="2000" dirty="0">
                <a:latin typeface="Söhne"/>
                <a:ea typeface="SimSun" panose="02010600030101010101" pitchFamily="2" charset="-122"/>
                <a:cs typeface="Times New Roman" panose="02020603050405020304" pitchFamily="18" charset="0"/>
              </a:rPr>
              <a:t>	</a:t>
            </a:r>
            <a:r>
              <a:rPr lang="en-US" sz="2000" dirty="0">
                <a:effectLst/>
                <a:latin typeface="Söhne"/>
                <a:ea typeface="SimSun" panose="02010600030101010101" pitchFamily="2" charset="-122"/>
                <a:cs typeface="Times New Roman" panose="02020603050405020304" pitchFamily="18" charset="0"/>
              </a:rPr>
              <a:t>Ensure that all information on the product pages is accurate and up-to-date.</a:t>
            </a:r>
          </a:p>
          <a:p>
            <a:r>
              <a:rPr lang="en-US" b="1" u="sng" dirty="0"/>
              <a:t>Account management: </a:t>
            </a:r>
          </a:p>
          <a:p>
            <a:pPr marL="0" indent="0">
              <a:buNone/>
            </a:pPr>
            <a:r>
              <a:rPr lang="en-US" dirty="0"/>
              <a:t>	Test the account management functions, including login, registration, and 	account settings. The user account functionality includes registration, login, 	and account settings. These functions need to be tested to ensure that they 	are easy to use and secure.</a:t>
            </a:r>
          </a:p>
          <a:p>
            <a:r>
              <a:rPr lang="en-US" b="1" u="sng" dirty="0"/>
              <a:t>Payment Gateway Integration: </a:t>
            </a:r>
          </a:p>
          <a:p>
            <a:pPr marL="0" indent="0">
              <a:buNone/>
            </a:pPr>
            <a:r>
              <a:rPr lang="en-US" dirty="0"/>
              <a:t>	Payment gateway integration is a critical component of any Ecommerce 	website. Functional testing of the payment gateway would involve testing 	the process of completing a transaction using different payment methods. In 	this case we used the Sandbox PayPal credentials a Testing credit 	account 	with testing money, to ensure the transaction is completed smoothly and 	securely.</a:t>
            </a:r>
          </a:p>
          <a:p>
            <a:endParaRPr lang="en-US" dirty="0"/>
          </a:p>
        </p:txBody>
      </p:sp>
    </p:spTree>
    <p:extLst>
      <p:ext uri="{BB962C8B-B14F-4D97-AF65-F5344CB8AC3E}">
        <p14:creationId xmlns:p14="http://schemas.microsoft.com/office/powerpoint/2010/main" val="919549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F331-D32E-A371-B221-CC60575CE5AF}"/>
              </a:ext>
            </a:extLst>
          </p:cNvPr>
          <p:cNvSpPr>
            <a:spLocks noGrp="1"/>
          </p:cNvSpPr>
          <p:nvPr>
            <p:ph type="title"/>
          </p:nvPr>
        </p:nvSpPr>
        <p:spPr/>
        <p:txBody>
          <a:bodyPr/>
          <a:lstStyle/>
          <a:p>
            <a:pPr algn="ctr"/>
            <a:r>
              <a:rPr lang="en-US" sz="3600" dirty="0"/>
              <a:t>Functional Testing (Continued)</a:t>
            </a:r>
            <a:endParaRPr lang="en-US" dirty="0"/>
          </a:p>
        </p:txBody>
      </p:sp>
      <p:sp>
        <p:nvSpPr>
          <p:cNvPr id="3" name="Content Placeholder 2">
            <a:extLst>
              <a:ext uri="{FF2B5EF4-FFF2-40B4-BE49-F238E27FC236}">
                <a16:creationId xmlns:a16="http://schemas.microsoft.com/office/drawing/2014/main" id="{4D1E84F8-97EA-0902-6B90-4B7DB2BB57C6}"/>
              </a:ext>
            </a:extLst>
          </p:cNvPr>
          <p:cNvSpPr>
            <a:spLocks noGrp="1"/>
          </p:cNvSpPr>
          <p:nvPr>
            <p:ph idx="1"/>
          </p:nvPr>
        </p:nvSpPr>
        <p:spPr>
          <a:xfrm>
            <a:off x="677334" y="1527348"/>
            <a:ext cx="8466665" cy="5134709"/>
          </a:xfrm>
        </p:spPr>
        <p:txBody>
          <a:bodyPr>
            <a:noAutofit/>
          </a:bodyPr>
          <a:lstStyle/>
          <a:p>
            <a:pPr marL="0" indent="0">
              <a:buNone/>
            </a:pPr>
            <a:r>
              <a:rPr lang="en-US" sz="2000" u="sng" dirty="0">
                <a:latin typeface="Söhne"/>
              </a:rPr>
              <a:t>Admin Perspective Functionalities</a:t>
            </a:r>
          </a:p>
          <a:p>
            <a:r>
              <a:rPr lang="en-US" sz="2000" b="1" u="sng" dirty="0">
                <a:effectLst/>
                <a:latin typeface="Söhne"/>
                <a:ea typeface="SimSun" panose="02010600030101010101" pitchFamily="2" charset="-122"/>
              </a:rPr>
              <a:t>Product management</a:t>
            </a:r>
            <a:r>
              <a:rPr lang="en-US" sz="2000" b="1" dirty="0">
                <a:effectLst/>
                <a:latin typeface="Söhne"/>
                <a:ea typeface="SimSun" panose="02010600030101010101" pitchFamily="2" charset="-122"/>
              </a:rPr>
              <a:t>: </a:t>
            </a:r>
          </a:p>
          <a:p>
            <a:pPr marL="0" indent="0">
              <a:buNone/>
            </a:pPr>
            <a:r>
              <a:rPr lang="en-US" sz="2000" dirty="0">
                <a:latin typeface="Söhne"/>
                <a:ea typeface="SimSun" panose="02010600030101010101" pitchFamily="2" charset="-122"/>
              </a:rPr>
              <a:t>	This functionality was tested to check if the </a:t>
            </a:r>
            <a:r>
              <a:rPr lang="en-US" sz="2000" dirty="0">
                <a:effectLst/>
                <a:latin typeface="Söhne"/>
                <a:ea typeface="SimSun" panose="02010600030101010101" pitchFamily="2" charset="-122"/>
              </a:rPr>
              <a:t>admin can perform easy and 	efficient 	management of product information, including product 	descriptions, images, pricing, stock levels, and categories.</a:t>
            </a:r>
          </a:p>
          <a:p>
            <a:r>
              <a:rPr lang="en-US" sz="2000" b="1" u="sng" kern="100" dirty="0">
                <a:effectLst/>
                <a:latin typeface="Söhne"/>
                <a:ea typeface="宋体" panose="02010600030101010101" pitchFamily="2" charset="-122"/>
              </a:rPr>
              <a:t>Order management</a:t>
            </a:r>
            <a:r>
              <a:rPr lang="en-US" sz="2000" b="1" kern="100" dirty="0">
                <a:effectLst/>
                <a:latin typeface="Söhne"/>
                <a:ea typeface="宋体" panose="02010600030101010101" pitchFamily="2" charset="-122"/>
              </a:rPr>
              <a:t>:  </a:t>
            </a:r>
          </a:p>
          <a:p>
            <a:pPr marL="0" indent="0">
              <a:buNone/>
            </a:pPr>
            <a:r>
              <a:rPr lang="en-US" sz="2000" kern="100" dirty="0">
                <a:effectLst/>
                <a:latin typeface="Söhne"/>
                <a:ea typeface="宋体" panose="02010600030101010101" pitchFamily="2" charset="-122"/>
              </a:rPr>
              <a:t>	This functionality was tested to check </a:t>
            </a:r>
            <a:r>
              <a:rPr lang="en-US" sz="2000" kern="100" dirty="0">
                <a:latin typeface="Söhne"/>
                <a:ea typeface="宋体" panose="02010600030101010101" pitchFamily="2" charset="-122"/>
              </a:rPr>
              <a:t>if the admin can </a:t>
            </a:r>
            <a:r>
              <a:rPr lang="en-US" sz="2000" kern="100" dirty="0">
                <a:effectLst/>
                <a:latin typeface="Söhne"/>
                <a:ea typeface="宋体" panose="02010600030101010101" pitchFamily="2" charset="-122"/>
              </a:rPr>
              <a:t>perform easy 	tracking 	and 	management of customer orders, including order status, 	shipping details, and payment 	information.</a:t>
            </a:r>
          </a:p>
          <a:p>
            <a:r>
              <a:rPr lang="en-US" sz="2000" b="1" u="sng" kern="100" dirty="0">
                <a:effectLst/>
                <a:latin typeface="Söhne"/>
                <a:ea typeface="宋体" panose="02010600030101010101" pitchFamily="2" charset="-122"/>
              </a:rPr>
              <a:t>Reporting and analytics</a:t>
            </a:r>
            <a:r>
              <a:rPr lang="en-US" sz="2000" b="1" kern="100" dirty="0">
                <a:effectLst/>
                <a:latin typeface="Söhne"/>
                <a:ea typeface="宋体" panose="02010600030101010101" pitchFamily="2" charset="-122"/>
              </a:rPr>
              <a:t>: </a:t>
            </a:r>
          </a:p>
          <a:p>
            <a:pPr marL="0" indent="0">
              <a:buNone/>
            </a:pPr>
            <a:r>
              <a:rPr lang="en-US" sz="2000" kern="100" dirty="0">
                <a:effectLst/>
                <a:latin typeface="Söhne"/>
                <a:ea typeface="宋体" panose="02010600030101010101" pitchFamily="2" charset="-122"/>
              </a:rPr>
              <a:t>	This functionality was tested to check </a:t>
            </a:r>
            <a:r>
              <a:rPr lang="en-US" sz="2000" kern="100" dirty="0">
                <a:latin typeface="Söhne"/>
                <a:ea typeface="宋体" panose="02010600030101010101" pitchFamily="2" charset="-122"/>
              </a:rPr>
              <a:t>if the admin can </a:t>
            </a:r>
            <a:r>
              <a:rPr lang="en-US" sz="2000" kern="100" dirty="0">
                <a:effectLst/>
                <a:latin typeface="Söhne"/>
                <a:ea typeface="宋体" panose="02010600030101010101" pitchFamily="2" charset="-122"/>
              </a:rPr>
              <a:t>perform useful 	reporting and analytics tools to help ecommerce store to track sales, 	monitor traffic, and analyze customer behavior.</a:t>
            </a:r>
          </a:p>
          <a:p>
            <a:endParaRPr lang="en-US" sz="2000" kern="100" dirty="0">
              <a:effectLst/>
              <a:latin typeface="Söhne"/>
              <a:ea typeface="宋体" panose="02010600030101010101" pitchFamily="2" charset="-122"/>
            </a:endParaRPr>
          </a:p>
          <a:p>
            <a:endParaRPr lang="en-US" sz="2000" kern="100" dirty="0">
              <a:effectLst/>
              <a:latin typeface="Söhne"/>
              <a:ea typeface="宋体" panose="02010600030101010101" pitchFamily="2" charset="-122"/>
            </a:endParaRPr>
          </a:p>
          <a:p>
            <a:endParaRPr lang="en-US" sz="2000" kern="100" dirty="0">
              <a:effectLst/>
              <a:latin typeface="Söhne"/>
              <a:ea typeface="宋体" panose="02010600030101010101" pitchFamily="2" charset="-122"/>
            </a:endParaRPr>
          </a:p>
          <a:p>
            <a:endParaRPr lang="en-US" sz="2000" dirty="0">
              <a:effectLst/>
              <a:latin typeface="Söhne"/>
              <a:ea typeface="SimSun" panose="02010600030101010101" pitchFamily="2" charset="-122"/>
            </a:endParaRPr>
          </a:p>
          <a:p>
            <a:endParaRPr lang="en-US" sz="2000" u="sng" dirty="0">
              <a:latin typeface="Söhne"/>
            </a:endParaRPr>
          </a:p>
          <a:p>
            <a:endParaRPr lang="en-US" sz="2000" u="sng" dirty="0">
              <a:latin typeface="Söhne"/>
            </a:endParaRPr>
          </a:p>
        </p:txBody>
      </p:sp>
    </p:spTree>
    <p:extLst>
      <p:ext uri="{BB962C8B-B14F-4D97-AF65-F5344CB8AC3E}">
        <p14:creationId xmlns:p14="http://schemas.microsoft.com/office/powerpoint/2010/main" val="2055838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F5A7-0106-A624-30E9-74B896DDEF58}"/>
              </a:ext>
            </a:extLst>
          </p:cNvPr>
          <p:cNvSpPr>
            <a:spLocks noGrp="1"/>
          </p:cNvSpPr>
          <p:nvPr>
            <p:ph type="title"/>
          </p:nvPr>
        </p:nvSpPr>
        <p:spPr/>
        <p:txBody>
          <a:bodyPr/>
          <a:lstStyle/>
          <a:p>
            <a:pPr algn="ctr"/>
            <a:r>
              <a:rPr lang="en-US" sz="3600" dirty="0"/>
              <a:t>Functional Testing (Continued)</a:t>
            </a:r>
            <a:endParaRPr lang="en-US" dirty="0"/>
          </a:p>
        </p:txBody>
      </p:sp>
      <p:sp>
        <p:nvSpPr>
          <p:cNvPr id="3" name="Content Placeholder 2">
            <a:extLst>
              <a:ext uri="{FF2B5EF4-FFF2-40B4-BE49-F238E27FC236}">
                <a16:creationId xmlns:a16="http://schemas.microsoft.com/office/drawing/2014/main" id="{22C8CDC8-DA5C-F012-A7D1-F6363E59BFE4}"/>
              </a:ext>
            </a:extLst>
          </p:cNvPr>
          <p:cNvSpPr>
            <a:spLocks noGrp="1"/>
          </p:cNvSpPr>
          <p:nvPr>
            <p:ph idx="1"/>
          </p:nvPr>
        </p:nvSpPr>
        <p:spPr>
          <a:xfrm>
            <a:off x="677334" y="1632857"/>
            <a:ext cx="8596668" cy="5038531"/>
          </a:xfrm>
        </p:spPr>
        <p:txBody>
          <a:bodyPr>
            <a:normAutofit/>
          </a:bodyPr>
          <a:lstStyle/>
          <a:p>
            <a:r>
              <a:rPr lang="en-US" sz="2000" b="1" i="0" u="sng" dirty="0">
                <a:solidFill>
                  <a:srgbClr val="374151"/>
                </a:solidFill>
                <a:effectLst/>
                <a:latin typeface="Söhne"/>
              </a:rPr>
              <a:t>Inventory Management:</a:t>
            </a:r>
          </a:p>
          <a:p>
            <a:pPr marL="0" indent="0">
              <a:buNone/>
            </a:pPr>
            <a:r>
              <a:rPr lang="en-US" sz="2000" b="0" i="0" dirty="0">
                <a:solidFill>
                  <a:srgbClr val="374151"/>
                </a:solidFill>
                <a:effectLst/>
                <a:latin typeface="Söhne"/>
              </a:rPr>
              <a:t>	This functionality was tested to check  if the </a:t>
            </a:r>
            <a:r>
              <a:rPr lang="en-US" sz="2000" i="0" dirty="0">
                <a:solidFill>
                  <a:srgbClr val="374151"/>
                </a:solidFill>
                <a:effectLst/>
                <a:latin typeface="Söhne"/>
              </a:rPr>
              <a:t>admins can view inventory 	levels, track stock levels, and receive notifications when inventory levels 	are low. 	This can be tracke</a:t>
            </a:r>
            <a:r>
              <a:rPr lang="en-US" sz="2000" dirty="0">
                <a:solidFill>
                  <a:srgbClr val="374151"/>
                </a:solidFill>
                <a:latin typeface="Söhne"/>
              </a:rPr>
              <a:t>d in the products page which displays the 	Quantity left 	after each product is sold.</a:t>
            </a:r>
          </a:p>
          <a:p>
            <a:r>
              <a:rPr lang="en-US" sz="2000" b="1" u="sng" dirty="0">
                <a:solidFill>
                  <a:srgbClr val="374151"/>
                </a:solidFill>
                <a:latin typeface="Söhne"/>
              </a:rPr>
              <a:t>Customization:</a:t>
            </a:r>
          </a:p>
          <a:p>
            <a:pPr marL="0" indent="0">
              <a:buNone/>
            </a:pPr>
            <a:r>
              <a:rPr lang="en-US" sz="2000" dirty="0">
                <a:solidFill>
                  <a:srgbClr val="374151"/>
                </a:solidFill>
                <a:latin typeface="Söhne"/>
              </a:rPr>
              <a:t>	</a:t>
            </a:r>
            <a:r>
              <a:rPr lang="en-US" sz="2000" b="0" i="0" dirty="0">
                <a:solidFill>
                  <a:srgbClr val="374151"/>
                </a:solidFill>
                <a:effectLst/>
                <a:latin typeface="Söhne"/>
              </a:rPr>
              <a:t> This functionality was tested to check if the </a:t>
            </a:r>
            <a:r>
              <a:rPr lang="en-US" sz="2000" dirty="0">
                <a:solidFill>
                  <a:srgbClr val="374151"/>
                </a:solidFill>
                <a:latin typeface="Söhne"/>
              </a:rPr>
              <a:t>admin panel should allow for 	easy customization of the ecommerce platform, including the ability to add 	custom fields, modify templates, and integrate with third-party tools. This 	was	achieved by adding the new Categories in the admin panel which 	was 	then reflected in the Webpage.</a:t>
            </a:r>
          </a:p>
        </p:txBody>
      </p:sp>
    </p:spTree>
    <p:extLst>
      <p:ext uri="{BB962C8B-B14F-4D97-AF65-F5344CB8AC3E}">
        <p14:creationId xmlns:p14="http://schemas.microsoft.com/office/powerpoint/2010/main" val="277075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920C-BF36-B4BE-4793-509648D858A4}"/>
              </a:ext>
            </a:extLst>
          </p:cNvPr>
          <p:cNvSpPr>
            <a:spLocks noGrp="1"/>
          </p:cNvSpPr>
          <p:nvPr>
            <p:ph type="title"/>
          </p:nvPr>
        </p:nvSpPr>
        <p:spPr/>
        <p:txBody>
          <a:bodyPr/>
          <a:lstStyle/>
          <a:p>
            <a:pPr algn="ctr"/>
            <a:r>
              <a:rPr lang="en-US" sz="4400" dirty="0"/>
              <a:t>Test Report</a:t>
            </a:r>
          </a:p>
        </p:txBody>
      </p:sp>
      <p:graphicFrame>
        <p:nvGraphicFramePr>
          <p:cNvPr id="6" name="Content Placeholder 5">
            <a:extLst>
              <a:ext uri="{FF2B5EF4-FFF2-40B4-BE49-F238E27FC236}">
                <a16:creationId xmlns:a16="http://schemas.microsoft.com/office/drawing/2014/main" id="{E1B25E6C-E218-B9A0-B637-70CAD2E31625}"/>
              </a:ext>
            </a:extLst>
          </p:cNvPr>
          <p:cNvGraphicFramePr>
            <a:graphicFrameLocks noGrp="1"/>
          </p:cNvGraphicFramePr>
          <p:nvPr>
            <p:ph idx="1"/>
            <p:extLst>
              <p:ext uri="{D42A27DB-BD31-4B8C-83A1-F6EECF244321}">
                <p14:modId xmlns:p14="http://schemas.microsoft.com/office/powerpoint/2010/main" val="3115426720"/>
              </p:ext>
            </p:extLst>
          </p:nvPr>
        </p:nvGraphicFramePr>
        <p:xfrm>
          <a:off x="677863" y="1554523"/>
          <a:ext cx="8596312" cy="388143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169B662-DAE3-D359-590B-FAC5D6E7FD2F}"/>
              </a:ext>
            </a:extLst>
          </p:cNvPr>
          <p:cNvSpPr txBox="1"/>
          <p:nvPr/>
        </p:nvSpPr>
        <p:spPr>
          <a:xfrm>
            <a:off x="3848986" y="5611328"/>
            <a:ext cx="6411432" cy="1107996"/>
          </a:xfrm>
          <a:prstGeom prst="rect">
            <a:avLst/>
          </a:prstGeom>
          <a:noFill/>
        </p:spPr>
        <p:txBody>
          <a:bodyPr wrap="square">
            <a:spAutoFit/>
          </a:bodyPr>
          <a:lstStyle/>
          <a:p>
            <a:r>
              <a:rPr lang="en-US" sz="2200" b="1" dirty="0">
                <a:latin typeface="Söhne"/>
              </a:rPr>
              <a:t>Execution Rate:</a:t>
            </a:r>
            <a:r>
              <a:rPr lang="en-US" sz="2200" dirty="0">
                <a:latin typeface="Söhne"/>
              </a:rPr>
              <a:t> 100 %</a:t>
            </a:r>
          </a:p>
          <a:p>
            <a:r>
              <a:rPr lang="en-US" sz="2200" b="1" dirty="0">
                <a:latin typeface="Söhne"/>
              </a:rPr>
              <a:t>Pass Rate</a:t>
            </a:r>
            <a:r>
              <a:rPr lang="en-US" sz="2200" dirty="0">
                <a:latin typeface="Söhne"/>
              </a:rPr>
              <a:t>:</a:t>
            </a:r>
            <a:r>
              <a:rPr lang="en-US" sz="2200" b="1" dirty="0">
                <a:latin typeface="Söhne"/>
              </a:rPr>
              <a:t> </a:t>
            </a:r>
            <a:r>
              <a:rPr lang="en-US" sz="2200" dirty="0">
                <a:latin typeface="Söhne"/>
              </a:rPr>
              <a:t>72.22 %</a:t>
            </a:r>
          </a:p>
          <a:p>
            <a:r>
              <a:rPr lang="en-US" sz="2200" b="1" dirty="0">
                <a:latin typeface="Söhne"/>
              </a:rPr>
              <a:t>Fail Rate: </a:t>
            </a:r>
            <a:r>
              <a:rPr lang="en-US" sz="2200" dirty="0">
                <a:latin typeface="Söhne"/>
              </a:rPr>
              <a:t>27.77 %</a:t>
            </a:r>
          </a:p>
        </p:txBody>
      </p:sp>
    </p:spTree>
    <p:extLst>
      <p:ext uri="{BB962C8B-B14F-4D97-AF65-F5344CB8AC3E}">
        <p14:creationId xmlns:p14="http://schemas.microsoft.com/office/powerpoint/2010/main" val="41812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C511-860B-E54F-2ED1-2E9A325CF4A2}"/>
              </a:ext>
            </a:extLst>
          </p:cNvPr>
          <p:cNvSpPr>
            <a:spLocks noGrp="1"/>
          </p:cNvSpPr>
          <p:nvPr>
            <p:ph type="title"/>
          </p:nvPr>
        </p:nvSpPr>
        <p:spPr>
          <a:xfrm>
            <a:off x="773027" y="641498"/>
            <a:ext cx="8596668" cy="1320800"/>
          </a:xfrm>
        </p:spPr>
        <p:txBody>
          <a:bodyPr/>
          <a:lstStyle/>
          <a:p>
            <a:pPr algn="ctr"/>
            <a:r>
              <a:rPr lang="en-US" dirty="0"/>
              <a:t>Defect Report</a:t>
            </a:r>
          </a:p>
        </p:txBody>
      </p:sp>
      <p:graphicFrame>
        <p:nvGraphicFramePr>
          <p:cNvPr id="4" name="Table 4">
            <a:extLst>
              <a:ext uri="{FF2B5EF4-FFF2-40B4-BE49-F238E27FC236}">
                <a16:creationId xmlns:a16="http://schemas.microsoft.com/office/drawing/2014/main" id="{C039252D-71AA-DD29-413C-583890CA9175}"/>
              </a:ext>
            </a:extLst>
          </p:cNvPr>
          <p:cNvGraphicFramePr>
            <a:graphicFrameLocks noGrp="1"/>
          </p:cNvGraphicFramePr>
          <p:nvPr>
            <p:ph idx="1"/>
            <p:extLst>
              <p:ext uri="{D42A27DB-BD31-4B8C-83A1-F6EECF244321}">
                <p14:modId xmlns:p14="http://schemas.microsoft.com/office/powerpoint/2010/main" val="960037297"/>
              </p:ext>
            </p:extLst>
          </p:nvPr>
        </p:nvGraphicFramePr>
        <p:xfrm>
          <a:off x="641694" y="1962298"/>
          <a:ext cx="8859333" cy="3895416"/>
        </p:xfrm>
        <a:graphic>
          <a:graphicData uri="http://schemas.openxmlformats.org/drawingml/2006/table">
            <a:tbl>
              <a:tblPr firstRow="1" bandRow="1">
                <a:tableStyleId>{5C22544A-7EE6-4342-B048-85BDC9FD1C3A}</a:tableStyleId>
              </a:tblPr>
              <a:tblGrid>
                <a:gridCol w="2110782">
                  <a:extLst>
                    <a:ext uri="{9D8B030D-6E8A-4147-A177-3AD203B41FA5}">
                      <a16:colId xmlns:a16="http://schemas.microsoft.com/office/drawing/2014/main" val="2478423662"/>
                    </a:ext>
                  </a:extLst>
                </a:gridCol>
                <a:gridCol w="2626089">
                  <a:extLst>
                    <a:ext uri="{9D8B030D-6E8A-4147-A177-3AD203B41FA5}">
                      <a16:colId xmlns:a16="http://schemas.microsoft.com/office/drawing/2014/main" val="2576858051"/>
                    </a:ext>
                  </a:extLst>
                </a:gridCol>
                <a:gridCol w="4122462">
                  <a:extLst>
                    <a:ext uri="{9D8B030D-6E8A-4147-A177-3AD203B41FA5}">
                      <a16:colId xmlns:a16="http://schemas.microsoft.com/office/drawing/2014/main" val="4048508254"/>
                    </a:ext>
                  </a:extLst>
                </a:gridCol>
              </a:tblGrid>
              <a:tr h="604284">
                <a:tc>
                  <a:txBody>
                    <a:bodyPr/>
                    <a:lstStyle/>
                    <a:p>
                      <a:r>
                        <a:rPr lang="en-US" sz="1400" dirty="0"/>
                        <a:t>Test Case ID</a:t>
                      </a:r>
                    </a:p>
                  </a:txBody>
                  <a:tcPr/>
                </a:tc>
                <a:tc>
                  <a:txBody>
                    <a:bodyPr/>
                    <a:lstStyle/>
                    <a:p>
                      <a:r>
                        <a:rPr lang="en-US" sz="1400" dirty="0"/>
                        <a:t>Test Case Name</a:t>
                      </a:r>
                    </a:p>
                  </a:txBody>
                  <a:tcPr/>
                </a:tc>
                <a:tc>
                  <a:txBody>
                    <a:bodyPr/>
                    <a:lstStyle/>
                    <a:p>
                      <a:r>
                        <a:rPr lang="en-US" sz="1400" dirty="0"/>
                        <a:t>Comments</a:t>
                      </a:r>
                    </a:p>
                  </a:txBody>
                  <a:tcPr/>
                </a:tc>
                <a:extLst>
                  <a:ext uri="{0D108BD9-81ED-4DB2-BD59-A6C34878D82A}">
                    <a16:rowId xmlns:a16="http://schemas.microsoft.com/office/drawing/2014/main" val="2065388912"/>
                  </a:ext>
                </a:extLst>
              </a:tr>
              <a:tr h="604284">
                <a:tc>
                  <a:txBody>
                    <a:bodyPr/>
                    <a:lstStyle/>
                    <a:p>
                      <a:pPr algn="ctr" fontAlgn="t"/>
                      <a:r>
                        <a:rPr lang="en-US" sz="1600" b="0" i="0" u="none" strike="noStrike" dirty="0">
                          <a:solidFill>
                            <a:srgbClr val="000000"/>
                          </a:solidFill>
                          <a:effectLst/>
                          <a:latin typeface="Söhne"/>
                        </a:rPr>
                        <a:t>TC 009</a:t>
                      </a:r>
                    </a:p>
                  </a:txBody>
                  <a:tcPr marL="7620" marR="7620" marT="7620" marB="0"/>
                </a:tc>
                <a:tc>
                  <a:txBody>
                    <a:bodyPr/>
                    <a:lstStyle/>
                    <a:p>
                      <a:r>
                        <a:rPr lang="en-US" sz="1600" dirty="0">
                          <a:latin typeface="Söhne"/>
                        </a:rPr>
                        <a:t>Updating account information</a:t>
                      </a:r>
                    </a:p>
                  </a:txBody>
                  <a:tcPr/>
                </a:tc>
                <a:tc>
                  <a:txBody>
                    <a:bodyPr/>
                    <a:lstStyle/>
                    <a:p>
                      <a:pPr algn="ctr" fontAlgn="t"/>
                      <a:r>
                        <a:rPr lang="en-US" sz="1600" b="0" i="0" u="none" strike="noStrike" dirty="0">
                          <a:solidFill>
                            <a:srgbClr val="000000"/>
                          </a:solidFill>
                          <a:effectLst/>
                          <a:latin typeface="Söhne"/>
                        </a:rPr>
                        <a:t>The option is unavailable to update the customers information</a:t>
                      </a:r>
                    </a:p>
                  </a:txBody>
                  <a:tcPr marL="7620" marR="7620" marT="7620" marB="0"/>
                </a:tc>
                <a:extLst>
                  <a:ext uri="{0D108BD9-81ED-4DB2-BD59-A6C34878D82A}">
                    <a16:rowId xmlns:a16="http://schemas.microsoft.com/office/drawing/2014/main" val="3384411782"/>
                  </a:ext>
                </a:extLst>
              </a:tr>
              <a:tr h="604284">
                <a:tc>
                  <a:txBody>
                    <a:bodyPr/>
                    <a:lstStyle/>
                    <a:p>
                      <a:pPr algn="ctr" fontAlgn="t"/>
                      <a:r>
                        <a:rPr lang="en-US" sz="1600" b="0" i="0" u="none" strike="noStrike" dirty="0">
                          <a:solidFill>
                            <a:srgbClr val="000000"/>
                          </a:solidFill>
                          <a:effectLst/>
                          <a:latin typeface="Söhne"/>
                        </a:rPr>
                        <a:t>TC 014</a:t>
                      </a:r>
                    </a:p>
                  </a:txBody>
                  <a:tcPr marL="7620" marR="7620" marT="7620" marB="0"/>
                </a:tc>
                <a:tc>
                  <a:txBody>
                    <a:bodyPr/>
                    <a:lstStyle/>
                    <a:p>
                      <a:r>
                        <a:rPr lang="en-US" sz="1600" dirty="0">
                          <a:latin typeface="Söhne"/>
                        </a:rPr>
                        <a:t>Order management - Viewing all orders</a:t>
                      </a:r>
                    </a:p>
                  </a:txBody>
                  <a:tcPr/>
                </a:tc>
                <a:tc>
                  <a:txBody>
                    <a:bodyPr/>
                    <a:lstStyle/>
                    <a:p>
                      <a:pPr algn="ctr" fontAlgn="t"/>
                      <a:r>
                        <a:rPr lang="en-US" sz="1600" b="0" i="0" u="none" strike="noStrike" dirty="0">
                          <a:solidFill>
                            <a:srgbClr val="000000"/>
                          </a:solidFill>
                          <a:effectLst/>
                          <a:latin typeface="Söhne"/>
                        </a:rPr>
                        <a:t>The orders being placed by the customer is not reflected in the Orders page of the Admin module</a:t>
                      </a:r>
                    </a:p>
                  </a:txBody>
                  <a:tcPr marL="7620" marR="7620" marT="7620" marB="0"/>
                </a:tc>
                <a:extLst>
                  <a:ext uri="{0D108BD9-81ED-4DB2-BD59-A6C34878D82A}">
                    <a16:rowId xmlns:a16="http://schemas.microsoft.com/office/drawing/2014/main" val="176453500"/>
                  </a:ext>
                </a:extLst>
              </a:tr>
              <a:tr h="604284">
                <a:tc>
                  <a:txBody>
                    <a:bodyPr/>
                    <a:lstStyle/>
                    <a:p>
                      <a:pPr algn="ctr" fontAlgn="t"/>
                      <a:r>
                        <a:rPr lang="en-US" sz="1600" b="0" i="0" u="none" strike="noStrike" dirty="0">
                          <a:solidFill>
                            <a:srgbClr val="000000"/>
                          </a:solidFill>
                          <a:effectLst/>
                          <a:latin typeface="Söhne"/>
                        </a:rPr>
                        <a:t>TC 015</a:t>
                      </a:r>
                    </a:p>
                  </a:txBody>
                  <a:tcPr marL="7620" marR="7620" marT="7620" marB="0"/>
                </a:tc>
                <a:tc>
                  <a:txBody>
                    <a:bodyPr/>
                    <a:lstStyle/>
                    <a:p>
                      <a:r>
                        <a:rPr lang="en-US" sz="1600" dirty="0">
                          <a:latin typeface="Söhne"/>
                        </a:rPr>
                        <a:t>Order management - Viewing individual orders</a:t>
                      </a:r>
                    </a:p>
                  </a:txBody>
                  <a:tcPr/>
                </a:tc>
                <a:tc>
                  <a:txBody>
                    <a:bodyPr/>
                    <a:lstStyle/>
                    <a:p>
                      <a:pPr algn="ctr" fontAlgn="t"/>
                      <a:r>
                        <a:rPr lang="en-US" sz="1600" b="0" i="0" u="none" strike="noStrike" dirty="0">
                          <a:solidFill>
                            <a:srgbClr val="000000"/>
                          </a:solidFill>
                          <a:effectLst/>
                          <a:latin typeface="Söhne"/>
                        </a:rPr>
                        <a:t>Admin is unable to view the Individual orders placed by the customer.</a:t>
                      </a:r>
                    </a:p>
                  </a:txBody>
                  <a:tcPr marL="7620" marR="7620" marT="7620" marB="0"/>
                </a:tc>
                <a:extLst>
                  <a:ext uri="{0D108BD9-81ED-4DB2-BD59-A6C34878D82A}">
                    <a16:rowId xmlns:a16="http://schemas.microsoft.com/office/drawing/2014/main" val="2862176211"/>
                  </a:ext>
                </a:extLst>
              </a:tr>
              <a:tr h="604284">
                <a:tc>
                  <a:txBody>
                    <a:bodyPr/>
                    <a:lstStyle/>
                    <a:p>
                      <a:pPr algn="ctr" fontAlgn="t"/>
                      <a:r>
                        <a:rPr lang="en-US" sz="1600" b="0" i="0" u="none" strike="noStrike" dirty="0">
                          <a:solidFill>
                            <a:srgbClr val="000000"/>
                          </a:solidFill>
                          <a:effectLst/>
                          <a:latin typeface="Söhne"/>
                        </a:rPr>
                        <a:t>TC 017</a:t>
                      </a:r>
                    </a:p>
                  </a:txBody>
                  <a:tcPr marL="7620" marR="7620" marT="7620" marB="0"/>
                </a:tc>
                <a:tc>
                  <a:txBody>
                    <a:bodyPr/>
                    <a:lstStyle/>
                    <a:p>
                      <a:r>
                        <a:rPr lang="en-US" sz="1600" dirty="0">
                          <a:latin typeface="Söhne"/>
                        </a:rPr>
                        <a:t>User management - Editing users</a:t>
                      </a:r>
                    </a:p>
                  </a:txBody>
                  <a:tcPr/>
                </a:tc>
                <a:tc>
                  <a:txBody>
                    <a:bodyPr/>
                    <a:lstStyle/>
                    <a:p>
                      <a:pPr algn="ctr" fontAlgn="t"/>
                      <a:r>
                        <a:rPr lang="en-US" sz="1600" b="0" i="0" u="none" strike="noStrike" dirty="0">
                          <a:solidFill>
                            <a:srgbClr val="000000"/>
                          </a:solidFill>
                          <a:effectLst/>
                          <a:latin typeface="Söhne"/>
                        </a:rPr>
                        <a:t>Admin is unable to Edit the Customers information that are registered with the Website. No edit option is available</a:t>
                      </a:r>
                    </a:p>
                  </a:txBody>
                  <a:tcPr marL="7620" marR="7620" marT="7620" marB="0"/>
                </a:tc>
                <a:extLst>
                  <a:ext uri="{0D108BD9-81ED-4DB2-BD59-A6C34878D82A}">
                    <a16:rowId xmlns:a16="http://schemas.microsoft.com/office/drawing/2014/main" val="3958144059"/>
                  </a:ext>
                </a:extLst>
              </a:tr>
              <a:tr h="604284">
                <a:tc>
                  <a:txBody>
                    <a:bodyPr/>
                    <a:lstStyle/>
                    <a:p>
                      <a:pPr algn="ctr" fontAlgn="t"/>
                      <a:r>
                        <a:rPr lang="en-US" sz="1600" b="0" i="0" u="none" strike="noStrike" dirty="0">
                          <a:solidFill>
                            <a:srgbClr val="000000"/>
                          </a:solidFill>
                          <a:effectLst/>
                          <a:latin typeface="Söhne"/>
                        </a:rPr>
                        <a:t>TC 018</a:t>
                      </a:r>
                    </a:p>
                  </a:txBody>
                  <a:tcPr marL="7620" marR="7620" marT="7620" marB="0"/>
                </a:tc>
                <a:tc>
                  <a:txBody>
                    <a:bodyPr/>
                    <a:lstStyle/>
                    <a:p>
                      <a:r>
                        <a:rPr lang="en-US" sz="1600" dirty="0">
                          <a:latin typeface="Söhne"/>
                        </a:rPr>
                        <a:t>User management - Deleting user accounts</a:t>
                      </a:r>
                    </a:p>
                  </a:txBody>
                  <a:tcPr/>
                </a:tc>
                <a:tc>
                  <a:txBody>
                    <a:bodyPr/>
                    <a:lstStyle/>
                    <a:p>
                      <a:pPr algn="ctr" fontAlgn="t"/>
                      <a:r>
                        <a:rPr lang="en-US" sz="1600" b="0" i="0" u="none" strike="noStrike" dirty="0">
                          <a:solidFill>
                            <a:srgbClr val="000000"/>
                          </a:solidFill>
                          <a:effectLst/>
                          <a:latin typeface="Söhne"/>
                        </a:rPr>
                        <a:t>The Admin is unable to delete the Users that are registered with the Website. No option available to delete.</a:t>
                      </a:r>
                    </a:p>
                  </a:txBody>
                  <a:tcPr marL="7620" marR="7620" marT="7620" marB="0"/>
                </a:tc>
                <a:extLst>
                  <a:ext uri="{0D108BD9-81ED-4DB2-BD59-A6C34878D82A}">
                    <a16:rowId xmlns:a16="http://schemas.microsoft.com/office/drawing/2014/main" val="3486080566"/>
                  </a:ext>
                </a:extLst>
              </a:tr>
            </a:tbl>
          </a:graphicData>
        </a:graphic>
      </p:graphicFrame>
    </p:spTree>
    <p:extLst>
      <p:ext uri="{BB962C8B-B14F-4D97-AF65-F5344CB8AC3E}">
        <p14:creationId xmlns:p14="http://schemas.microsoft.com/office/powerpoint/2010/main" val="3823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D9BE-CC55-7DFE-5718-1AE53667A240}"/>
              </a:ext>
            </a:extLst>
          </p:cNvPr>
          <p:cNvSpPr>
            <a:spLocks noGrp="1"/>
          </p:cNvSpPr>
          <p:nvPr>
            <p:ph type="title"/>
          </p:nvPr>
        </p:nvSpPr>
        <p:spPr/>
        <p:txBody>
          <a:bodyPr/>
          <a:lstStyle/>
          <a:p>
            <a:pPr algn="ctr"/>
            <a:r>
              <a:rPr lang="en-US" dirty="0"/>
              <a:t>Test Summary</a:t>
            </a:r>
          </a:p>
        </p:txBody>
      </p:sp>
      <p:sp>
        <p:nvSpPr>
          <p:cNvPr id="3" name="Content Placeholder 2">
            <a:extLst>
              <a:ext uri="{FF2B5EF4-FFF2-40B4-BE49-F238E27FC236}">
                <a16:creationId xmlns:a16="http://schemas.microsoft.com/office/drawing/2014/main" id="{C052DD2C-7B5D-639A-1B50-63DAED44DBA6}"/>
              </a:ext>
            </a:extLst>
          </p:cNvPr>
          <p:cNvSpPr>
            <a:spLocks noGrp="1"/>
          </p:cNvSpPr>
          <p:nvPr>
            <p:ph idx="1"/>
          </p:nvPr>
        </p:nvSpPr>
        <p:spPr>
          <a:xfrm>
            <a:off x="847454" y="1930400"/>
            <a:ext cx="8596668" cy="3880773"/>
          </a:xfrm>
        </p:spPr>
        <p:txBody>
          <a:bodyPr>
            <a:normAutofit/>
          </a:bodyPr>
          <a:lstStyle/>
          <a:p>
            <a:r>
              <a:rPr lang="en-US" sz="2000" b="0" i="0" dirty="0">
                <a:solidFill>
                  <a:srgbClr val="252525"/>
                </a:solidFill>
                <a:effectLst/>
                <a:latin typeface="Söhne"/>
              </a:rPr>
              <a:t>The testing scope covered all the functionalities of the customer module, including account creation and login, product browsing, shopping cart, checkout, order history, and account management. The testing was conducted on the latest version of the website on different web browsers and devices. The test results indicated that most of the functionalities of the customer module worked correctly, and the user experience was positive. The testing for an ecommerce website admin module involved testing six key functionalities: User Management, Product Management, Inventory Management, Order Management, Payment Management, and Shipping Management. The tests were successful, with most of the functions working correctly and accurately displaying data on the website.</a:t>
            </a:r>
            <a:endParaRPr lang="en-US" sz="2000" dirty="0">
              <a:latin typeface="Söhne"/>
            </a:endParaRPr>
          </a:p>
        </p:txBody>
      </p:sp>
    </p:spTree>
    <p:extLst>
      <p:ext uri="{BB962C8B-B14F-4D97-AF65-F5344CB8AC3E}">
        <p14:creationId xmlns:p14="http://schemas.microsoft.com/office/powerpoint/2010/main" val="3036537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6B805-46E1-1E4C-30A8-33794D005ABE}"/>
              </a:ext>
            </a:extLst>
          </p:cNvPr>
          <p:cNvSpPr>
            <a:spLocks noGrp="1"/>
          </p:cNvSpPr>
          <p:nvPr>
            <p:ph type="title"/>
          </p:nvPr>
        </p:nvSpPr>
        <p:spPr>
          <a:xfrm>
            <a:off x="116959" y="2711302"/>
            <a:ext cx="10135978" cy="2557721"/>
          </a:xfrm>
        </p:spPr>
        <p:txBody>
          <a:bodyPr>
            <a:normAutofit/>
          </a:bodyPr>
          <a:lstStyle/>
          <a:p>
            <a:pPr algn="ctr"/>
            <a:r>
              <a:rPr lang="en-US" sz="6000" dirty="0"/>
              <a:t>THANK YOU</a:t>
            </a:r>
          </a:p>
        </p:txBody>
      </p:sp>
    </p:spTree>
    <p:extLst>
      <p:ext uri="{BB962C8B-B14F-4D97-AF65-F5344CB8AC3E}">
        <p14:creationId xmlns:p14="http://schemas.microsoft.com/office/powerpoint/2010/main" val="381177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A22D-64A6-2562-1D06-10A24A4E492B}"/>
              </a:ext>
            </a:extLst>
          </p:cNvPr>
          <p:cNvSpPr>
            <a:spLocks noGrp="1"/>
          </p:cNvSpPr>
          <p:nvPr>
            <p:ph type="title"/>
          </p:nvPr>
        </p:nvSpPr>
        <p:spPr>
          <a:xfrm>
            <a:off x="677334" y="433355"/>
            <a:ext cx="8596668" cy="1320800"/>
          </a:xfrm>
        </p:spPr>
        <p:txBody>
          <a:bodyPr>
            <a:normAutofit/>
          </a:bodyPr>
          <a:lstStyle/>
          <a:p>
            <a:pPr algn="ctr"/>
            <a:r>
              <a:rPr lang="en-US" sz="3600" dirty="0"/>
              <a:t>Introduction</a:t>
            </a:r>
          </a:p>
        </p:txBody>
      </p:sp>
      <p:sp>
        <p:nvSpPr>
          <p:cNvPr id="3" name="Content Placeholder 2">
            <a:extLst>
              <a:ext uri="{FF2B5EF4-FFF2-40B4-BE49-F238E27FC236}">
                <a16:creationId xmlns:a16="http://schemas.microsoft.com/office/drawing/2014/main" id="{8CD6AA6A-D00C-D786-8E6E-404B6CA53202}"/>
              </a:ext>
            </a:extLst>
          </p:cNvPr>
          <p:cNvSpPr>
            <a:spLocks noGrp="1"/>
          </p:cNvSpPr>
          <p:nvPr>
            <p:ph idx="1"/>
          </p:nvPr>
        </p:nvSpPr>
        <p:spPr>
          <a:xfrm>
            <a:off x="835954" y="1586204"/>
            <a:ext cx="8596668" cy="4287207"/>
          </a:xfrm>
        </p:spPr>
        <p:txBody>
          <a:bodyPr>
            <a:normAutofit/>
          </a:bodyPr>
          <a:lstStyle/>
          <a:p>
            <a:pPr marL="0" indent="0">
              <a:buNone/>
            </a:pPr>
            <a:r>
              <a:rPr lang="en-US" sz="2000" b="0" i="0" dirty="0">
                <a:solidFill>
                  <a:srgbClr val="374151"/>
                </a:solidFill>
                <a:effectLst/>
                <a:latin typeface="Söhne"/>
              </a:rPr>
              <a:t>	Ecommerce-site , a website where you can browse and shop for a wide variety of products. The website offers a user-friendly interface that allows customers to easily search for and purchase items with just a few clicks.</a:t>
            </a:r>
          </a:p>
          <a:p>
            <a:pPr marL="0" indent="0">
              <a:buNone/>
            </a:pPr>
            <a:r>
              <a:rPr lang="en-US" sz="2000" b="0" i="0" dirty="0">
                <a:solidFill>
                  <a:srgbClr val="374151"/>
                </a:solidFill>
                <a:effectLst/>
                <a:latin typeface="Söhne"/>
              </a:rPr>
              <a:t>	In addition to the shopping platform, it also has an admin module that enables to manage and monitor the website's operations. This module provides with real-time data on product inventory, sales, and customer behavior and also allowing the admin to Add, Delete and Modify the products.</a:t>
            </a:r>
          </a:p>
          <a:p>
            <a:pPr marL="0" indent="0">
              <a:buNone/>
            </a:pPr>
            <a:r>
              <a:rPr lang="en-US" sz="2000" b="0" i="0" dirty="0">
                <a:solidFill>
                  <a:srgbClr val="374151"/>
                </a:solidFill>
                <a:effectLst/>
                <a:latin typeface="Söhne"/>
              </a:rPr>
              <a:t>	The purpose of this presentation is to showcase the testing performed on Ecommerce website. The agenda for the presentation includes an overview of testing objectives, approach, and results</a:t>
            </a:r>
          </a:p>
          <a:p>
            <a:endParaRPr lang="en-US" sz="2000" b="0" i="0" dirty="0">
              <a:solidFill>
                <a:srgbClr val="374151"/>
              </a:solidFill>
              <a:effectLst/>
              <a:latin typeface="Söhne"/>
            </a:endParaRPr>
          </a:p>
          <a:p>
            <a:endParaRPr lang="en-US" sz="2000" dirty="0">
              <a:latin typeface="Söhne"/>
            </a:endParaRPr>
          </a:p>
        </p:txBody>
      </p:sp>
    </p:spTree>
    <p:extLst>
      <p:ext uri="{BB962C8B-B14F-4D97-AF65-F5344CB8AC3E}">
        <p14:creationId xmlns:p14="http://schemas.microsoft.com/office/powerpoint/2010/main" val="201993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A86F6-0AA2-9E77-C0B3-11D515FC2AEC}"/>
              </a:ext>
            </a:extLst>
          </p:cNvPr>
          <p:cNvSpPr>
            <a:spLocks noGrp="1"/>
          </p:cNvSpPr>
          <p:nvPr>
            <p:ph type="title"/>
          </p:nvPr>
        </p:nvSpPr>
        <p:spPr>
          <a:xfrm>
            <a:off x="1286933" y="609600"/>
            <a:ext cx="10197494" cy="1099457"/>
          </a:xfrm>
        </p:spPr>
        <p:txBody>
          <a:bodyPr>
            <a:normAutofit/>
          </a:bodyPr>
          <a:lstStyle/>
          <a:p>
            <a:r>
              <a:rPr lang="en-US" dirty="0"/>
              <a:t>Software Being Tested</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7B6D3154-0105-A8FC-D4FC-A3B301C39ED7}"/>
              </a:ext>
            </a:extLst>
          </p:cNvPr>
          <p:cNvGraphicFramePr>
            <a:graphicFrameLocks noGrp="1"/>
          </p:cNvGraphicFramePr>
          <p:nvPr>
            <p:ph idx="1"/>
            <p:extLst>
              <p:ext uri="{D42A27DB-BD31-4B8C-83A1-F6EECF244321}">
                <p14:modId xmlns:p14="http://schemas.microsoft.com/office/powerpoint/2010/main" val="3327439835"/>
              </p:ext>
            </p:extLst>
          </p:nvPr>
        </p:nvGraphicFramePr>
        <p:xfrm>
          <a:off x="984738" y="2071715"/>
          <a:ext cx="9920328" cy="3250353"/>
        </p:xfrm>
        <a:graphic>
          <a:graphicData uri="http://schemas.openxmlformats.org/drawingml/2006/table">
            <a:tbl>
              <a:tblPr>
                <a:tableStyleId>{5C22544A-7EE6-4342-B048-85BDC9FD1C3A}</a:tableStyleId>
              </a:tblPr>
              <a:tblGrid>
                <a:gridCol w="3588070">
                  <a:extLst>
                    <a:ext uri="{9D8B030D-6E8A-4147-A177-3AD203B41FA5}">
                      <a16:colId xmlns:a16="http://schemas.microsoft.com/office/drawing/2014/main" val="3171484906"/>
                    </a:ext>
                  </a:extLst>
                </a:gridCol>
                <a:gridCol w="6332258">
                  <a:extLst>
                    <a:ext uri="{9D8B030D-6E8A-4147-A177-3AD203B41FA5}">
                      <a16:colId xmlns:a16="http://schemas.microsoft.com/office/drawing/2014/main" val="744501010"/>
                    </a:ext>
                  </a:extLst>
                </a:gridCol>
              </a:tblGrid>
              <a:tr h="596786">
                <a:tc>
                  <a:txBody>
                    <a:bodyPr/>
                    <a:lstStyle/>
                    <a:p>
                      <a:pPr marL="0" indent="0" algn="l"/>
                      <a:r>
                        <a:rPr lang="en-US" sz="1700" dirty="0">
                          <a:effectLst/>
                        </a:rPr>
                        <a:t>Software Name</a:t>
                      </a:r>
                      <a:endParaRPr lang="en-US" sz="2100" dirty="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133211" marB="133211"/>
                </a:tc>
                <a:tc>
                  <a:txBody>
                    <a:bodyPr/>
                    <a:lstStyle/>
                    <a:p>
                      <a:pPr marL="0" indent="0" algn="l"/>
                      <a:r>
                        <a:rPr lang="en-US" sz="1700" dirty="0">
                          <a:effectLst/>
                        </a:rPr>
                        <a:t>Ecommerce</a:t>
                      </a:r>
                      <a:endParaRPr lang="en-US" sz="2100" dirty="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66606" marB="66606" anchor="ctr"/>
                </a:tc>
                <a:extLst>
                  <a:ext uri="{0D108BD9-81ED-4DB2-BD59-A6C34878D82A}">
                    <a16:rowId xmlns:a16="http://schemas.microsoft.com/office/drawing/2014/main" val="3119381070"/>
                  </a:ext>
                </a:extLst>
              </a:tr>
              <a:tr h="596786">
                <a:tc>
                  <a:txBody>
                    <a:bodyPr/>
                    <a:lstStyle/>
                    <a:p>
                      <a:pPr marL="0" indent="0" algn="l"/>
                      <a:r>
                        <a:rPr lang="en-US" sz="1700" dirty="0">
                          <a:effectLst/>
                        </a:rPr>
                        <a:t>Database:</a:t>
                      </a:r>
                      <a:endParaRPr lang="en-US" sz="2100" dirty="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133211" marB="133211"/>
                </a:tc>
                <a:tc>
                  <a:txBody>
                    <a:bodyPr/>
                    <a:lstStyle/>
                    <a:p>
                      <a:pPr marL="0" indent="0" algn="l"/>
                      <a:r>
                        <a:rPr lang="en-US" sz="1700" dirty="0">
                          <a:effectLst/>
                        </a:rPr>
                        <a:t>MySQL 5.x</a:t>
                      </a:r>
                      <a:endParaRPr lang="en-US" sz="2100" dirty="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66606" marB="66606" anchor="ctr"/>
                </a:tc>
                <a:extLst>
                  <a:ext uri="{0D108BD9-81ED-4DB2-BD59-A6C34878D82A}">
                    <a16:rowId xmlns:a16="http://schemas.microsoft.com/office/drawing/2014/main" val="1520188765"/>
                  </a:ext>
                </a:extLst>
              </a:tr>
              <a:tr h="596786">
                <a:tc>
                  <a:txBody>
                    <a:bodyPr/>
                    <a:lstStyle/>
                    <a:p>
                      <a:pPr marL="0" indent="0" algn="l"/>
                      <a:r>
                        <a:rPr lang="en-US" sz="1700">
                          <a:effectLst/>
                        </a:rPr>
                        <a:t>Language Used:</a:t>
                      </a:r>
                      <a:endParaRPr lang="en-US" sz="210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133211" marB="133211"/>
                </a:tc>
                <a:tc>
                  <a:txBody>
                    <a:bodyPr/>
                    <a:lstStyle/>
                    <a:p>
                      <a:pPr marL="0" indent="0" algn="l"/>
                      <a:r>
                        <a:rPr lang="en-US" sz="1700" dirty="0">
                          <a:effectLst/>
                        </a:rPr>
                        <a:t>PHP5.6, PHP7.x</a:t>
                      </a:r>
                      <a:endParaRPr lang="en-US" sz="2100" dirty="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66606" marB="66606" anchor="ctr"/>
                </a:tc>
                <a:extLst>
                  <a:ext uri="{0D108BD9-81ED-4DB2-BD59-A6C34878D82A}">
                    <a16:rowId xmlns:a16="http://schemas.microsoft.com/office/drawing/2014/main" val="3966274220"/>
                  </a:ext>
                </a:extLst>
              </a:tr>
              <a:tr h="863209">
                <a:tc>
                  <a:txBody>
                    <a:bodyPr/>
                    <a:lstStyle/>
                    <a:p>
                      <a:pPr algn="l"/>
                      <a:r>
                        <a:rPr lang="en-US" sz="1700">
                          <a:effectLst/>
                        </a:rPr>
                        <a:t>User Interface Design</a:t>
                      </a:r>
                      <a:endParaRPr lang="en-US" sz="2100">
                        <a:effectLst/>
                      </a:endParaRPr>
                    </a:p>
                    <a:p>
                      <a:pPr marL="0" indent="0" algn="l"/>
                      <a:r>
                        <a:rPr lang="en-US" sz="1700">
                          <a:effectLst/>
                        </a:rPr>
                        <a:t> </a:t>
                      </a:r>
                      <a:endParaRPr lang="en-US" sz="210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133211" marB="133211"/>
                </a:tc>
                <a:tc>
                  <a:txBody>
                    <a:bodyPr/>
                    <a:lstStyle/>
                    <a:p>
                      <a:pPr marL="0" indent="0" algn="l"/>
                      <a:r>
                        <a:rPr lang="en-US" sz="1700" dirty="0">
                          <a:effectLst/>
                        </a:rPr>
                        <a:t>HTML, AJAX, JQUERY, JAVASCRIPT</a:t>
                      </a:r>
                      <a:endParaRPr lang="en-US" sz="2100" dirty="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66606" marB="66606" anchor="ctr"/>
                </a:tc>
                <a:extLst>
                  <a:ext uri="{0D108BD9-81ED-4DB2-BD59-A6C34878D82A}">
                    <a16:rowId xmlns:a16="http://schemas.microsoft.com/office/drawing/2014/main" val="72667965"/>
                  </a:ext>
                </a:extLst>
              </a:tr>
              <a:tr h="596786">
                <a:tc>
                  <a:txBody>
                    <a:bodyPr/>
                    <a:lstStyle/>
                    <a:p>
                      <a:pPr marL="0" indent="0" algn="l"/>
                      <a:r>
                        <a:rPr lang="en-US" sz="1700">
                          <a:effectLst/>
                        </a:rPr>
                        <a:t>Web Browser</a:t>
                      </a:r>
                      <a:endParaRPr lang="en-US" sz="210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133211" marB="133211"/>
                </a:tc>
                <a:tc>
                  <a:txBody>
                    <a:bodyPr/>
                    <a:lstStyle/>
                    <a:p>
                      <a:pPr marL="0" indent="0" algn="l"/>
                      <a:r>
                        <a:rPr lang="it-IT" sz="1700" dirty="0">
                          <a:effectLst/>
                        </a:rPr>
                        <a:t>Mozilla, Google Chrome, IE8, OPERA</a:t>
                      </a:r>
                      <a:endParaRPr lang="it-IT" sz="2100" dirty="0">
                        <a:effectLst/>
                        <a:latin typeface="Calibri" panose="020F0502020204030204" pitchFamily="34" charset="0"/>
                        <a:ea typeface="SimSun" panose="02010600030101010101" pitchFamily="2" charset="-122"/>
                        <a:cs typeface="Times New Roman" panose="02020603050405020304" pitchFamily="18" charset="0"/>
                      </a:endParaRPr>
                    </a:p>
                  </a:txBody>
                  <a:tcPr marL="66606" marR="66606" marT="66606" marB="66606" anchor="ctr"/>
                </a:tc>
                <a:extLst>
                  <a:ext uri="{0D108BD9-81ED-4DB2-BD59-A6C34878D82A}">
                    <a16:rowId xmlns:a16="http://schemas.microsoft.com/office/drawing/2014/main" val="1303557077"/>
                  </a:ext>
                </a:extLst>
              </a:tr>
            </a:tbl>
          </a:graphicData>
        </a:graphic>
      </p:graphicFrame>
    </p:spTree>
    <p:extLst>
      <p:ext uri="{BB962C8B-B14F-4D97-AF65-F5344CB8AC3E}">
        <p14:creationId xmlns:p14="http://schemas.microsoft.com/office/powerpoint/2010/main" val="171352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3F7B-0DC3-677D-92FF-CBE407BEB18D}"/>
              </a:ext>
            </a:extLst>
          </p:cNvPr>
          <p:cNvSpPr>
            <a:spLocks noGrp="1"/>
          </p:cNvSpPr>
          <p:nvPr>
            <p:ph type="title"/>
          </p:nvPr>
        </p:nvSpPr>
        <p:spPr/>
        <p:txBody>
          <a:bodyPr/>
          <a:lstStyle/>
          <a:p>
            <a:r>
              <a:rPr lang="en-US" dirty="0"/>
              <a:t>Snapshots of the Software being tested</a:t>
            </a:r>
          </a:p>
        </p:txBody>
      </p:sp>
      <p:sp>
        <p:nvSpPr>
          <p:cNvPr id="3" name="Content Placeholder 2">
            <a:extLst>
              <a:ext uri="{FF2B5EF4-FFF2-40B4-BE49-F238E27FC236}">
                <a16:creationId xmlns:a16="http://schemas.microsoft.com/office/drawing/2014/main" id="{9E893A47-C5B6-05AF-510A-1F058677A115}"/>
              </a:ext>
            </a:extLst>
          </p:cNvPr>
          <p:cNvSpPr>
            <a:spLocks noGrp="1"/>
          </p:cNvSpPr>
          <p:nvPr>
            <p:ph idx="1"/>
          </p:nvPr>
        </p:nvSpPr>
        <p:spPr>
          <a:xfrm>
            <a:off x="677334" y="1673225"/>
            <a:ext cx="8596668" cy="3880773"/>
          </a:xfrm>
        </p:spPr>
        <p:txBody>
          <a:bodyPr/>
          <a:lstStyle/>
          <a:p>
            <a:pPr marL="0" indent="0">
              <a:buNone/>
            </a:pPr>
            <a:r>
              <a:rPr lang="en-US" u="sng" dirty="0"/>
              <a:t>Customer view:</a:t>
            </a:r>
          </a:p>
          <a:p>
            <a:endParaRPr lang="en-US" dirty="0"/>
          </a:p>
          <a:p>
            <a:endParaRPr lang="en-US" dirty="0"/>
          </a:p>
        </p:txBody>
      </p:sp>
      <p:pic>
        <p:nvPicPr>
          <p:cNvPr id="5" name="Picture 4">
            <a:extLst>
              <a:ext uri="{FF2B5EF4-FFF2-40B4-BE49-F238E27FC236}">
                <a16:creationId xmlns:a16="http://schemas.microsoft.com/office/drawing/2014/main" id="{8AD70E96-5EC9-ACE1-88EA-32F29B6000A8}"/>
              </a:ext>
            </a:extLst>
          </p:cNvPr>
          <p:cNvPicPr>
            <a:picLocks noChangeAspect="1"/>
          </p:cNvPicPr>
          <p:nvPr/>
        </p:nvPicPr>
        <p:blipFill>
          <a:blip r:embed="rId2"/>
          <a:stretch>
            <a:fillRect/>
          </a:stretch>
        </p:blipFill>
        <p:spPr>
          <a:xfrm>
            <a:off x="822768" y="2139944"/>
            <a:ext cx="8305800" cy="3935021"/>
          </a:xfrm>
          <a:prstGeom prst="rect">
            <a:avLst/>
          </a:prstGeom>
        </p:spPr>
      </p:pic>
    </p:spTree>
    <p:extLst>
      <p:ext uri="{BB962C8B-B14F-4D97-AF65-F5344CB8AC3E}">
        <p14:creationId xmlns:p14="http://schemas.microsoft.com/office/powerpoint/2010/main" val="668882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17826A-C95B-E727-CA49-E9A2C2239FD1}"/>
              </a:ext>
            </a:extLst>
          </p:cNvPr>
          <p:cNvSpPr>
            <a:spLocks noGrp="1"/>
          </p:cNvSpPr>
          <p:nvPr>
            <p:ph idx="1"/>
          </p:nvPr>
        </p:nvSpPr>
        <p:spPr>
          <a:xfrm>
            <a:off x="341432" y="739742"/>
            <a:ext cx="8596668" cy="5774662"/>
          </a:xfrm>
        </p:spPr>
        <p:txBody>
          <a:bodyPr/>
          <a:lstStyle/>
          <a:p>
            <a:r>
              <a:rPr lang="en-US" u="sng" dirty="0"/>
              <a:t>Admin View:</a:t>
            </a:r>
          </a:p>
          <a:p>
            <a:endParaRPr lang="en-US" u="sng" dirty="0"/>
          </a:p>
        </p:txBody>
      </p:sp>
      <p:pic>
        <p:nvPicPr>
          <p:cNvPr id="6" name="Content Placeholder 4">
            <a:extLst>
              <a:ext uri="{FF2B5EF4-FFF2-40B4-BE49-F238E27FC236}">
                <a16:creationId xmlns:a16="http://schemas.microsoft.com/office/drawing/2014/main" id="{FE837652-1713-F065-13D6-B9C0A4C2A096}"/>
              </a:ext>
            </a:extLst>
          </p:cNvPr>
          <p:cNvPicPr>
            <a:picLocks noChangeAspect="1"/>
          </p:cNvPicPr>
          <p:nvPr/>
        </p:nvPicPr>
        <p:blipFill>
          <a:blip r:embed="rId2"/>
          <a:stretch>
            <a:fillRect/>
          </a:stretch>
        </p:blipFill>
        <p:spPr>
          <a:xfrm>
            <a:off x="447148" y="1466655"/>
            <a:ext cx="9292122" cy="4320837"/>
          </a:xfrm>
          <a:prstGeom prst="rect">
            <a:avLst/>
          </a:prstGeom>
        </p:spPr>
      </p:pic>
    </p:spTree>
    <p:extLst>
      <p:ext uri="{BB962C8B-B14F-4D97-AF65-F5344CB8AC3E}">
        <p14:creationId xmlns:p14="http://schemas.microsoft.com/office/powerpoint/2010/main" val="74853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a:extLst>
              <a:ext uri="{FF2B5EF4-FFF2-40B4-BE49-F238E27FC236}">
                <a16:creationId xmlns:a16="http://schemas.microsoft.com/office/drawing/2014/main" id="{90297491-4DA4-DA1F-EEEE-0041BA4E7EB7}"/>
              </a:ext>
            </a:extLst>
          </p:cNvPr>
          <p:cNvPicPr>
            <a:picLocks noGrp="1" noChangeAspect="1"/>
          </p:cNvPicPr>
          <p:nvPr>
            <p:ph idx="1"/>
          </p:nvPr>
        </p:nvPicPr>
        <p:blipFill>
          <a:blip r:embed="rId2"/>
          <a:stretch>
            <a:fillRect/>
          </a:stretch>
        </p:blipFill>
        <p:spPr>
          <a:xfrm>
            <a:off x="677862" y="1190625"/>
            <a:ext cx="10831855" cy="4825458"/>
          </a:xfrm>
          <a:prstGeom prst="rect">
            <a:avLst/>
          </a:prstGeom>
        </p:spPr>
      </p:pic>
    </p:spTree>
    <p:extLst>
      <p:ext uri="{BB962C8B-B14F-4D97-AF65-F5344CB8AC3E}">
        <p14:creationId xmlns:p14="http://schemas.microsoft.com/office/powerpoint/2010/main" val="1524184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25F6-047E-9568-0ED0-424F0FC0F2DC}"/>
              </a:ext>
            </a:extLst>
          </p:cNvPr>
          <p:cNvSpPr>
            <a:spLocks noGrp="1"/>
          </p:cNvSpPr>
          <p:nvPr>
            <p:ph type="title"/>
          </p:nvPr>
        </p:nvSpPr>
        <p:spPr>
          <a:xfrm>
            <a:off x="677333" y="320351"/>
            <a:ext cx="8596668" cy="1320800"/>
          </a:xfrm>
        </p:spPr>
        <p:txBody>
          <a:bodyPr>
            <a:normAutofit/>
          </a:bodyPr>
          <a:lstStyle/>
          <a:p>
            <a:pPr algn="ctr"/>
            <a:r>
              <a:rPr lang="en-US" sz="3200" dirty="0"/>
              <a:t>Testing Objectives</a:t>
            </a:r>
          </a:p>
        </p:txBody>
      </p:sp>
      <p:sp>
        <p:nvSpPr>
          <p:cNvPr id="3" name="Content Placeholder 2">
            <a:extLst>
              <a:ext uri="{FF2B5EF4-FFF2-40B4-BE49-F238E27FC236}">
                <a16:creationId xmlns:a16="http://schemas.microsoft.com/office/drawing/2014/main" id="{4C744213-6763-3E44-FAFF-4FD91CD26901}"/>
              </a:ext>
            </a:extLst>
          </p:cNvPr>
          <p:cNvSpPr>
            <a:spLocks noGrp="1"/>
          </p:cNvSpPr>
          <p:nvPr>
            <p:ph idx="1"/>
          </p:nvPr>
        </p:nvSpPr>
        <p:spPr>
          <a:xfrm>
            <a:off x="397102" y="1352939"/>
            <a:ext cx="9157131" cy="5439747"/>
          </a:xfrm>
        </p:spPr>
        <p:txBody>
          <a:bodyPr>
            <a:normAutofit/>
          </a:bodyPr>
          <a:lstStyle/>
          <a:p>
            <a:pPr lvl="1"/>
            <a:r>
              <a:rPr lang="en-US" sz="2200" b="1" i="0" u="sng" dirty="0">
                <a:solidFill>
                  <a:srgbClr val="374151"/>
                </a:solidFill>
                <a:effectLst/>
                <a:latin typeface="Söhne"/>
              </a:rPr>
              <a:t>Functionality</a:t>
            </a:r>
            <a:r>
              <a:rPr lang="en-US" sz="2200" b="0" i="0" dirty="0">
                <a:solidFill>
                  <a:srgbClr val="374151"/>
                </a:solidFill>
                <a:effectLst/>
                <a:latin typeface="Söhne"/>
              </a:rPr>
              <a:t>:   </a:t>
            </a:r>
          </a:p>
          <a:p>
            <a:pPr marL="857250" lvl="2" indent="0">
              <a:buNone/>
            </a:pPr>
            <a:r>
              <a:rPr lang="en-US" sz="2000" b="0" i="0" dirty="0">
                <a:solidFill>
                  <a:srgbClr val="374151"/>
                </a:solidFill>
                <a:effectLst/>
                <a:latin typeface="Söhne"/>
              </a:rPr>
              <a:t>The primary objective of functional testing was to ensure that all the features and functions of the ecommerce website is working as intended. This includes testing the website's navigation, links, buttons, search functionality, product pages, shopping cart, checkout process, payment processing, order tracking, and customer account management. This was done to ensure that the website meets the requirements and delivers the intended functionality to users.</a:t>
            </a:r>
          </a:p>
          <a:p>
            <a:pPr lvl="1"/>
            <a:r>
              <a:rPr lang="en-US" sz="2200" b="1" i="0" u="sng" dirty="0">
                <a:solidFill>
                  <a:srgbClr val="374151"/>
                </a:solidFill>
                <a:effectLst/>
                <a:latin typeface="Söhne"/>
              </a:rPr>
              <a:t>Compatibility</a:t>
            </a:r>
            <a:r>
              <a:rPr lang="en-US" sz="2200" b="0" i="0" dirty="0">
                <a:solidFill>
                  <a:srgbClr val="374151"/>
                </a:solidFill>
                <a:effectLst/>
                <a:latin typeface="Söhne"/>
              </a:rPr>
              <a:t>:  </a:t>
            </a:r>
          </a:p>
          <a:p>
            <a:pPr marL="857250" lvl="2" indent="0">
              <a:buNone/>
            </a:pPr>
            <a:r>
              <a:rPr lang="en-US" sz="2000" b="0" i="0" dirty="0">
                <a:solidFill>
                  <a:srgbClr val="374151"/>
                </a:solidFill>
                <a:effectLst/>
                <a:latin typeface="Söhne"/>
              </a:rPr>
              <a:t>Compatibility testing was done to ensure that the ecommerce website worked correctly across different browsers, devices, and operating systems. The objective was to ensure that the website provided a consistent user experience across different platforms and devices. This involved testing the website on different browsers, mobile devices, and operating systems to identify any compatibility issues. Compatibility testing ensures that the website is accessible to all users, regardless of their device or platform.</a:t>
            </a:r>
          </a:p>
          <a:p>
            <a:endParaRPr lang="en-US" sz="2400" b="0" i="0" dirty="0">
              <a:solidFill>
                <a:srgbClr val="374151"/>
              </a:solidFill>
              <a:effectLst/>
              <a:latin typeface="Söhne"/>
            </a:endParaRPr>
          </a:p>
          <a:p>
            <a:endParaRPr lang="en-US" sz="2400" dirty="0">
              <a:latin typeface="Söhne"/>
            </a:endParaRPr>
          </a:p>
        </p:txBody>
      </p:sp>
    </p:spTree>
    <p:extLst>
      <p:ext uri="{BB962C8B-B14F-4D97-AF65-F5344CB8AC3E}">
        <p14:creationId xmlns:p14="http://schemas.microsoft.com/office/powerpoint/2010/main" val="248847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251B-B7EF-B430-3861-0F2D22DEDD39}"/>
              </a:ext>
            </a:extLst>
          </p:cNvPr>
          <p:cNvSpPr>
            <a:spLocks noGrp="1"/>
          </p:cNvSpPr>
          <p:nvPr>
            <p:ph type="title"/>
          </p:nvPr>
        </p:nvSpPr>
        <p:spPr>
          <a:xfrm>
            <a:off x="565366" y="156238"/>
            <a:ext cx="8596668" cy="1320800"/>
          </a:xfrm>
        </p:spPr>
        <p:txBody>
          <a:bodyPr/>
          <a:lstStyle/>
          <a:p>
            <a:pPr algn="ctr"/>
            <a:r>
              <a:rPr lang="en-US" sz="3600" dirty="0"/>
              <a:t>Testing Objectives (Contd.)</a:t>
            </a:r>
            <a:endParaRPr lang="en-US" dirty="0"/>
          </a:p>
        </p:txBody>
      </p:sp>
      <p:sp>
        <p:nvSpPr>
          <p:cNvPr id="3" name="Content Placeholder 2">
            <a:extLst>
              <a:ext uri="{FF2B5EF4-FFF2-40B4-BE49-F238E27FC236}">
                <a16:creationId xmlns:a16="http://schemas.microsoft.com/office/drawing/2014/main" id="{744F061E-AC23-38A1-B610-E7DF40E1D9BC}"/>
              </a:ext>
            </a:extLst>
          </p:cNvPr>
          <p:cNvSpPr>
            <a:spLocks noGrp="1"/>
          </p:cNvSpPr>
          <p:nvPr>
            <p:ph idx="1"/>
          </p:nvPr>
        </p:nvSpPr>
        <p:spPr>
          <a:xfrm>
            <a:off x="695995" y="1787364"/>
            <a:ext cx="8596668" cy="4594775"/>
          </a:xfrm>
        </p:spPr>
        <p:txBody>
          <a:bodyPr>
            <a:normAutofit/>
          </a:bodyPr>
          <a:lstStyle/>
          <a:p>
            <a:r>
              <a:rPr lang="en-US" sz="2000" b="1" i="0" u="sng" dirty="0">
                <a:solidFill>
                  <a:srgbClr val="374151"/>
                </a:solidFill>
                <a:effectLst/>
                <a:latin typeface="Söhne"/>
              </a:rPr>
              <a:t>Usability</a:t>
            </a:r>
            <a:r>
              <a:rPr lang="en-US" sz="2000" b="0" i="0" dirty="0">
                <a:solidFill>
                  <a:srgbClr val="374151"/>
                </a:solidFill>
                <a:effectLst/>
                <a:latin typeface="Söhne"/>
              </a:rPr>
              <a:t>:   </a:t>
            </a:r>
          </a:p>
          <a:p>
            <a:pPr marL="400050" lvl="1" indent="0">
              <a:buNone/>
            </a:pPr>
            <a:r>
              <a:rPr lang="en-US" sz="2000" b="0" i="0" dirty="0">
                <a:solidFill>
                  <a:srgbClr val="374151"/>
                </a:solidFill>
                <a:effectLst/>
                <a:latin typeface="Söhne"/>
              </a:rPr>
              <a:t>Usability testing is another key testing objective. The testing involved obtaining feedback from actual users to ensure the website is easy to use and meets their needs and expectations. This included testing the website's navigation, layout, and design to ensure it is user-friendly.</a:t>
            </a:r>
          </a:p>
          <a:p>
            <a:r>
              <a:rPr lang="en-US" sz="2000" b="1" u="sng" dirty="0">
                <a:latin typeface="Söhne"/>
              </a:rPr>
              <a:t>Regression testing: </a:t>
            </a:r>
          </a:p>
          <a:p>
            <a:pPr marL="400050" lvl="1" indent="0">
              <a:buNone/>
            </a:pPr>
            <a:r>
              <a:rPr lang="en-US" sz="2000" dirty="0">
                <a:latin typeface="Söhne"/>
              </a:rPr>
              <a:t>It was focused on ensuring that any changes or updates made to the website do not affect the existing functions of the website and do not introduce any new issues. The objective was to ensure that the website remained stable and continues to provide a seamless user experience after any updates or changes. Regression testing involves testing the website's core functionality and user workflows to identify any regression issues.</a:t>
            </a:r>
          </a:p>
        </p:txBody>
      </p:sp>
    </p:spTree>
    <p:extLst>
      <p:ext uri="{BB962C8B-B14F-4D97-AF65-F5344CB8AC3E}">
        <p14:creationId xmlns:p14="http://schemas.microsoft.com/office/powerpoint/2010/main" val="262679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6D0A-44E9-AC6D-AB55-53E8294090E7}"/>
              </a:ext>
            </a:extLst>
          </p:cNvPr>
          <p:cNvSpPr>
            <a:spLocks noGrp="1"/>
          </p:cNvSpPr>
          <p:nvPr>
            <p:ph type="title"/>
          </p:nvPr>
        </p:nvSpPr>
        <p:spPr/>
        <p:txBody>
          <a:bodyPr/>
          <a:lstStyle/>
          <a:p>
            <a:pPr algn="ctr"/>
            <a:r>
              <a:rPr lang="en-US" dirty="0"/>
              <a:t>Test Design</a:t>
            </a:r>
          </a:p>
        </p:txBody>
      </p:sp>
      <p:sp>
        <p:nvSpPr>
          <p:cNvPr id="3" name="Content Placeholder 2">
            <a:extLst>
              <a:ext uri="{FF2B5EF4-FFF2-40B4-BE49-F238E27FC236}">
                <a16:creationId xmlns:a16="http://schemas.microsoft.com/office/drawing/2014/main" id="{C40D8F57-C140-511D-0696-F6804C47B006}"/>
              </a:ext>
            </a:extLst>
          </p:cNvPr>
          <p:cNvSpPr>
            <a:spLocks noGrp="1"/>
          </p:cNvSpPr>
          <p:nvPr>
            <p:ph idx="1"/>
          </p:nvPr>
        </p:nvSpPr>
        <p:spPr>
          <a:xfrm>
            <a:off x="677334" y="2041968"/>
            <a:ext cx="8888697" cy="5057192"/>
          </a:xfrm>
        </p:spPr>
        <p:txBody>
          <a:bodyPr>
            <a:normAutofit/>
          </a:bodyPr>
          <a:lstStyle/>
          <a:p>
            <a:r>
              <a:rPr lang="en-US" sz="2000" dirty="0">
                <a:latin typeface="Söhne"/>
              </a:rPr>
              <a:t>The test design for the Tested Ecommerce website typically involved following a structured approach that includes identifying functional requirements, creating test scenarios, defining test cases, and prioritizing them. Test cases were designed to cover all the different use cases and user flows of the website and were designed to simulate real-world scenarios that users are likely to encounter. Test cases were broken down into smaller units that focus on specific functions or features of the website, and includes inputs, expected results, and actual results. Prioritization of test cases was important to ensure that critical functions and features were tested first. Overall, a thorough and well-designed test plan was essential and helpful to ensure the testing phase was done smoothly without any dependencies.</a:t>
            </a:r>
          </a:p>
        </p:txBody>
      </p:sp>
    </p:spTree>
    <p:extLst>
      <p:ext uri="{BB962C8B-B14F-4D97-AF65-F5344CB8AC3E}">
        <p14:creationId xmlns:p14="http://schemas.microsoft.com/office/powerpoint/2010/main" val="15479963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6105</TotalTime>
  <Words>1527</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Söhne</vt:lpstr>
      <vt:lpstr>Times New Roman</vt:lpstr>
      <vt:lpstr>Trebuchet MS</vt:lpstr>
      <vt:lpstr>Wingdings 3</vt:lpstr>
      <vt:lpstr>Facet</vt:lpstr>
      <vt:lpstr>E-Commerce</vt:lpstr>
      <vt:lpstr>Introduction</vt:lpstr>
      <vt:lpstr>Software Being Tested</vt:lpstr>
      <vt:lpstr>Snapshots of the Software being tested</vt:lpstr>
      <vt:lpstr>PowerPoint Presentation</vt:lpstr>
      <vt:lpstr>PowerPoint Presentation</vt:lpstr>
      <vt:lpstr>Testing Objectives</vt:lpstr>
      <vt:lpstr>Testing Objectives (Contd.)</vt:lpstr>
      <vt:lpstr>Test Design</vt:lpstr>
      <vt:lpstr>PowerPoint Presentation</vt:lpstr>
      <vt:lpstr>Functional Testing</vt:lpstr>
      <vt:lpstr>Functional Testing (Continued)</vt:lpstr>
      <vt:lpstr>Functional Testing (Continued)</vt:lpstr>
      <vt:lpstr>Functional Testing (Continued)</vt:lpstr>
      <vt:lpstr>Test Report</vt:lpstr>
      <vt:lpstr>Defect Report</vt:lpstr>
      <vt:lpstr>Test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dc:creator>Indra Prashanth SJ</dc:creator>
  <cp:lastModifiedBy>Indra Prashanth SJ</cp:lastModifiedBy>
  <cp:revision>222</cp:revision>
  <dcterms:created xsi:type="dcterms:W3CDTF">2023-04-26T20:57:50Z</dcterms:created>
  <dcterms:modified xsi:type="dcterms:W3CDTF">2023-05-01T20:24:49Z</dcterms:modified>
</cp:coreProperties>
</file>