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85" r:id="rId2"/>
    <p:sldId id="257" r:id="rId3"/>
    <p:sldId id="283" r:id="rId4"/>
    <p:sldId id="271" r:id="rId5"/>
    <p:sldId id="259" r:id="rId6"/>
    <p:sldId id="260" r:id="rId7"/>
    <p:sldId id="261" r:id="rId8"/>
    <p:sldId id="258" r:id="rId9"/>
    <p:sldId id="266" r:id="rId10"/>
    <p:sldId id="262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80" r:id="rId22"/>
    <p:sldId id="281" r:id="rId23"/>
    <p:sldId id="284" r:id="rId24"/>
    <p:sldId id="286" r:id="rId25"/>
    <p:sldId id="2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636860-5504-4597-AEC9-EAD749AF5BA1}">
  <a:tblStyle styleId="{59636860-5504-4597-AEC9-EAD749AF5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8F1789-F791-45C5-8DC1-4657603B2E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43C41A-C2E4-4EFD-BB7E-BD8607BF6A5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D59B1-0642-4AB4-8A8C-09372C41503B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27"/>
  </p:normalViewPr>
  <p:slideViewPr>
    <p:cSldViewPr snapToGrid="0">
      <p:cViewPr varScale="1">
        <p:scale>
          <a:sx n="124" d="100"/>
          <a:sy n="124" d="100"/>
        </p:scale>
        <p:origin x="4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257370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8257370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2573703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2573703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7ac8206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7ac8206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e21ce6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7e21ce6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ac8206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ac8206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e21ce6c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7e21ce6c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e21ce6c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e21ce6c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5f402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5f402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1341c3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1341c30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856a1c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856a1c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5b3bf8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5b3bf8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, 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NLP dan Unit Processing Knowledge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ac8206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ac8206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31e021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31e021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dc9820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dc9820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end to end: dari gambar langsung di-</a:t>
            </a:r>
            <a:r>
              <a:rPr lang="en" i="1"/>
              <a:t>infer</a:t>
            </a:r>
            <a:r>
              <a:rPr lang="en"/>
              <a:t> menjadi prediksi tanpa ada fitur medium. Why: informasi tetap di jaga dan ditangani oleh model saja.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Model → </a:t>
            </a:r>
            <a:r>
              <a:rPr lang="en">
                <a:solidFill>
                  <a:schemeClr val="dk1"/>
                </a:solidFill>
              </a:rPr>
              <a:t>(asumsi) akan lebih akurat, </a:t>
            </a:r>
            <a:r>
              <a:rPr lang="en"/>
              <a:t>modular, kapasitas sistem tidak menjadi masalah untuk infrastruktur pptik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934b7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934b7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dc982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dc982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A57-2324-0E43-AE57-3CFB3760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68175-F5E1-BE4F-9CE6-7CA78D6B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580E-71B5-7F43-8F22-FAA5294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D0A-0E59-7B4B-8EF0-FFBA97CB1A49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936C-427C-8842-A1B9-5B954BB1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1A6B-5DF5-7E4D-B170-495CF35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5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FC70-AA8F-AF44-B56F-B68DA87D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3844E-9A0B-9047-9A6D-F473DE3F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5A70-5C47-984B-94A5-CC689CE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2D3-20CB-B84B-8853-FF5E71CBABD4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93FC-B5F6-CD42-8802-DF238D62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02B5-2AC8-C140-B114-1CD47FAB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ED396-4A61-A249-BF54-21291B74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B9354-E8D7-504C-B56C-33A9A010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7A9-7C5E-3F4B-9041-B33D459B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8927-D1BF-3943-9693-38959D0DC52E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C227-6778-A34C-8B17-B73C0B6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12CF-0B9F-3B44-A3BD-8D952526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5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4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8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7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9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2F1C-5647-8F41-9A1C-9B9D4741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EAA6-439C-D04D-A85F-C8873E2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035D-5C65-DA41-AFCE-92BBE4BA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5B1-7C0A-2E40-A43B-C61475D55E49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582-2CF4-714D-BA8E-2D7905A8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6B0C-60A9-6F48-9CC8-7D38281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4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078-27DF-C14B-A2FC-C5123B11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6622-FAB6-B946-90D4-296F9134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579B-5587-734F-95CF-BA9EEC48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A54B-CFE2-654B-B977-C8CA46D19C08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6530-3E32-0842-8EAB-58DD71CA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AC3C-35C8-AB47-B959-3640BBE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24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3618-18E9-5445-9B0B-A224BD2B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5AE3-BE6A-BC44-B8E6-AF0EF9C6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6849-EBEA-E049-BF29-642E5859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97C4E-7E8D-2B4F-8581-71177A61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6C30-71DA-AD45-A370-FA5549460057}" type="datetime1">
              <a:rPr lang="en-ID" smtClean="0"/>
              <a:t>25/03/22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65E3-52CE-EE43-991F-8928CAE1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67BD0-8B07-9D4A-8CE1-516E1A2D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2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733-A8D1-9347-8DD3-73633ABA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143F-4DA6-6844-94F8-AF1633C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AC77C-88A9-3D4F-B339-10A94848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F4EA4-690B-454F-91A5-2C0086CE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205F4-1D17-2D4F-9D29-94D581D35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F5C41-F29F-7A44-A0F7-F176CD3E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B4-C76E-4340-BB7F-93B477084EC7}" type="datetime1">
              <a:rPr lang="en-ID" smtClean="0"/>
              <a:t>25/03/22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26879-1676-8F41-BAB9-7CBA5FE0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8EE-4BA3-E243-B2FA-FB9B171A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C48-9D8D-4D48-8F62-A4A8D83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1A84E-2E73-3048-BC12-4C01B1AC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BEC-FC60-844C-8752-D66EFCF3C80B}" type="datetime1">
              <a:rPr lang="en-ID" smtClean="0"/>
              <a:t>25/03/22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01CA7-5C33-9C4E-82D7-4903BB42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7CE0-504C-774B-8B85-F98B8BA3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05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9B85E-0DCC-544E-BA22-6C65054D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68D0-EB81-4A46-84D6-99D879E3CE33}" type="datetime1">
              <a:rPr lang="en-ID" smtClean="0"/>
              <a:t>25/03/22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A16E8-6199-3D42-819B-AF0A5FDD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F998-A03C-7540-B068-CA6D4B1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8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5A1C-9701-FF45-91E7-97335F25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0215-1D12-9E4F-93D1-3A3481C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965E8-90AB-8D43-9A94-76E1A1B1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D375-6821-5146-8278-715946B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B2F-047B-3344-B77E-152DD7AF3A06}" type="datetime1">
              <a:rPr lang="en-ID" smtClean="0"/>
              <a:t>25/03/22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9D488-817F-5249-90BA-ACBDD3C1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499FB-2D2A-BA44-890A-874797B4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89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BE1D-F08D-5348-874C-F2317596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B7657-903F-5449-B299-F43A23DDE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35A1-44BA-344D-81B8-55EA708F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566E0-AE19-C14D-9B6A-239D27AB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8F79-D82E-9742-A208-83F7D79FB763}" type="datetime1">
              <a:rPr lang="en-ID" smtClean="0"/>
              <a:t>25/03/22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539B-013B-2F4A-BF2C-483191D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6C6D-3CBC-A040-B76F-89D8CAC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11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14801-CB40-1443-A2F9-0BDDCDF7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4B949-FEF4-4C4B-B9C0-1D503C96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7523-DF50-3448-B177-97044C9A5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E387-9FAF-ED4C-BC1A-32DF35BC9EF8}" type="datetime1">
              <a:rPr lang="en-ID" smtClean="0"/>
              <a:t>25/03/22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763C-EADA-8A48-BD62-9F246304A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E63D-53A0-8C4A-91F6-EA4213BE7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5UzLP4UM_NHR0mU3WUMb&amp;scale=auto#G1_lI46PN8jZmqtnvL1H85am_VrnKlpPs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E1057A3-37FC-2642-8932-5C9E707C2FA1}"/>
              </a:ext>
            </a:extLst>
          </p:cNvPr>
          <p:cNvSpPr txBox="1">
            <a:spLocks/>
          </p:cNvSpPr>
          <p:nvPr/>
        </p:nvSpPr>
        <p:spPr>
          <a:xfrm>
            <a:off x="2763434" y="2571750"/>
            <a:ext cx="3800016" cy="775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 err="1"/>
              <a:t>Yoenie</a:t>
            </a:r>
            <a:r>
              <a:rPr lang="id-ID" sz="2000" b="1" dirty="0"/>
              <a:t> </a:t>
            </a:r>
            <a:r>
              <a:rPr lang="id-ID" sz="2000" b="1" dirty="0" err="1"/>
              <a:t>Indrasary</a:t>
            </a:r>
            <a:endParaRPr lang="id-ID" sz="2000" b="1" dirty="0"/>
          </a:p>
          <a:p>
            <a:r>
              <a:rPr lang="id-ID" sz="2000" b="1" dirty="0" err="1"/>
              <a:t>Nim</a:t>
            </a:r>
            <a:r>
              <a:rPr lang="id-ID" sz="2000" b="1" dirty="0"/>
              <a:t>. 33221303</a:t>
            </a:r>
          </a:p>
          <a:p>
            <a:endParaRPr lang="id-ID" sz="2000" b="1" dirty="0"/>
          </a:p>
          <a:p>
            <a:r>
              <a:rPr lang="id-ID" sz="2000" dirty="0"/>
              <a:t>Pembimbing:</a:t>
            </a:r>
          </a:p>
          <a:p>
            <a:r>
              <a:rPr lang="id-ID" sz="2000" dirty="0" err="1"/>
              <a:t>Dr.techn</a:t>
            </a:r>
            <a:r>
              <a:rPr lang="id-ID" sz="2000" dirty="0"/>
              <a:t>. Ary </a:t>
            </a:r>
            <a:r>
              <a:rPr lang="id-ID" sz="2000" dirty="0" err="1"/>
              <a:t>Setijadi</a:t>
            </a:r>
            <a:r>
              <a:rPr lang="id-ID" sz="2000" dirty="0"/>
              <a:t> </a:t>
            </a:r>
            <a:r>
              <a:rPr lang="id-ID" sz="2000" dirty="0" err="1"/>
              <a:t>Prihatmanto</a:t>
            </a:r>
            <a:r>
              <a:rPr lang="id-ID" sz="2000" dirty="0"/>
              <a:t>, S.T., M.T.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AF3608-1F41-0F4C-AD7F-6E7AEBC8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00" y="133808"/>
            <a:ext cx="1093861" cy="10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87858062-926E-B34A-A62A-213D7CC8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5289" y="133808"/>
            <a:ext cx="1481211" cy="3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D53270-37B3-184B-B859-8C050AFA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61049"/>
              </p:ext>
            </p:extLst>
          </p:nvPr>
        </p:nvGraphicFramePr>
        <p:xfrm>
          <a:off x="1634492" y="633095"/>
          <a:ext cx="6057900" cy="1700530"/>
        </p:xfrm>
        <a:graphic>
          <a:graphicData uri="http://schemas.openxmlformats.org/drawingml/2006/table">
            <a:tbl>
              <a:tblPr>
                <a:tableStyleId>{59636860-5504-4597-AEC9-EAD749AF5BA1}</a:tableStyleId>
              </a:tblPr>
              <a:tblGrid>
                <a:gridCol w="6057900">
                  <a:extLst>
                    <a:ext uri="{9D8B030D-6E8A-4147-A177-3AD203B41FA5}">
                      <a16:colId xmlns:a16="http://schemas.microsoft.com/office/drawing/2014/main" val="3882330273"/>
                    </a:ext>
                  </a:extLst>
                </a:gridCol>
              </a:tblGrid>
              <a:tr h="981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SEMINAR PENELITIAN</a:t>
                      </a:r>
                    </a:p>
                    <a:p>
                      <a:pPr algn="ctr"/>
                      <a:r>
                        <a:rPr lang="en-US" sz="2400" dirty="0" err="1">
                          <a:effectLst/>
                        </a:rPr>
                        <a:t>Sistem</a:t>
                      </a:r>
                      <a:r>
                        <a:rPr lang="en-US" sz="2400" dirty="0">
                          <a:effectLst/>
                        </a:rPr>
                        <a:t> Alat Bantu </a:t>
                      </a:r>
                      <a:r>
                        <a:rPr lang="en-US" sz="2400" dirty="0" err="1">
                          <a:effectLst/>
                        </a:rPr>
                        <a:t>Diagnosa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Penyakit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Paru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Berdasarkan</a:t>
                      </a:r>
                      <a:r>
                        <a:rPr lang="en-US" sz="2400" dirty="0">
                          <a:effectLst/>
                        </a:rPr>
                        <a:t> Citra X-RAY Thorax </a:t>
                      </a:r>
                      <a:r>
                        <a:rPr lang="en-US" sz="2400" dirty="0" err="1">
                          <a:effectLst/>
                        </a:rPr>
                        <a:t>Berbantukan</a:t>
                      </a:r>
                      <a:r>
                        <a:rPr lang="en-US" sz="2400" dirty="0">
                          <a:effectLst/>
                        </a:rPr>
                        <a:t> Deep Learning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45" marR="118745" marT="118745" marB="118745"/>
                </a:tc>
                <a:extLst>
                  <a:ext uri="{0D108BD9-81ED-4DB2-BD59-A6C34878D82A}">
                    <a16:rowId xmlns:a16="http://schemas.microsoft.com/office/drawing/2014/main" val="283168282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66D2BB1-7FB0-FA4A-AC0C-E3ED9FBD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645125" y="1099950"/>
          <a:ext cx="6477400" cy="3853725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465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Data Set</a:t>
                      </a:r>
                      <a:endParaRPr sz="15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Jumlah Data (xray)</a:t>
                      </a:r>
                      <a:endParaRPr sz="1500" b="1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RSNA Pneumonia Challenge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29.684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CheXpert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223.649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NIH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112.120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PadChest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160.861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Open-I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7.470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NLMTB</a:t>
                      </a:r>
                      <a:endParaRPr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1.087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VinBigData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18.000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Covid Chestxray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910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Khulna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4.575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StonyBrook</a:t>
                      </a:r>
                      <a:endParaRPr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2.373</a:t>
                      </a:r>
                      <a:endParaRPr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</a:t>
                      </a:r>
                      <a:endParaRPr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560.729</a:t>
                      </a:r>
                      <a:endParaRPr b="1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C0D01-C815-0840-8641-E139F826A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Sebaran Data Pembuatan Model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Pelatihan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4294967295"/>
          </p:nvPr>
        </p:nvSpPr>
        <p:spPr>
          <a:xfrm>
            <a:off x="0" y="3146425"/>
            <a:ext cx="8521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Testing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264250" y="36351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876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3722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236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264250" y="16422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1220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1898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3499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4810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534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4066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3746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14890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945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6DFAE-08D9-AA44-BD52-7B37A1AD7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25" y="1170675"/>
            <a:ext cx="8270101" cy="38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1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4417750" y="4601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2D4D4-AC32-D840-AA2D-9659AE4E48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2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00" y="1073550"/>
            <a:ext cx="8468176" cy="39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5962925" y="466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33602-D33B-3B4E-A51D-D5B7B03CE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3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448077" cy="38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5959050" y="466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AFBE4-F908-7141-A7C7-BB8C41DB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4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114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B97B9-15EC-884C-A425-C50A59B21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5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85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16BEA-07F3-4246-BA14-210B903EF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6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175"/>
            <a:ext cx="8520599" cy="39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02437C-5721-8248-BB01-D5D70CDF46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7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825"/>
            <a:ext cx="8574900" cy="37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A15C7-99D8-424F-9090-7C4084F2F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8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3200"/>
            <a:ext cx="8520601" cy="390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C0DB2-6667-3F46-8C50-5362E42C9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Pendahuluan</a:t>
            </a:r>
            <a:endParaRPr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Spesifikasi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Arsitektur</a:t>
            </a:r>
            <a:r>
              <a:rPr lang="en" dirty="0"/>
              <a:t> </a:t>
            </a:r>
            <a:r>
              <a:rPr lang="en" dirty="0" err="1"/>
              <a:t>Sistem</a:t>
            </a:r>
            <a:endParaRPr lang="en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/>
              <a:t>Gambaran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Hasil</a:t>
            </a:r>
          </a:p>
          <a:p>
            <a:pPr lvl="1" indent="-342900">
              <a:buSzPts val="1800"/>
              <a:buAutoNum type="arabicPeriod"/>
            </a:pPr>
            <a:r>
              <a:rPr lang="en" dirty="0" err="1"/>
              <a:t>Tampilan</a:t>
            </a:r>
            <a:r>
              <a:rPr lang="en" dirty="0"/>
              <a:t> UI </a:t>
            </a:r>
            <a:r>
              <a:rPr lang="en" dirty="0" err="1"/>
              <a:t>sistem</a:t>
            </a:r>
            <a:endParaRPr lang="en" dirty="0"/>
          </a:p>
          <a:p>
            <a:pPr lvl="1" indent="-342900">
              <a:buSzPts val="1800"/>
              <a:buAutoNum type="arabicPeriod"/>
            </a:pPr>
            <a:r>
              <a:rPr lang="en" dirty="0" err="1"/>
              <a:t>Metrik</a:t>
            </a:r>
            <a:r>
              <a:rPr lang="en" dirty="0"/>
              <a:t> </a:t>
            </a:r>
            <a:r>
              <a:rPr lang="en" dirty="0" err="1"/>
              <a:t>unjuk</a:t>
            </a:r>
            <a:r>
              <a:rPr lang="en" dirty="0"/>
              <a:t> </a:t>
            </a:r>
            <a:r>
              <a:rPr lang="en" dirty="0" err="1"/>
              <a:t>kerja</a:t>
            </a:r>
            <a:r>
              <a:rPr lang="en" dirty="0"/>
              <a:t> model deep learning </a:t>
            </a:r>
            <a:r>
              <a:rPr lang="en" dirty="0" err="1"/>
              <a:t>dalam</a:t>
            </a:r>
            <a:r>
              <a:rPr lang="en" dirty="0"/>
              <a:t> </a:t>
            </a:r>
            <a:r>
              <a:rPr lang="en" dirty="0" err="1"/>
              <a:t>klasifikasi</a:t>
            </a:r>
            <a:r>
              <a:rPr lang="en" dirty="0"/>
              <a:t> </a:t>
            </a:r>
            <a:r>
              <a:rPr lang="en" dirty="0" err="1"/>
              <a:t>penyakit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Peluang</a:t>
            </a:r>
            <a:r>
              <a:rPr lang="en" dirty="0"/>
              <a:t> </a:t>
            </a:r>
            <a:r>
              <a:rPr lang="en" dirty="0" err="1"/>
              <a:t>Penelitian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8A382-857A-4847-BD62-10DD0AC4E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Deteksi COVID-19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88350" y="1160075"/>
          <a:ext cx="8520600" cy="3674525"/>
        </p:xfrm>
        <a:graphic>
          <a:graphicData uri="http://schemas.openxmlformats.org/drawingml/2006/table">
            <a:tbl>
              <a:tblPr>
                <a:noFill/>
                <a:tableStyleId>{6F43C41A-C2E4-4EFD-BB7E-BD8607BF6A55}</a:tableStyleId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Disease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Arsitektur Model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Testing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Precision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Recall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F1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COVID-19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87.03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85.06 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89.83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87.38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89.54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86.65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93.49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89.94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93.26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92.96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93.28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Pneumonia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84.91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83.89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86.43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85.14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83.49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83.30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83.77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83.54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86.79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84.20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85.48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Tuberculosis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78.6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79.74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78.19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81.78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85.71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76.27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80.72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81.99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87.56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74.58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80.55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8DB76-16DB-E348-9A40-27FF21E39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Testing 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1017725"/>
            <a:ext cx="5486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Test Case	: Upload Citra Thorax Xray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Pre-Requisite 	: </a:t>
            </a:r>
            <a:r>
              <a:rPr lang="en" dirty="0" err="1"/>
              <a:t>Akun</a:t>
            </a:r>
            <a:r>
              <a:rPr lang="en" dirty="0"/>
              <a:t> </a:t>
            </a:r>
            <a:r>
              <a:rPr lang="en" dirty="0" err="1"/>
              <a:t>tervalidasi</a:t>
            </a:r>
            <a:r>
              <a:rPr lang="en" dirty="0"/>
              <a:t> (</a:t>
            </a:r>
            <a:r>
              <a:rPr lang="en" dirty="0" err="1"/>
              <a:t>radiolog</a:t>
            </a:r>
            <a:r>
              <a:rPr lang="en" dirty="0"/>
              <a:t>)</a:t>
            </a:r>
            <a:endParaRPr dirty="0"/>
          </a:p>
        </p:txBody>
      </p:sp>
      <p:graphicFrame>
        <p:nvGraphicFramePr>
          <p:cNvPr id="269" name="Google Shape;269;p37"/>
          <p:cNvGraphicFramePr/>
          <p:nvPr/>
        </p:nvGraphicFramePr>
        <p:xfrm>
          <a:off x="647700" y="1700225"/>
          <a:ext cx="8005750" cy="332955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Membuka url website </a:t>
                      </a:r>
                      <a:br>
                        <a:rPr lang="en" sz="1000"/>
                      </a:br>
                      <a:r>
                        <a:rPr lang="en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: dr ahmad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Pilih daftar pasien dengan status “UPLOAD”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Klik tombol upload pada salah satu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Upload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Klik tombol browse dan pilih citra Xray yang sesuai dengan id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Citra Xray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Dashboard dan Status Menunggu berubah menjadi Telah diupload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Cek hasil pemrosesan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Klik tombol upload analysis pada halaman dashboard sesuai dengan id pasien yang telah diinput data citranya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Pass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20772-0DEA-5F42-A910-C278DA820A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Testing 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311700" y="101772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Case		: Upload Data Pasien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Pre-Requisite 	: Akun tervalidasi (dokter)</a:t>
            </a:r>
            <a:endParaRPr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647700" y="1700225"/>
          <a:ext cx="8005750" cy="329520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Membuka url website </a:t>
                      </a:r>
                      <a:br>
                        <a:rPr lang="en" sz="1000"/>
                      </a:br>
                      <a:r>
                        <a:rPr lang="en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: dr ramdani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lik tombol Diagnosis pada sidebar, lalu klik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Membuka 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Memasukkan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Masukan data awal / gejala klinis pasien dan klik submit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Berhasil di unggah dan kembali ke 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Cek hasil unggah data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Klik tombol report link pada masing-masing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8C680-7AF4-A640-9A11-3D0E63DD8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E0B4-D412-3F41-9B75-888732D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FB254-F0E9-DA4E-8FE5-8B0AAFC9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model deep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unjuk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diagnosis yang </a:t>
            </a:r>
            <a:r>
              <a:rPr lang="en-US" dirty="0" err="1"/>
              <a:t>sesungguhnya</a:t>
            </a:r>
            <a:r>
              <a:rPr lang="en-US" dirty="0"/>
              <a:t>;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Menjadikan</a:t>
            </a:r>
            <a:r>
              <a:rPr lang="en-US" dirty="0"/>
              <a:t> model deep learning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patologis</a:t>
            </a:r>
            <a:r>
              <a:rPr lang="en-US" dirty="0"/>
              <a:t> pada organ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radiologi</a:t>
            </a:r>
            <a:endParaRPr lang="en-US" dirty="0"/>
          </a:p>
          <a:p>
            <a:pPr lvl="1"/>
            <a:r>
              <a:rPr lang="en-US" dirty="0" err="1"/>
              <a:t>Melibatkan</a:t>
            </a:r>
            <a:r>
              <a:rPr lang="en-US" dirty="0"/>
              <a:t> data </a:t>
            </a:r>
            <a:r>
              <a:rPr lang="en-US" dirty="0" err="1"/>
              <a:t>klinis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input proses training</a:t>
            </a:r>
          </a:p>
          <a:p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lain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361F-3B5C-7346-A9F4-630497F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4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CD04-139B-0743-9FD7-57FC1821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7DCA-79AD-C041-B311-55FDEBB3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Resistensi</a:t>
            </a:r>
            <a:r>
              <a:rPr lang="en-US" dirty="0"/>
              <a:t>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AI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diagnosis</a:t>
            </a:r>
          </a:p>
          <a:p>
            <a:r>
              <a:rPr lang="en-US" dirty="0" err="1"/>
              <a:t>Ketersediaan</a:t>
            </a:r>
            <a:r>
              <a:rPr lang="en-US" dirty="0"/>
              <a:t> data primer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kuantitas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2A8C8-58A0-504F-9D77-EE1F6B7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8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Terimakasih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DD928-7914-2C44-8AB4-8D4C7A0CA2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7C15-D846-4649-BD11-FC34AC28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B3D4-6CF6-3542-8DCF-C5E9D96D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923234"/>
          </a:xfrm>
        </p:spPr>
        <p:txBody>
          <a:bodyPr/>
          <a:lstStyle/>
          <a:p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paru</a:t>
            </a:r>
            <a:r>
              <a:rPr lang="en-ID" dirty="0"/>
              <a:t> per-</a:t>
            </a:r>
            <a:r>
              <a:rPr lang="en-ID" dirty="0" err="1"/>
              <a:t>penduduk</a:t>
            </a:r>
            <a:r>
              <a:rPr lang="en-ID" dirty="0"/>
              <a:t> Indonesia </a:t>
            </a:r>
            <a:r>
              <a:rPr lang="en-ID" dirty="0" err="1"/>
              <a:t>sebesar</a:t>
            </a:r>
            <a:r>
              <a:rPr lang="en-ID" dirty="0"/>
              <a:t> 1:100.000 </a:t>
            </a:r>
          </a:p>
          <a:p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spesialis</a:t>
            </a:r>
            <a:r>
              <a:rPr lang="en-ID" dirty="0"/>
              <a:t> </a:t>
            </a:r>
            <a:r>
              <a:rPr lang="en-ID" dirty="0" err="1"/>
              <a:t>radiologi</a:t>
            </a:r>
            <a:r>
              <a:rPr lang="en-ID" dirty="0"/>
              <a:t> per-</a:t>
            </a:r>
            <a:r>
              <a:rPr lang="en-ID" dirty="0" err="1"/>
              <a:t>penduduk</a:t>
            </a:r>
            <a:r>
              <a:rPr lang="en-ID" dirty="0"/>
              <a:t> Indonesia </a:t>
            </a:r>
            <a:r>
              <a:rPr lang="en-ID" dirty="0" err="1"/>
              <a:t>sebesar</a:t>
            </a:r>
            <a:r>
              <a:rPr lang="en-ID" dirty="0"/>
              <a:t> 1:164.000</a:t>
            </a:r>
          </a:p>
          <a:p>
            <a:r>
              <a:rPr lang="en-ID" dirty="0" err="1"/>
              <a:t>Prevalensi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paru</a:t>
            </a:r>
            <a:r>
              <a:rPr lang="en-ID" dirty="0"/>
              <a:t> di Indonesia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tinggi</a:t>
            </a:r>
            <a:endParaRPr lang="en-ID" dirty="0"/>
          </a:p>
          <a:p>
            <a:r>
              <a:rPr lang="en-ID" dirty="0"/>
              <a:t>Diagnosis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endParaRPr lang="en-ID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01CFCE-F7F7-6547-BD7E-65182F0C4518}"/>
              </a:ext>
            </a:extLst>
          </p:cNvPr>
          <p:cNvSpPr txBox="1">
            <a:spLocks/>
          </p:cNvSpPr>
          <p:nvPr/>
        </p:nvSpPr>
        <p:spPr>
          <a:xfrm>
            <a:off x="311700" y="3029408"/>
            <a:ext cx="8520600" cy="1064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bantu diagnose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paru</a:t>
            </a:r>
            <a:r>
              <a:rPr lang="en-ID" dirty="0"/>
              <a:t> </a:t>
            </a:r>
            <a:r>
              <a:rPr lang="en-ID" dirty="0" err="1"/>
              <a:t>berbantukan</a:t>
            </a:r>
            <a:r>
              <a:rPr lang="en-ID" dirty="0"/>
              <a:t> AI </a:t>
            </a:r>
            <a:r>
              <a:rPr lang="en-ID" dirty="0" err="1"/>
              <a:t>berpeluang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endParaRPr lang="en-ID" dirty="0"/>
          </a:p>
          <a:p>
            <a:pPr marL="11430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B796-18EE-D447-BA46-6B12BE7006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0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Skenario Aplikasi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4939500" y="375675"/>
            <a:ext cx="3837000" cy="43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wawancara pasien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input sympthom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Radiologist melakukan scan X-ray dan upload file serta analisis X-ray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Mesin menjalankan proses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menerima hasil diagnosa mesin (preliminary diagnose)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melakukan analisis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menulis input hasil analisis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Dokter melakukan judgment pada pasien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DE7F7-67D2-A047-9E08-69614A007C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Spesifikasi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" y="1088175"/>
            <a:ext cx="71218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B5D1B-40C8-FC4B-ABF1-DF96E92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43400" y="453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Sistem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75" y="35000"/>
            <a:ext cx="6449226" cy="50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32B90-5A74-A942-BE48-4200FE88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026600" y="1999050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0" y="305350"/>
            <a:ext cx="6410099" cy="444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381B3-0DFD-644E-BCD9-71A64031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Gambaran </a:t>
            </a:r>
            <a:r>
              <a:rPr lang="en" sz="2400" dirty="0" err="1"/>
              <a:t>Umum</a:t>
            </a:r>
            <a:r>
              <a:rPr lang="en" sz="2400" dirty="0"/>
              <a:t> </a:t>
            </a:r>
            <a:r>
              <a:rPr lang="en" sz="2400" dirty="0" err="1"/>
              <a:t>Sistem</a:t>
            </a:r>
            <a:r>
              <a:rPr lang="en" sz="2400" dirty="0"/>
              <a:t> </a:t>
            </a:r>
            <a:r>
              <a:rPr lang="en" sz="2400" dirty="0" err="1"/>
              <a:t>Klasifikasi</a:t>
            </a:r>
            <a:r>
              <a:rPr lang="en" sz="2400" dirty="0"/>
              <a:t> </a:t>
            </a:r>
            <a:r>
              <a:rPr lang="en" sz="2400" dirty="0" err="1"/>
              <a:t>Penyakit</a:t>
            </a:r>
            <a:r>
              <a:rPr lang="en" sz="2400" dirty="0"/>
              <a:t> </a:t>
            </a:r>
            <a:r>
              <a:rPr lang="en" sz="2400" dirty="0" err="1"/>
              <a:t>Paru</a:t>
            </a:r>
            <a:r>
              <a:rPr lang="en" sz="2400" dirty="0"/>
              <a:t> </a:t>
            </a:r>
            <a:r>
              <a:rPr lang="en" sz="2400" dirty="0" err="1"/>
              <a:t>Berbantukan</a:t>
            </a:r>
            <a:r>
              <a:rPr lang="en" sz="2400" dirty="0"/>
              <a:t> AI</a:t>
            </a:r>
            <a:endParaRPr sz="2400"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199300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300" y="1342175"/>
            <a:ext cx="2838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7650" y="157077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175" y="1176625"/>
            <a:ext cx="2243625" cy="19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425" y="15256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5350" y="3280025"/>
            <a:ext cx="3085825" cy="1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408148">
            <a:off x="6353950" y="34437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875" y="2877075"/>
            <a:ext cx="2172550" cy="2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299025" y="3786450"/>
            <a:ext cx="957750" cy="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2AD30-7D6B-2847-970F-08255FA00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AI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Deteksi</a:t>
            </a:r>
            <a:r>
              <a:rPr lang="en" dirty="0"/>
              <a:t> </a:t>
            </a:r>
            <a:r>
              <a:rPr lang="en" dirty="0" err="1"/>
              <a:t>Penyakit</a:t>
            </a:r>
            <a:r>
              <a:rPr lang="en" dirty="0"/>
              <a:t> </a:t>
            </a:r>
            <a:r>
              <a:rPr lang="en" dirty="0" err="1"/>
              <a:t>Paru-Paru</a:t>
            </a:r>
            <a:endParaRPr dirty="0"/>
          </a:p>
        </p:txBody>
      </p:sp>
      <p:pic>
        <p:nvPicPr>
          <p:cNvPr id="140" name="Google Shape;14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5" y="1449725"/>
            <a:ext cx="9007653" cy="276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B43EC-DBE0-764B-98E7-C57EC9789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822</Words>
  <Application>Microsoft Macintosh PowerPoint</Application>
  <PresentationFormat>On-screen Show (16:9)</PresentationFormat>
  <Paragraphs>296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Outline</vt:lpstr>
      <vt:lpstr>Pendahuluan</vt:lpstr>
      <vt:lpstr>Skenario Aplikasi</vt:lpstr>
      <vt:lpstr>Spesifikasi</vt:lpstr>
      <vt:lpstr>Arsitektur Sistem</vt:lpstr>
      <vt:lpstr>Data Flow</vt:lpstr>
      <vt:lpstr>Gambaran Umum Sistem Klasifikasi Penyakit Paru Berbantukan AI</vt:lpstr>
      <vt:lpstr>Model AI untuk Deteksi Penyakit Paru-Paru</vt:lpstr>
      <vt:lpstr>Dataset</vt:lpstr>
      <vt:lpstr>Sebaran Data Pembuatan Model</vt:lpstr>
      <vt:lpstr>User Interface 1</vt:lpstr>
      <vt:lpstr>User Interface 2</vt:lpstr>
      <vt:lpstr>User Interface 3</vt:lpstr>
      <vt:lpstr>User Interface 4</vt:lpstr>
      <vt:lpstr>User Interface 5</vt:lpstr>
      <vt:lpstr>User Interface 6</vt:lpstr>
      <vt:lpstr>User Interface 7</vt:lpstr>
      <vt:lpstr>User Interface 8</vt:lpstr>
      <vt:lpstr>Model Deteksi COVID-19</vt:lpstr>
      <vt:lpstr>Web Application Testing </vt:lpstr>
      <vt:lpstr>Web Application Testing </vt:lpstr>
      <vt:lpstr>Peluang Penelitian</vt:lpstr>
      <vt:lpstr>Tantangan Penelitian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untuk Alat Bantu Diagnosa Berdasarkan Citra Thorax </dc:title>
  <cp:lastModifiedBy>Microsoft Office User</cp:lastModifiedBy>
  <cp:revision>19</cp:revision>
  <dcterms:modified xsi:type="dcterms:W3CDTF">2022-03-25T03:00:10Z</dcterms:modified>
</cp:coreProperties>
</file>