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0" r:id="rId8"/>
    <p:sldId id="262" r:id="rId9"/>
    <p:sldId id="261" r:id="rId10"/>
    <p:sldId id="263"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1438751"/>
            <a:ext cx="9144000" cy="1487487"/>
          </a:xfrm>
        </p:spPr>
        <p:txBody>
          <a:bodyPr>
            <a:normAutofit fontScale="90000"/>
          </a:bodyPr>
          <a:lstStyle/>
          <a:p>
            <a:r>
              <a:rPr lang="en-US" sz="4445"/>
              <a:t>SMART ANAMNESIS</a:t>
            </a:r>
            <a:br>
              <a:rPr lang="en-US" sz="4445"/>
            </a:br>
            <a:r>
              <a:rPr lang="en-US" sz="4445"/>
              <a:t>DALAM TINJAUAN 4 LAYER  X-SMART SYSTEM</a:t>
            </a:r>
            <a:endParaRPr lang="en-US" sz="4445"/>
          </a:p>
        </p:txBody>
      </p:sp>
      <p:sp>
        <p:nvSpPr>
          <p:cNvPr id="5" name="Subtitle 4"/>
          <p:cNvSpPr>
            <a:spLocks noGrp="1"/>
          </p:cNvSpPr>
          <p:nvPr>
            <p:ph type="subTitle" idx="1"/>
          </p:nvPr>
        </p:nvSpPr>
        <p:spPr>
          <a:xfrm>
            <a:off x="1524000" y="3439954"/>
            <a:ext cx="9144000" cy="903287"/>
          </a:xfrm>
        </p:spPr>
        <p:txBody>
          <a:bodyPr>
            <a:normAutofit/>
          </a:bodyPr>
          <a:lstStyle/>
          <a:p>
            <a:r>
              <a:rPr lang="en-US" sz="2000" dirty="0"/>
              <a:t>YOENIE INDRASARY</a:t>
            </a:r>
            <a:endParaRPr lang="en-US" sz="2000" dirty="0"/>
          </a:p>
          <a:p>
            <a:r>
              <a:rPr lang="en-US" sz="2000" dirty="0"/>
              <a:t>NIM : 33221303</a:t>
            </a:r>
            <a:endParaRPr lang="en-ID" sz="2000" dirty="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Ujian</a:t>
            </a:r>
            <a:r>
              <a:rPr lang="en-US" sz="1600" dirty="0"/>
              <a:t> </a:t>
            </a:r>
            <a:r>
              <a:rPr lang="en-US" sz="1600" dirty="0" err="1"/>
              <a:t>Kualifikasi</a:t>
            </a:r>
            <a:r>
              <a:rPr lang="en-US" sz="1600" dirty="0"/>
              <a:t> </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a:xfrm>
            <a:off x="8924925" y="6461124"/>
            <a:ext cx="2743200" cy="365125"/>
          </a:xfrm>
        </p:spPr>
        <p:txBody>
          <a:bodyPr/>
          <a:lstStyle/>
          <a:p>
            <a:fld id="{5658B17F-2DFC-40F2-A4C6-8F8A40678E42}" type="slidenum">
              <a:rPr lang="en-ID" sz="1600" b="1" smtClean="0">
                <a:solidFill>
                  <a:schemeClr val="bg1"/>
                </a:solidFill>
              </a:rPr>
            </a:fld>
            <a:endParaRPr lang="en-ID" sz="1600" b="1" dirty="0">
              <a:solidFill>
                <a:schemeClr val="bg1"/>
              </a:solidFill>
            </a:endParaRPr>
          </a:p>
        </p:txBody>
      </p:sp>
      <p:sp>
        <p:nvSpPr>
          <p:cNvPr id="9" name="Subtitle 2"/>
          <p:cNvSpPr txBox="1"/>
          <p:nvPr/>
        </p:nvSpPr>
        <p:spPr>
          <a:xfrm>
            <a:off x="1524000" y="4856321"/>
            <a:ext cx="9144000" cy="13755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Dosen</a:t>
            </a:r>
            <a:r>
              <a:rPr lang="en-US" sz="2000" dirty="0"/>
              <a:t> </a:t>
            </a:r>
            <a:r>
              <a:rPr lang="en-US" sz="2000" dirty="0" err="1"/>
              <a:t>Pembimbing</a:t>
            </a:r>
            <a:r>
              <a:rPr lang="en-US" sz="2000" dirty="0"/>
              <a:t> :</a:t>
            </a:r>
            <a:endParaRPr lang="en-US" sz="2000" dirty="0"/>
          </a:p>
          <a:p>
            <a:r>
              <a:rPr lang="en-US" sz="2000"/>
              <a:t>Dr.techn. Ary Setijadi Prihatmanto., S.T., M.T</a:t>
            </a:r>
            <a:r>
              <a:rPr lang="en-US" sz="2000" dirty="0"/>
              <a:t> </a:t>
            </a:r>
            <a:endParaRPr lang="en-US" sz="2000" dirty="0"/>
          </a:p>
          <a:p>
            <a:endParaRPr lang="en-ID" sz="2000"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Lapisan Bussiness Intelligence</a:t>
            </a:r>
            <a:endParaRPr lang="en-US" sz="4000"/>
          </a:p>
        </p:txBody>
      </p:sp>
      <p:sp>
        <p:nvSpPr>
          <p:cNvPr id="5" name="Content Placeholder 4"/>
          <p:cNvSpPr>
            <a:spLocks noGrp="1"/>
          </p:cNvSpPr>
          <p:nvPr>
            <p:ph idx="1"/>
          </p:nvPr>
        </p:nvSpPr>
        <p:spPr>
          <a:xfrm>
            <a:off x="838200" y="1847850"/>
            <a:ext cx="5014595" cy="4351655"/>
          </a:xfrm>
        </p:spPr>
        <p:txBody>
          <a:bodyPr>
            <a:normAutofit/>
          </a:bodyPr>
          <a:lstStyle/>
          <a:p>
            <a:r>
              <a:rPr lang="en-US" sz="2000">
                <a:cs typeface="+mn-lt"/>
                <a:sym typeface="+mn-ea"/>
              </a:rPr>
              <a:t>Rangkuman pendekatan Controllable Text Generation (CTG) berdasarkan Pre-trained Language Model (PLM) pada [44]</a:t>
            </a:r>
            <a:endParaRPr lang="en-US" sz="2000">
              <a:cs typeface="+mn-lt"/>
              <a:sym typeface="+mn-ea"/>
            </a:endParaRPr>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dalam Kerangka 4 Layer X-Smart System</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2" name="Picture 7" descr="Screen Shot 2022-12-21 at 19.16.08"/>
          <p:cNvPicPr>
            <a:picLocks noChangeAspect="1"/>
          </p:cNvPicPr>
          <p:nvPr/>
        </p:nvPicPr>
        <p:blipFill>
          <a:blip r:embed="rId2"/>
          <a:stretch>
            <a:fillRect/>
          </a:stretch>
        </p:blipFill>
        <p:spPr>
          <a:xfrm>
            <a:off x="5651500" y="1962150"/>
            <a:ext cx="6101715" cy="3674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Lapisan Bussiness Intelligence</a:t>
            </a:r>
            <a:endParaRPr lang="en-US" sz="4000"/>
          </a:p>
        </p:txBody>
      </p:sp>
      <p:sp>
        <p:nvSpPr>
          <p:cNvPr id="5" name="Content Placeholder 4"/>
          <p:cNvSpPr>
            <a:spLocks noGrp="1"/>
          </p:cNvSpPr>
          <p:nvPr>
            <p:ph idx="1"/>
          </p:nvPr>
        </p:nvSpPr>
        <p:spPr>
          <a:xfrm>
            <a:off x="838200" y="1847850"/>
            <a:ext cx="5014595" cy="4351655"/>
          </a:xfrm>
        </p:spPr>
        <p:txBody>
          <a:bodyPr>
            <a:normAutofit/>
          </a:bodyPr>
          <a:lstStyle/>
          <a:p>
            <a:r>
              <a:rPr lang="en-US" sz="2000">
                <a:cs typeface="+mn-lt"/>
                <a:sym typeface="+mn-ea"/>
              </a:rPr>
              <a:t>Rangkuman pendekatan Controllable Text Generation (CTG) berdasarkan Pre-trained Language Model (PLM) pada [44]</a:t>
            </a:r>
            <a:endParaRPr lang="en-US" sz="2000">
              <a:cs typeface="+mn-lt"/>
              <a:sym typeface="+mn-ea"/>
            </a:endParaRPr>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dalam Kerangka 4 Layer X-Smart System</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2" name="Picture 7" descr="Screen Shot 2022-12-21 at 19.16.08"/>
          <p:cNvPicPr>
            <a:picLocks noChangeAspect="1"/>
          </p:cNvPicPr>
          <p:nvPr/>
        </p:nvPicPr>
        <p:blipFill>
          <a:blip r:embed="rId2"/>
          <a:stretch>
            <a:fillRect/>
          </a:stretch>
        </p:blipFill>
        <p:spPr>
          <a:xfrm>
            <a:off x="5651500" y="1962150"/>
            <a:ext cx="6101715" cy="3674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Studi Literatur Metoda Ekstraksi Informasi dari Data Teks</a:t>
            </a:r>
            <a:endParaRPr lang="en-US" sz="400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Metoda Ekstraksi Informasi dari Data Teks</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11" name="Picture 10" descr="Screen Shot 2022-12-22 at 07.11.16"/>
          <p:cNvPicPr>
            <a:picLocks noChangeAspect="1"/>
          </p:cNvPicPr>
          <p:nvPr/>
        </p:nvPicPr>
        <p:blipFill>
          <a:blip r:embed="rId2"/>
          <a:stretch>
            <a:fillRect/>
          </a:stretch>
        </p:blipFill>
        <p:spPr>
          <a:xfrm>
            <a:off x="1206500" y="1672590"/>
            <a:ext cx="9779000" cy="4229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151130"/>
            <a:ext cx="10979785" cy="1325880"/>
          </a:xfrm>
        </p:spPr>
        <p:txBody>
          <a:bodyPr>
            <a:normAutofit/>
          </a:bodyPr>
          <a:lstStyle/>
          <a:p>
            <a:r>
              <a:rPr lang="en-US" sz="3200" dirty="0">
                <a:sym typeface="+mn-ea"/>
              </a:rPr>
              <a:t>Studi Literatur Metoda Ekstraksi Informasi dari Data Teks</a:t>
            </a:r>
            <a:endParaRPr lang="en-US" sz="320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Metoda Ekstraksi Informasi dari Data Teks</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2" name="Picture 1" descr="Screen Shot 2022-12-22 at 07.12.38"/>
          <p:cNvPicPr>
            <a:picLocks noChangeAspect="1"/>
          </p:cNvPicPr>
          <p:nvPr/>
        </p:nvPicPr>
        <p:blipFill>
          <a:blip r:embed="rId2"/>
          <a:stretch>
            <a:fillRect/>
          </a:stretch>
        </p:blipFill>
        <p:spPr>
          <a:xfrm>
            <a:off x="1193800" y="1104265"/>
            <a:ext cx="7722870" cy="5252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151130"/>
            <a:ext cx="10979785" cy="1325880"/>
          </a:xfrm>
        </p:spPr>
        <p:txBody>
          <a:bodyPr>
            <a:normAutofit/>
          </a:bodyPr>
          <a:lstStyle/>
          <a:p>
            <a:r>
              <a:rPr lang="en-US" sz="3200" dirty="0">
                <a:sym typeface="+mn-ea"/>
              </a:rPr>
              <a:t>Studi Literatur Metoda Ekstraksi Informasi dari Data Teks</a:t>
            </a:r>
            <a:endParaRPr lang="en-US" sz="320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Metoda Ekstraksi Informasi dari Data Teks</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3" name="Picture 2" descr="Screen Shot 2022-12-22 at 07.15.14"/>
          <p:cNvPicPr>
            <a:picLocks noChangeAspect="1"/>
          </p:cNvPicPr>
          <p:nvPr/>
        </p:nvPicPr>
        <p:blipFill>
          <a:blip r:embed="rId2"/>
          <a:stretch>
            <a:fillRect/>
          </a:stretch>
        </p:blipFill>
        <p:spPr>
          <a:xfrm>
            <a:off x="1311275" y="2336165"/>
            <a:ext cx="10490200" cy="337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3200" dirty="0">
                <a:sym typeface="+mn-ea"/>
              </a:rPr>
              <a:t>Peluang Penelitian</a:t>
            </a:r>
            <a:endParaRPr lang="en-US" sz="3200"/>
          </a:p>
        </p:txBody>
      </p:sp>
      <p:sp>
        <p:nvSpPr>
          <p:cNvPr id="2" name="Content Placeholder 1"/>
          <p:cNvSpPr>
            <a:spLocks noGrp="1"/>
          </p:cNvSpPr>
          <p:nvPr>
            <p:ph idx="1"/>
          </p:nvPr>
        </p:nvSpPr>
        <p:spPr>
          <a:xfrm>
            <a:off x="838200" y="1847850"/>
            <a:ext cx="10515600" cy="4351338"/>
          </a:xfrm>
        </p:spPr>
        <p:txBody>
          <a:bodyPr/>
          <a:p>
            <a:pPr algn="just"/>
            <a:r>
              <a:rPr lang="en-US"/>
              <a:t>Pengembangan sebuah sistem anamnesis cerdas yang memiliki mekanisme cerdas  tidak hanya pada tahapan identifikasi penyakit dari data hasil wawancara diagnostik, tapi dimulai dari tahapan bagaimana dokter melakukan wawancara anamnesa tersebut dengan benar. </a:t>
            </a:r>
            <a:endParaRPr lang="en-US"/>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Peluang Penelitian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3200" dirty="0">
                <a:sym typeface="+mn-ea"/>
              </a:rPr>
              <a:t>Rencana Penelitian</a:t>
            </a:r>
            <a:endParaRPr lang="en-US" sz="3200"/>
          </a:p>
        </p:txBody>
      </p:sp>
      <p:sp>
        <p:nvSpPr>
          <p:cNvPr id="2" name="Content Placeholder 1"/>
          <p:cNvSpPr>
            <a:spLocks noGrp="1"/>
          </p:cNvSpPr>
          <p:nvPr>
            <p:ph idx="1"/>
          </p:nvPr>
        </p:nvSpPr>
        <p:spPr>
          <a:xfrm>
            <a:off x="838200" y="1847850"/>
            <a:ext cx="10515600" cy="4351338"/>
          </a:xfrm>
        </p:spPr>
        <p:txBody>
          <a:bodyPr/>
          <a:p>
            <a:pPr algn="just"/>
            <a:r>
              <a:rPr lang="en-US"/>
              <a:t>Melakukan pengumpulan data primer yang diperoleh melalui layanan kesehatan yang berlangsung pada klinik/RS atau dataset yang tersedia di internet.</a:t>
            </a:r>
            <a:endParaRPr lang="en-US"/>
          </a:p>
          <a:p>
            <a:pPr marL="0" indent="0" algn="just">
              <a:buNone/>
            </a:pPr>
            <a:endParaRPr lang="en-US"/>
          </a:p>
          <a:p>
            <a:pPr algn="just"/>
            <a:r>
              <a:rPr lang="en-US"/>
              <a:t>Melakukan konversi file audio anamnesis menjadi file teks untuk menghasilkan pendekatan abstraksi wawancara terhadap pasien, ini dilakukan melalui model yang telah dikembangkan untuk teknologi NLP. </a:t>
            </a:r>
            <a:endParaRPr lang="en-US"/>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Rencana Penelitian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3200" dirty="0">
                <a:sym typeface="+mn-ea"/>
              </a:rPr>
              <a:t>Rencana Penelitian</a:t>
            </a:r>
            <a:endParaRPr lang="en-US" sz="3200"/>
          </a:p>
        </p:txBody>
      </p:sp>
      <p:sp>
        <p:nvSpPr>
          <p:cNvPr id="2" name="Content Placeholder 1"/>
          <p:cNvSpPr>
            <a:spLocks noGrp="1"/>
          </p:cNvSpPr>
          <p:nvPr>
            <p:ph idx="1"/>
          </p:nvPr>
        </p:nvSpPr>
        <p:spPr>
          <a:xfrm>
            <a:off x="838200" y="1847850"/>
            <a:ext cx="10515600" cy="4351338"/>
          </a:xfrm>
        </p:spPr>
        <p:txBody>
          <a:bodyPr>
            <a:normAutofit lnSpcReduction="10000"/>
          </a:bodyPr>
          <a:p>
            <a:pPr algn="just"/>
            <a:r>
              <a:rPr lang="en-US"/>
              <a:t>Ekstraksi fitur gejala dari file teks yang berisi abstraksi wawancara pasien, untuk menentukan penyakit.</a:t>
            </a:r>
            <a:endParaRPr lang="en-US"/>
          </a:p>
          <a:p>
            <a:pPr marL="0" indent="0" algn="just">
              <a:buNone/>
            </a:pPr>
            <a:endParaRPr lang="en-US"/>
          </a:p>
          <a:p>
            <a:pPr algn="just"/>
            <a:r>
              <a:rPr lang="en-US"/>
              <a:t>Penentuan penyakit atau medical specialty dilakukan dengan menggunakan salah satu jenis dari algoritma tree traversal.</a:t>
            </a:r>
            <a:endParaRPr lang="en-US"/>
          </a:p>
          <a:p>
            <a:pPr algn="just"/>
            <a:endParaRPr lang="en-US"/>
          </a:p>
          <a:p>
            <a:pPr algn="just"/>
            <a:r>
              <a:rPr lang="en-US"/>
              <a:t>Memberikan penilaian kategorisasi level empatik disertai saran kata-kata empatik yang perlu disampaikan klinisi bagi pasien/keluarga pasien.</a:t>
            </a:r>
            <a:endParaRPr lang="en-US"/>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Rencana Penelitian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3200" dirty="0">
                <a:sym typeface="+mn-ea"/>
              </a:rPr>
              <a:t>Kesimpulan</a:t>
            </a:r>
            <a:endParaRPr lang="en-US" sz="3200"/>
          </a:p>
        </p:txBody>
      </p:sp>
      <p:sp>
        <p:nvSpPr>
          <p:cNvPr id="2" name="Content Placeholder 1"/>
          <p:cNvSpPr>
            <a:spLocks noGrp="1"/>
          </p:cNvSpPr>
          <p:nvPr>
            <p:ph idx="1"/>
          </p:nvPr>
        </p:nvSpPr>
        <p:spPr>
          <a:xfrm>
            <a:off x="1067435" y="1847850"/>
            <a:ext cx="10286365" cy="4351655"/>
          </a:xfrm>
        </p:spPr>
        <p:txBody>
          <a:bodyPr>
            <a:normAutofit lnSpcReduction="10000"/>
          </a:bodyPr>
          <a:p>
            <a:pPr marL="0" indent="0" algn="just">
              <a:buNone/>
            </a:pPr>
            <a:r>
              <a:rPr lang="en-US"/>
              <a:t>Perkembangan teknologi pengolahan kata pada khususnya dan kecerdasan buatan pada umumnya memiliki banyak peluang untuk membantu mengisi, ruang kosong dalam layanan perawatan kesehatan agar dapat mencapai kualitas yang lebih baik.</a:t>
            </a:r>
            <a:endParaRPr lang="en-US"/>
          </a:p>
          <a:p>
            <a:pPr algn="just"/>
            <a:endParaRPr lang="en-US"/>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Kesimpulan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067435" y="2647315"/>
            <a:ext cx="10286365" cy="3552190"/>
          </a:xfrm>
        </p:spPr>
        <p:txBody>
          <a:bodyPr>
            <a:normAutofit/>
          </a:bodyPr>
          <a:p>
            <a:pPr marL="0" indent="0" algn="ctr">
              <a:buNone/>
            </a:pPr>
            <a:r>
              <a:rPr lang="en-US" sz="4800"/>
              <a:t>TERIMAKASIH</a:t>
            </a:r>
            <a:endParaRPr lang="en-US" sz="480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600" dirty="0"/>
              <a:t>PENUTUP</a:t>
            </a:r>
            <a:endParaRPr lang="en-US" alt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445"/>
              <a:t>Agenda</a:t>
            </a:r>
            <a:endParaRPr lang="en-US" sz="4445"/>
          </a:p>
        </p:txBody>
      </p:sp>
      <p:sp>
        <p:nvSpPr>
          <p:cNvPr id="5" name="Content Placeholder 4"/>
          <p:cNvSpPr>
            <a:spLocks noGrp="1"/>
          </p:cNvSpPr>
          <p:nvPr>
            <p:ph idx="1"/>
          </p:nvPr>
        </p:nvSpPr>
        <p:spPr>
          <a:xfrm>
            <a:off x="838200" y="1847850"/>
            <a:ext cx="10515600" cy="4351338"/>
          </a:xfrm>
        </p:spPr>
        <p:txBody>
          <a:bodyPr>
            <a:normAutofit/>
          </a:bodyPr>
          <a:lstStyle/>
          <a:p>
            <a:r>
              <a:rPr lang="en-US" sz="2000" dirty="0"/>
              <a:t>Pendahuluan</a:t>
            </a:r>
            <a:endParaRPr lang="en-US" sz="2000" dirty="0"/>
          </a:p>
          <a:p>
            <a:r>
              <a:rPr lang="en-US" sz="2000" dirty="0"/>
              <a:t>Studi Literatur dalam Kerangka 4 X-Smart Layer</a:t>
            </a:r>
            <a:endParaRPr lang="en-US" sz="2000" dirty="0"/>
          </a:p>
          <a:p>
            <a:r>
              <a:rPr lang="en-US" sz="2000" dirty="0"/>
              <a:t>Studi Literatur Ekstraksi Informasi dari Data Teks</a:t>
            </a:r>
            <a:endParaRPr lang="en-US" sz="2000" dirty="0"/>
          </a:p>
          <a:p>
            <a:r>
              <a:rPr lang="en-US" sz="2000" dirty="0"/>
              <a:t>Peluang Penelitian</a:t>
            </a:r>
            <a:endParaRPr lang="en-US" sz="2000" dirty="0"/>
          </a:p>
          <a:p>
            <a:r>
              <a:rPr lang="en-US" altLang="en-ID" sz="2000" dirty="0"/>
              <a:t>Rencana Penelitian</a:t>
            </a:r>
            <a:endParaRPr lang="en-US" altLang="en-ID" sz="2000" dirty="0"/>
          </a:p>
          <a:p>
            <a:r>
              <a:rPr lang="en-US" altLang="en-ID" sz="2000" dirty="0"/>
              <a:t>Kesimpulan</a:t>
            </a:r>
            <a:endParaRPr lang="en-US" altLang="en-ID" sz="2000" dirty="0"/>
          </a:p>
          <a:p>
            <a:endParaRPr lang="en-US" altLang="en-ID" sz="2000" dirty="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Agenda</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445" dirty="0">
                <a:sym typeface="+mn-ea"/>
              </a:rPr>
              <a:t>Mengapa Hal ini Penting ? ..</a:t>
            </a:r>
            <a:endParaRPr lang="en-US" sz="4445"/>
          </a:p>
        </p:txBody>
      </p:sp>
      <p:sp>
        <p:nvSpPr>
          <p:cNvPr id="5" name="Content Placeholder 4"/>
          <p:cNvSpPr>
            <a:spLocks noGrp="1"/>
          </p:cNvSpPr>
          <p:nvPr>
            <p:ph idx="1"/>
          </p:nvPr>
        </p:nvSpPr>
        <p:spPr>
          <a:xfrm>
            <a:off x="838200" y="1847850"/>
            <a:ext cx="10515600" cy="4351338"/>
          </a:xfrm>
        </p:spPr>
        <p:txBody>
          <a:bodyPr>
            <a:normAutofit/>
          </a:bodyPr>
          <a:lstStyle/>
          <a:p>
            <a:r>
              <a:rPr lang="en-US" sz="2000">
                <a:cs typeface="+mn-lt"/>
                <a:sym typeface="+mn-ea"/>
              </a:rPr>
              <a:t>Posisi Anamnesis sebagai pintu masuk siklus diagnosis</a:t>
            </a:r>
            <a:endParaRPr lang="en-US" sz="2000">
              <a:latin typeface="+mn-lt"/>
              <a:cs typeface="+mn-lt"/>
            </a:endParaRPr>
          </a:p>
          <a:p>
            <a:pPr marL="0" indent="0">
              <a:buNone/>
            </a:pPr>
            <a:endParaRPr lang="en-US" sz="2000" dirty="0"/>
          </a:p>
          <a:p>
            <a:endParaRPr lang="en-US" altLang="en-ID" sz="2000" dirty="0"/>
          </a:p>
          <a:p>
            <a:endParaRPr lang="en-US" altLang="en-ID" sz="2000" dirty="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Pendahuluan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2" name="image1.jpeg"/>
          <p:cNvPicPr>
            <a:picLocks noChangeAspect="1"/>
          </p:cNvPicPr>
          <p:nvPr/>
        </p:nvPicPr>
        <p:blipFill>
          <a:blip r:embed="rId2" cstate="print"/>
          <a:stretch>
            <a:fillRect/>
          </a:stretch>
        </p:blipFill>
        <p:spPr>
          <a:xfrm>
            <a:off x="1183005" y="2752725"/>
            <a:ext cx="4845685" cy="32918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Faktor yang dapat menghambat anamnesis</a:t>
            </a:r>
            <a:endParaRPr lang="en-US" sz="4000"/>
          </a:p>
        </p:txBody>
      </p:sp>
      <p:sp>
        <p:nvSpPr>
          <p:cNvPr id="5" name="Content Placeholder 4"/>
          <p:cNvSpPr>
            <a:spLocks noGrp="1"/>
          </p:cNvSpPr>
          <p:nvPr>
            <p:ph idx="1"/>
          </p:nvPr>
        </p:nvSpPr>
        <p:spPr>
          <a:xfrm>
            <a:off x="838200" y="1847850"/>
            <a:ext cx="10515600" cy="4351338"/>
          </a:xfrm>
        </p:spPr>
        <p:txBody>
          <a:bodyPr>
            <a:normAutofit/>
          </a:bodyPr>
          <a:lstStyle/>
          <a:p>
            <a:r>
              <a:rPr lang="en-US" sz="2000">
                <a:cs typeface="+mn-lt"/>
                <a:sym typeface="+mn-ea"/>
              </a:rPr>
              <a:t>prosedur triase (untuk kasus IGD)</a:t>
            </a:r>
            <a:endParaRPr lang="en-US" sz="2000">
              <a:cs typeface="+mn-lt"/>
              <a:sym typeface="+mn-ea"/>
            </a:endParaRPr>
          </a:p>
          <a:p>
            <a:r>
              <a:rPr lang="en-US" sz="2000">
                <a:cs typeface="+mn-lt"/>
                <a:sym typeface="+mn-ea"/>
              </a:rPr>
              <a:t>kemampuan interpersonal dokter (baik dalam hubungannya dengan pasien maupun dengan rekan sejawat)</a:t>
            </a:r>
            <a:endParaRPr lang="en-US" sz="2000">
              <a:cs typeface="+mn-lt"/>
              <a:sym typeface="+mn-ea"/>
            </a:endParaRPr>
          </a:p>
          <a:p>
            <a:r>
              <a:rPr lang="en-US" sz="2000">
                <a:cs typeface="+mn-lt"/>
                <a:sym typeface="+mn-ea"/>
              </a:rPr>
              <a:t>faktor kontekstual (terbatasnya waktu dalam kasus kegawat-daruratan) selain adanya beban administratif klinisi untuk melakukan transkripsi uraian pasien serta kodifikasi gejalanya</a:t>
            </a:r>
            <a:endParaRPr lang="en-US" sz="2000">
              <a:cs typeface="+mn-lt"/>
              <a:sym typeface="+mn-ea"/>
            </a:endParaRPr>
          </a:p>
          <a:p>
            <a:endParaRPr lang="en-US" altLang="en-ID" sz="2000" dirty="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Pendahuluan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Kerangka 4 Layer X-Smart System </a:t>
            </a:r>
            <a:br>
              <a:rPr lang="en-US" sz="4000" dirty="0">
                <a:sym typeface="+mn-ea"/>
              </a:rPr>
            </a:br>
            <a:r>
              <a:rPr lang="en-US" sz="4000" dirty="0">
                <a:sym typeface="+mn-ea"/>
              </a:rPr>
              <a:t>untuk Smart Anamnesis </a:t>
            </a:r>
            <a:endParaRPr lang="en-US" sz="4000"/>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Pendahuluan</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178" name="Picture 178" descr="/Users/mymac/Desktop/Screen Shot 2022-12-21 at 21.38.28.pngScreen Shot 2022-12-21 at 21.38.28"/>
          <p:cNvPicPr>
            <a:picLocks noChangeAspect="1"/>
          </p:cNvPicPr>
          <p:nvPr/>
        </p:nvPicPr>
        <p:blipFill>
          <a:blip r:embed="rId2"/>
          <a:srcRect/>
          <a:stretch>
            <a:fillRect/>
          </a:stretch>
        </p:blipFill>
        <p:spPr>
          <a:xfrm>
            <a:off x="1183005" y="1672590"/>
            <a:ext cx="5989320" cy="4669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151130"/>
            <a:ext cx="10515600" cy="1325563"/>
          </a:xfrm>
        </p:spPr>
        <p:txBody>
          <a:bodyPr>
            <a:normAutofit/>
          </a:bodyPr>
          <a:lstStyle/>
          <a:p>
            <a:r>
              <a:rPr lang="en-US" sz="4000" dirty="0">
                <a:sym typeface="+mn-ea"/>
              </a:rPr>
              <a:t>Lapisan Sistem Informasi</a:t>
            </a:r>
            <a:endParaRPr lang="en-US" sz="4000"/>
          </a:p>
        </p:txBody>
      </p:sp>
      <p:sp>
        <p:nvSpPr>
          <p:cNvPr id="5" name="Content Placeholder 4"/>
          <p:cNvSpPr>
            <a:spLocks noGrp="1"/>
          </p:cNvSpPr>
          <p:nvPr>
            <p:ph idx="1"/>
          </p:nvPr>
        </p:nvSpPr>
        <p:spPr>
          <a:xfrm>
            <a:off x="838200" y="1847850"/>
            <a:ext cx="5014595" cy="4351655"/>
          </a:xfrm>
        </p:spPr>
        <p:txBody>
          <a:bodyPr>
            <a:normAutofit/>
          </a:bodyPr>
          <a:lstStyle/>
          <a:p>
            <a:r>
              <a:rPr lang="en-US" sz="2000">
                <a:cs typeface="+mn-lt"/>
                <a:sym typeface="+mn-ea"/>
              </a:rPr>
              <a:t>Komponen utama lapisan ini adalah sistem yang mengumpulkan/mengolah raw data digital menjadi data dengan format yang siap untuk diproses menjadi informasi yang lebih kaya akan konteks yang diperlukan bagi identifikasi penyakit pasien</a:t>
            </a:r>
            <a:endParaRPr lang="en-US" sz="2000">
              <a:cs typeface="+mn-lt"/>
              <a:sym typeface="+mn-ea"/>
            </a:endParaRPr>
          </a:p>
          <a:p>
            <a:r>
              <a:rPr lang="en-US" sz="2000">
                <a:cs typeface="+mn-lt"/>
                <a:sym typeface="+mn-ea"/>
              </a:rPr>
              <a:t>Salah satu penelitian yang mengembangkan </a:t>
            </a:r>
            <a:r>
              <a:rPr lang="en-US" sz="2000" i="1">
                <a:cs typeface="+mn-lt"/>
                <a:sym typeface="+mn-ea"/>
              </a:rPr>
              <a:t>tools</a:t>
            </a:r>
            <a:r>
              <a:rPr lang="en-US" sz="2000">
                <a:cs typeface="+mn-lt"/>
                <a:sym typeface="+mn-ea"/>
              </a:rPr>
              <a:t> pengolahan file audio menjadi text adalah yang dilakukan Y. Wang, dkk yakni ExKaldi-RT</a:t>
            </a:r>
            <a:endParaRPr lang="en-US" sz="2000">
              <a:cs typeface="+mn-lt"/>
              <a:sym typeface="+mn-ea"/>
            </a:endParaRPr>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dalam Kerangka 4 </a:t>
            </a:r>
            <a:r>
              <a:rPr lang="en-US" sz="1600" dirty="0">
                <a:sym typeface="+mn-ea"/>
              </a:rPr>
              <a:t>Layer</a:t>
            </a:r>
            <a:r>
              <a:rPr lang="en-US" sz="1600" dirty="0">
                <a:sym typeface="+mn-ea"/>
              </a:rPr>
              <a:t> X-Smart System </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3" name="Picture 3" descr="Screen Shot 2022-12-21 at 13.38.10"/>
          <p:cNvPicPr>
            <a:picLocks noChangeAspect="1"/>
          </p:cNvPicPr>
          <p:nvPr/>
        </p:nvPicPr>
        <p:blipFill>
          <a:blip r:embed="rId2"/>
          <a:stretch>
            <a:fillRect/>
          </a:stretch>
        </p:blipFill>
        <p:spPr>
          <a:xfrm>
            <a:off x="7052310" y="1295400"/>
            <a:ext cx="430149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647440" y="1672590"/>
            <a:ext cx="7934960" cy="3967480"/>
          </a:xfrm>
          <a:prstGeom prst="rect">
            <a:avLst/>
          </a:prstGeom>
        </p:spPr>
      </p:pic>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Lapisan Bussiness Intelligence</a:t>
            </a:r>
            <a:endParaRPr lang="en-US" sz="4000"/>
          </a:p>
        </p:txBody>
      </p:sp>
      <p:sp>
        <p:nvSpPr>
          <p:cNvPr id="5" name="Content Placeholder 4"/>
          <p:cNvSpPr>
            <a:spLocks noGrp="1"/>
          </p:cNvSpPr>
          <p:nvPr>
            <p:ph idx="1"/>
          </p:nvPr>
        </p:nvSpPr>
        <p:spPr>
          <a:xfrm>
            <a:off x="838200" y="1847850"/>
            <a:ext cx="5014595" cy="4351655"/>
          </a:xfrm>
        </p:spPr>
        <p:txBody>
          <a:bodyPr>
            <a:normAutofit/>
          </a:bodyPr>
          <a:lstStyle/>
          <a:p>
            <a:r>
              <a:rPr lang="en-US" sz="2000">
                <a:cs typeface="+mn-lt"/>
                <a:sym typeface="+mn-ea"/>
              </a:rPr>
              <a:t>Klasifikasi stase penyakit parkinson berdasarkan sensor dalam aplikasi tablet menggunakan decission tree [47]</a:t>
            </a:r>
            <a:endParaRPr lang="en-US" sz="2000">
              <a:cs typeface="+mn-lt"/>
              <a:sym typeface="+mn-ea"/>
            </a:endParaRPr>
          </a:p>
          <a:p>
            <a:endParaRPr lang="en-US" sz="2000">
              <a:cs typeface="+mn-lt"/>
              <a:sym typeface="+mn-ea"/>
            </a:endParaRPr>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dalam Kerangka 4 Layer X-Smart System</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Lapisan Bussiness Intelligence</a:t>
            </a:r>
            <a:endParaRPr lang="en-US" sz="4000"/>
          </a:p>
        </p:txBody>
      </p:sp>
      <p:sp>
        <p:nvSpPr>
          <p:cNvPr id="5" name="Content Placeholder 4"/>
          <p:cNvSpPr>
            <a:spLocks noGrp="1"/>
          </p:cNvSpPr>
          <p:nvPr>
            <p:ph idx="1"/>
          </p:nvPr>
        </p:nvSpPr>
        <p:spPr>
          <a:xfrm>
            <a:off x="838200" y="1847850"/>
            <a:ext cx="5014595" cy="4351655"/>
          </a:xfrm>
        </p:spPr>
        <p:txBody>
          <a:bodyPr>
            <a:normAutofit/>
          </a:bodyPr>
          <a:lstStyle/>
          <a:p>
            <a:r>
              <a:rPr lang="en-US" sz="2000">
                <a:cs typeface="+mn-lt"/>
                <a:sym typeface="+mn-ea"/>
              </a:rPr>
              <a:t>Sistem akuisisi informasi terkait kesehatan dari web [45]</a:t>
            </a:r>
            <a:endParaRPr lang="en-US" sz="2000">
              <a:cs typeface="+mn-lt"/>
              <a:sym typeface="+mn-ea"/>
            </a:endParaRPr>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dalam Kerangka 4 Layer X-Smart System</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2" name="Picture 8" descr="Screen Shot 2022-12-21 at 20.36.16"/>
          <p:cNvPicPr>
            <a:picLocks noChangeAspect="1"/>
          </p:cNvPicPr>
          <p:nvPr/>
        </p:nvPicPr>
        <p:blipFill>
          <a:blip r:embed="rId2"/>
          <a:stretch>
            <a:fillRect/>
          </a:stretch>
        </p:blipFill>
        <p:spPr>
          <a:xfrm>
            <a:off x="5381625" y="1926590"/>
            <a:ext cx="5014595" cy="4164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346710"/>
            <a:ext cx="10515600" cy="1325563"/>
          </a:xfrm>
        </p:spPr>
        <p:txBody>
          <a:bodyPr>
            <a:normAutofit/>
          </a:bodyPr>
          <a:lstStyle/>
          <a:p>
            <a:r>
              <a:rPr lang="en-US" sz="4000" dirty="0">
                <a:sym typeface="+mn-ea"/>
              </a:rPr>
              <a:t>Lapisan Bussiness Intelligence</a:t>
            </a:r>
            <a:endParaRPr lang="en-US" sz="4000"/>
          </a:p>
        </p:txBody>
      </p:sp>
      <p:sp>
        <p:nvSpPr>
          <p:cNvPr id="5" name="Content Placeholder 4"/>
          <p:cNvSpPr>
            <a:spLocks noGrp="1"/>
          </p:cNvSpPr>
          <p:nvPr>
            <p:ph idx="1"/>
          </p:nvPr>
        </p:nvSpPr>
        <p:spPr>
          <a:xfrm>
            <a:off x="838200" y="1847850"/>
            <a:ext cx="5014595" cy="4351655"/>
          </a:xfrm>
        </p:spPr>
        <p:txBody>
          <a:bodyPr>
            <a:normAutofit/>
          </a:bodyPr>
          <a:lstStyle/>
          <a:p>
            <a:r>
              <a:rPr lang="en-US" sz="2000">
                <a:cs typeface="+mn-lt"/>
                <a:sym typeface="+mn-ea"/>
              </a:rPr>
              <a:t>Arsitektur Klasifikasi Empati Otomatis [40-41]</a:t>
            </a:r>
            <a:endParaRPr lang="en-US" sz="2000">
              <a:cs typeface="+mn-lt"/>
              <a:sym typeface="+mn-ea"/>
            </a:endParaRPr>
          </a:p>
        </p:txBody>
      </p:sp>
      <p:sp>
        <p:nvSpPr>
          <p:cNvPr id="6" name="Rectangle 3"/>
          <p:cNvSpPr/>
          <p:nvPr/>
        </p:nvSpPr>
        <p:spPr>
          <a:xfrm>
            <a:off x="0" y="1"/>
            <a:ext cx="12192000" cy="1968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ym typeface="+mn-ea"/>
              </a:rPr>
              <a:t>Studi Literatur dalam Kerangka 4 Layer X-Smart System</a:t>
            </a:r>
            <a:endParaRPr lang="en-ID" sz="1600" dirty="0"/>
          </a:p>
        </p:txBody>
      </p:sp>
      <p:sp>
        <p:nvSpPr>
          <p:cNvPr id="7" name="Rectangle 4"/>
          <p:cNvSpPr/>
          <p:nvPr/>
        </p:nvSpPr>
        <p:spPr>
          <a:xfrm>
            <a:off x="0" y="6429375"/>
            <a:ext cx="12192000" cy="4286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a:t>
            </a:r>
            <a:r>
              <a:rPr lang="en-US" sz="1400" dirty="0" err="1"/>
              <a:t>Studi</a:t>
            </a:r>
            <a:r>
              <a:rPr lang="en-US" sz="1400" dirty="0"/>
              <a:t> </a:t>
            </a:r>
            <a:r>
              <a:rPr lang="en-US" sz="1400" dirty="0" err="1"/>
              <a:t>Doktor</a:t>
            </a:r>
            <a:r>
              <a:rPr lang="en-US" sz="1400" dirty="0"/>
              <a:t> Teknik </a:t>
            </a:r>
            <a:r>
              <a:rPr lang="en-US" sz="1400" dirty="0" err="1"/>
              <a:t>Elektro</a:t>
            </a:r>
            <a:r>
              <a:rPr lang="en-US" sz="1400" dirty="0"/>
              <a:t> dan </a:t>
            </a:r>
            <a:r>
              <a:rPr lang="en-US" sz="1400" dirty="0" err="1"/>
              <a:t>Informatika</a:t>
            </a:r>
            <a:r>
              <a:rPr lang="en-US" sz="1400" dirty="0"/>
              <a:t> </a:t>
            </a:r>
            <a:endParaRPr lang="en-US" sz="1400" dirty="0"/>
          </a:p>
          <a:p>
            <a:pPr algn="ctr"/>
            <a:r>
              <a:rPr lang="en-US" sz="1400" dirty="0"/>
              <a:t>STEI-ITB</a:t>
            </a:r>
            <a:endParaRPr lang="en-US" sz="1400" dirty="0"/>
          </a:p>
        </p:txBody>
      </p:sp>
      <p:sp>
        <p:nvSpPr>
          <p:cNvPr id="8" name="Slide Number Placeholder 7"/>
          <p:cNvSpPr>
            <a:spLocks noGrp="1"/>
          </p:cNvSpPr>
          <p:nvPr>
            <p:ph type="sldNum" sz="quarter" idx="12"/>
          </p:nvPr>
        </p:nvSpPr>
        <p:spPr/>
        <p:txBody>
          <a:bodyPr/>
          <a:lstStyle/>
          <a:p>
            <a:fld id="{5658B17F-2DFC-40F2-A4C6-8F8A40678E42}" type="slidenum">
              <a:rPr lang="en-ID" sz="1600" b="1" smtClean="0">
                <a:solidFill>
                  <a:schemeClr val="bg1"/>
                </a:solidFill>
              </a:rPr>
            </a:fld>
            <a:endParaRPr lang="en-ID" sz="1600"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774" y="333375"/>
            <a:ext cx="962025" cy="962025"/>
          </a:xfrm>
          <a:prstGeom prst="rect">
            <a:avLst/>
          </a:prstGeom>
        </p:spPr>
      </p:pic>
      <p:pic>
        <p:nvPicPr>
          <p:cNvPr id="3" name="Picture 6" descr="Screen Shot 2022-12-21 at 14.59.49"/>
          <p:cNvPicPr>
            <a:picLocks noChangeAspect="1"/>
          </p:cNvPicPr>
          <p:nvPr/>
        </p:nvPicPr>
        <p:blipFill>
          <a:blip r:embed="rId2"/>
          <a:stretch>
            <a:fillRect/>
          </a:stretch>
        </p:blipFill>
        <p:spPr>
          <a:xfrm>
            <a:off x="6029325" y="1840865"/>
            <a:ext cx="3921125" cy="43783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4977</Words>
  <Application>WPS Writer</Application>
  <PresentationFormat>Widescreen</PresentationFormat>
  <Paragraphs>225</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Arial Unicode MS</vt:lpstr>
      <vt:lpstr>Calibri Light</vt:lpstr>
      <vt:lpstr>Helvetica Neue</vt:lpstr>
      <vt:lpstr>Calibri</vt:lpstr>
      <vt:lpstr>Microsoft YaHei</vt:lpstr>
      <vt:lpstr>汉仪旗黑</vt:lpstr>
      <vt:lpstr>宋体-简</vt:lpstr>
      <vt:lpstr>Times New Roman</vt:lpstr>
      <vt:lpstr>Office Theme</vt:lpstr>
      <vt:lpstr>Sistem Kendali Optimal berbasis Reinforcement Learning</vt:lpstr>
      <vt:lpstr>SMART ANAMNESIS DALAM TINJAUAN 4 LAYER  X-SMART SYSTEM</vt:lpstr>
      <vt:lpstr>Pendahuluan</vt:lpstr>
      <vt:lpstr>Mengapa Hal ini Penting ? ..</vt:lpstr>
      <vt:lpstr>Faktor yang dapat menghambat anamnesis</vt:lpstr>
      <vt:lpstr>Faktor yang dapat menghambat anamnesis</vt:lpstr>
      <vt:lpstr>Lapisan Bussiness Intelligence</vt:lpstr>
      <vt:lpstr>Lapisan Sistem Informasi</vt:lpstr>
      <vt:lpstr>Lapisan Bussiness Intelligence</vt:lpstr>
      <vt:lpstr>Lapisan Bussiness Intelligence</vt:lpstr>
      <vt:lpstr>Lapisan Bussiness Intelligence</vt:lpstr>
      <vt:lpstr>Lapisan Bussiness Intelligence</vt:lpstr>
      <vt:lpstr>Studi Literatur Metoda Ekstraksi Informasi dari Data Teks</vt:lpstr>
      <vt:lpstr>Studi Literatur Metoda Ekstraksi Informasi dari Data Teks</vt:lpstr>
      <vt:lpstr>Studi Literatur Metoda Ekstraksi Informasi dari Data Teks</vt:lpstr>
      <vt:lpstr>Peluang Penelitian</vt:lpstr>
      <vt:lpstr>Rencana Penelitian</vt:lpstr>
      <vt:lpstr>Rencana Penelitian</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Kendali Optimal berbasis Reinforcement Learning</dc:title>
  <dc:creator>mymac</dc:creator>
  <cp:lastModifiedBy>mymac</cp:lastModifiedBy>
  <cp:revision>11</cp:revision>
  <dcterms:created xsi:type="dcterms:W3CDTF">2022-12-22T00:25:20Z</dcterms:created>
  <dcterms:modified xsi:type="dcterms:W3CDTF">2022-12-22T00:25:20Z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1033-4.8.0.7823</vt:lpwstr>
  </property>
</Properties>
</file>