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285" r:id="rId3"/>
    <p:sldId id="257" r:id="rId4"/>
    <p:sldId id="283" r:id="rId6"/>
    <p:sldId id="271" r:id="rId7"/>
    <p:sldId id="260" r:id="rId8"/>
    <p:sldId id="261" r:id="rId9"/>
    <p:sldId id="259" r:id="rId10"/>
    <p:sldId id="266" r:id="rId11"/>
    <p:sldId id="258" r:id="rId12"/>
    <p:sldId id="309" r:id="rId13"/>
    <p:sldId id="262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8" r:id="rId24"/>
    <p:sldId id="280" r:id="rId25"/>
    <p:sldId id="281" r:id="rId26"/>
    <p:sldId id="284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636860-5504-4597-AEC9-EAD749AF5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7A8F1789-F791-45C5-8DC1-4657603B2E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F43C41A-C2E4-4EFD-BB7E-BD8607BF6A5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5"/>
  </p:normalViewPr>
  <p:slideViewPr>
    <p:cSldViewPr snapToGrid="0">
      <p:cViewPr varScale="1">
        <p:scale>
          <a:sx n="102" d="100"/>
          <a:sy n="102" d="100"/>
        </p:scale>
        <p:origin x="176" y="528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257370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8257370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2573703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2573703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7ac8206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7ac8206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e21ce6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7e21ce6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ac8206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ac8206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e21ce6c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7e21ce6c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e21ce6c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e21ce6c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5f402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5f402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1341c3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1341c30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856a1c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856a1c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5b3bf8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5b3bf8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, 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NLP dan Unit Processing Knowledge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ac8206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ac8206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dc9820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dc9820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end to end: dari gambar langsung di-</a:t>
            </a:r>
            <a:r>
              <a:rPr lang="en-GB" i="1"/>
              <a:t>infer</a:t>
            </a:r>
            <a:r>
              <a:rPr lang="en-GB"/>
              <a:t> menjadi prediksi tanpa ada fitur medium. Why: informasi tetap di jaga dan ditangani oleh model saja.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Composite Model → </a:t>
            </a:r>
            <a:r>
              <a:rPr lang="en-GB">
                <a:solidFill>
                  <a:schemeClr val="dk1"/>
                </a:solidFill>
              </a:rPr>
              <a:t>(asumsi) akan lebih akurat, </a:t>
            </a:r>
            <a:r>
              <a:rPr lang="en-GB"/>
              <a:t>modular, kapasitas sistem tidak menjadi masalah untuk infrastruktur pptik 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31e021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31e021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934b7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934b7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dc982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dc982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D0A-0E59-7B4B-8EF0-FFBA97CB1A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2D3-20CB-B84B-8853-FF5E71CBABD4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8927-D1BF-3943-9693-38959D0DC52E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5B1-7C0A-2E40-A43B-C61475D55E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A54B-CFE2-654B-B977-C8CA46D19C0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6C30-71DA-AD45-A370-FA5549460057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B4-C76E-4340-BB7F-93B477084EC7}" type="datetime1">
              <a:rPr lang="en-ID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BEC-FC60-844C-8752-D66EFCF3C80B}" type="datetime1">
              <a:rPr lang="en-ID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68D0-EB81-4A46-84D6-99D879E3CE33}" type="datetime1">
              <a:rPr lang="en-ID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B2F-047B-3344-B77E-152DD7AF3A06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8F79-D82E-9742-A208-83F7D79FB763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E387-9FAF-ED4C-BC1A-32DF35BC9EF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hyperlink" Target="https://app.diagrams.net/?page-id=5UzLP4UM_NHR0mU3WUMb&amp;scale=auto#G1_lI46PN8jZmqtnvL1H85am_VrnKlpPsh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/>
          <p:nvPr/>
        </p:nvSpPr>
        <p:spPr>
          <a:xfrm>
            <a:off x="2763434" y="2571750"/>
            <a:ext cx="3800016" cy="775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 err="1"/>
              <a:t>Yoenie</a:t>
            </a:r>
            <a:r>
              <a:rPr lang="id-ID" sz="2000" b="1" dirty="0"/>
              <a:t> </a:t>
            </a:r>
            <a:r>
              <a:rPr lang="id-ID" sz="2000" b="1" dirty="0" err="1"/>
              <a:t>Indrasary</a:t>
            </a:r>
            <a:endParaRPr lang="id-ID" sz="2000" b="1" dirty="0"/>
          </a:p>
          <a:p>
            <a:r>
              <a:rPr lang="id-ID" sz="2000" b="1" dirty="0" err="1"/>
              <a:t>Nim</a:t>
            </a:r>
            <a:r>
              <a:rPr lang="id-ID" sz="2000" b="1" dirty="0"/>
              <a:t>. 33221303</a:t>
            </a:r>
            <a:endParaRPr lang="id-ID" sz="2000" b="1" dirty="0"/>
          </a:p>
          <a:p>
            <a:endParaRPr lang="id-ID" sz="2000" b="1" dirty="0"/>
          </a:p>
          <a:p>
            <a:r>
              <a:rPr lang="id-ID" sz="2000" dirty="0"/>
              <a:t>Pembimbing:</a:t>
            </a:r>
            <a:endParaRPr lang="id-ID" sz="2000" dirty="0"/>
          </a:p>
          <a:p>
            <a:r>
              <a:rPr lang="id-ID" sz="2000" dirty="0" err="1"/>
              <a:t>Dr.techn</a:t>
            </a:r>
            <a:r>
              <a:rPr lang="id-ID" sz="2000" dirty="0"/>
              <a:t>. Ary </a:t>
            </a:r>
            <a:r>
              <a:rPr lang="id-ID" sz="2000" dirty="0" err="1"/>
              <a:t>Setijadi</a:t>
            </a:r>
            <a:r>
              <a:rPr lang="id-ID" sz="2000" dirty="0"/>
              <a:t> </a:t>
            </a:r>
            <a:r>
              <a:rPr lang="id-ID" sz="2000" dirty="0" err="1"/>
              <a:t>Prihatmanto</a:t>
            </a:r>
            <a:r>
              <a:rPr lang="id-ID" sz="2000" dirty="0"/>
              <a:t>, S.T., M.T.</a:t>
            </a:r>
            <a:endParaRPr lang="id-ID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00" y="133808"/>
            <a:ext cx="1093861" cy="10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5289" y="133808"/>
            <a:ext cx="1481211" cy="3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34492" y="633095"/>
          <a:ext cx="6057900" cy="1700530"/>
        </p:xfrm>
        <a:graphic>
          <a:graphicData uri="http://schemas.openxmlformats.org/drawingml/2006/table">
            <a:tbl>
              <a:tblPr>
                <a:tableStyleId>{59636860-5504-4597-AEC9-EAD749AF5BA1}</a:tableStyleId>
              </a:tblPr>
              <a:tblGrid>
                <a:gridCol w="6057900"/>
              </a:tblGrid>
              <a:tr h="981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SEMINAR PENELITIAN</a:t>
                      </a:r>
                      <a:endParaRPr lang="en-US" sz="2400" dirty="0">
                        <a:effectLst/>
                      </a:endParaRPr>
                    </a:p>
                    <a:p>
                      <a:pPr algn="ctr"/>
                      <a:r>
                        <a:rPr lang="en-US" sz="2400" dirty="0" err="1">
                          <a:effectLst/>
                        </a:rPr>
                        <a:t>Sistem</a:t>
                      </a:r>
                      <a:r>
                        <a:rPr lang="en-US" sz="2400" dirty="0">
                          <a:effectLst/>
                        </a:rPr>
                        <a:t> Alat Bantu </a:t>
                      </a:r>
                      <a:r>
                        <a:rPr lang="en-US" sz="2400" dirty="0" err="1">
                          <a:effectLst/>
                        </a:rPr>
                        <a:t>Diagnosa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Penyakit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Berdasarkan</a:t>
                      </a:r>
                      <a:r>
                        <a:rPr lang="en-US" sz="2400" dirty="0">
                          <a:effectLst/>
                        </a:rPr>
                        <a:t> Citra X-RAY Thorax </a:t>
                      </a:r>
                      <a:r>
                        <a:rPr lang="en-US" sz="2400" dirty="0" err="1">
                          <a:effectLst/>
                        </a:rPr>
                        <a:t>Berbantukan</a:t>
                      </a:r>
                      <a:r>
                        <a:rPr lang="en-US" sz="2400" dirty="0">
                          <a:effectLst/>
                        </a:rPr>
                        <a:t> Deep Learning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45" marR="118745" marT="118745" marB="118745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305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85" y="445135"/>
            <a:ext cx="88315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110"/>
              <a:t>List of available data and the number that being used</a:t>
            </a:r>
            <a:endParaRPr lang="en-US" altLang="en-GB" sz="311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645125" y="1099950"/>
          <a:ext cx="6477400" cy="3853725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4658500"/>
                <a:gridCol w="1818900"/>
              </a:tblGrid>
              <a:tr h="3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Data Set</a:t>
                      </a:r>
                      <a:endParaRPr sz="15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Jumlah Data (xray)</a:t>
                      </a:r>
                      <a:endParaRPr sz="1500" b="1"/>
                    </a:p>
                  </a:txBody>
                  <a:tcPr marL="28575" marR="28575" marT="19050" marB="19050" anchor="b"/>
                </a:tc>
              </a:tr>
              <a:tr h="260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RSNA Pneumonia Challenge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29.684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CheXpert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223.649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022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NIH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112.120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PadChest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160.861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Open-I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7.470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3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NLMTB</a:t>
                      </a:r>
                      <a:endParaRPr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1.087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VinBigData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18.000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Covid Chestxray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910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Khulna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4.575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StonyBrook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2.373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Total</a:t>
                      </a:r>
                      <a:endParaRPr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560.729</a:t>
                      </a:r>
                      <a:endParaRPr b="1" dirty="0"/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Sebaran Data Pembuatan Model</a:t>
            </a:r>
            <a:endParaRPr lang="en-GB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Pelatihan</a:t>
            </a:r>
            <a:endParaRPr lang="en-GB"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4294967295"/>
          </p:nvPr>
        </p:nvSpPr>
        <p:spPr>
          <a:xfrm>
            <a:off x="0" y="3146425"/>
            <a:ext cx="8521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Testing</a:t>
            </a:r>
            <a:endParaRPr lang="en-GB"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264250" y="36351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876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1202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133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1017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936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3722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236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264250" y="16422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1220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1898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3499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1145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4810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534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4066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3746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14890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945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1925" y="1170675"/>
            <a:ext cx="8270101" cy="38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1</a:t>
            </a:r>
            <a:endParaRPr lang="en-GB"/>
          </a:p>
        </p:txBody>
      </p:sp>
      <p:sp>
        <p:nvSpPr>
          <p:cNvPr id="213" name="Google Shape;213;p29"/>
          <p:cNvSpPr txBox="1"/>
          <p:nvPr/>
        </p:nvSpPr>
        <p:spPr>
          <a:xfrm>
            <a:off x="4417750" y="4601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2</a:t>
            </a:r>
            <a:endParaRPr lang="en-GB"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900" y="1073550"/>
            <a:ext cx="8468176" cy="39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5962925" y="466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3</a:t>
            </a:r>
            <a:endParaRPr lang="en-GB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70125"/>
            <a:ext cx="8448077" cy="38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5959050" y="466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4</a:t>
            </a:r>
            <a:endParaRPr lang="en-GB"/>
          </a:p>
        </p:txBody>
      </p:sp>
      <p:sp>
        <p:nvSpPr>
          <p:cNvPr id="233" name="Google Shape;233;p32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8839198" cy="3114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5</a:t>
            </a:r>
            <a:endParaRPr lang="en-GB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8679900" cy="385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6</a:t>
            </a:r>
            <a:endParaRPr lang="en-GB"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89175"/>
            <a:ext cx="8520599" cy="39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7</a:t>
            </a:r>
            <a:endParaRPr lang="en-GB"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64825"/>
            <a:ext cx="8574900" cy="37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Outline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Introduction</a:t>
            </a:r>
            <a:endParaRPr lang="en-US"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System Overview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 dirty="0" err="1"/>
              <a:t>System Architecture</a:t>
            </a:r>
            <a:r>
              <a:rPr lang="en-GB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Dataset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Aplication Scenario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User Interface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8</a:t>
            </a:r>
            <a:endParaRPr lang="en-GB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83200"/>
            <a:ext cx="8520601" cy="390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Deteksi COVID-19</a:t>
            </a:r>
            <a:endParaRPr lang="en-GB"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88350" y="1160075"/>
          <a:ext cx="8520600" cy="3674525"/>
        </p:xfrm>
        <a:graphic>
          <a:graphicData uri="http://schemas.openxmlformats.org/drawingml/2006/table">
            <a:tbl>
              <a:tblPr>
                <a:noFill/>
                <a:tableStyleId>{6F43C41A-C2E4-4EFD-BB7E-BD8607BF6A55}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32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Disease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Arsitektur Model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Testing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0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Accuracy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Precision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Recall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F1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COVID-19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87.03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85.06 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89.83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87.38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89.54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86.65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93.49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89.94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93.26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92.96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93.28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Pneumonia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84.91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83.89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86.43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85.14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83.49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83.30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83.77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83.54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86.79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84.20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85.48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Tuberculosis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78.6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79.74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76.69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78.19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81.78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85.71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76.27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80.72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81.99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87.56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74.58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80.55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Testing </a:t>
            </a:r>
            <a:endParaRPr lang="en-GB"/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1017725"/>
            <a:ext cx="5486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Test Case	: Upload Citra Thorax Xray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Pre-Requisite 	: </a:t>
            </a:r>
            <a:r>
              <a:rPr lang="en-GB" dirty="0" err="1"/>
              <a:t>Akun</a:t>
            </a:r>
            <a:r>
              <a:rPr lang="en-GB" dirty="0"/>
              <a:t> </a:t>
            </a:r>
            <a:r>
              <a:rPr lang="en-GB" dirty="0" err="1"/>
              <a:t>tervalidasi</a:t>
            </a:r>
            <a:r>
              <a:rPr lang="en-GB" dirty="0"/>
              <a:t> (</a:t>
            </a:r>
            <a:r>
              <a:rPr lang="en-GB" dirty="0" err="1"/>
              <a:t>radiolog</a:t>
            </a:r>
            <a:r>
              <a:rPr lang="en-GB" dirty="0"/>
              <a:t>)</a:t>
            </a:r>
            <a:endParaRPr dirty="0"/>
          </a:p>
        </p:txBody>
      </p:sp>
      <p:graphicFrame>
        <p:nvGraphicFramePr>
          <p:cNvPr id="269" name="Google Shape;269;p37"/>
          <p:cNvGraphicFramePr/>
          <p:nvPr/>
        </p:nvGraphicFramePr>
        <p:xfrm>
          <a:off x="647700" y="1700225"/>
          <a:ext cx="8005750" cy="332955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/>
                <a:gridCol w="2254250"/>
                <a:gridCol w="1601150"/>
                <a:gridCol w="1601150"/>
                <a:gridCol w="1601150"/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Membuka url website </a:t>
                      </a:r>
                      <a:br>
                        <a:rPr lang="en-GB" sz="1000"/>
                      </a:br>
                      <a:r>
                        <a:rPr lang="en-GB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User : dr ahmad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Pilih daftar pasien dengan status “UPLOAD”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upload pada salah satu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Upload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browse dan pilih citra Xray yang sesuai dengan id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Citra Xray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 dan Status Menunggu berubah menjadi Telah diupload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Cek hasil pemrosesan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upload analysis pada halaman dashboard sesuai dengan id pasien yang telah diinput data citranya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Pass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Testing </a:t>
            </a:r>
            <a:endParaRPr lang="en-GB"/>
          </a:p>
        </p:txBody>
      </p:sp>
      <p:sp>
        <p:nvSpPr>
          <p:cNvPr id="275" name="Google Shape;275;p38"/>
          <p:cNvSpPr txBox="1"/>
          <p:nvPr/>
        </p:nvSpPr>
        <p:spPr>
          <a:xfrm>
            <a:off x="311700" y="101772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Case		: Upload Data Pasien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Pre-Requisite 	: Akun tervalidasi (dokter)</a:t>
            </a:r>
            <a:endParaRPr lang="en-GB"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647700" y="1700225"/>
          <a:ext cx="8005750" cy="329520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/>
                <a:gridCol w="2254250"/>
                <a:gridCol w="1601150"/>
                <a:gridCol w="1601150"/>
                <a:gridCol w="1601150"/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Membuka url website </a:t>
                      </a:r>
                      <a:br>
                        <a:rPr lang="en-GB" sz="1000"/>
                      </a:br>
                      <a:r>
                        <a:rPr lang="en-GB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User : dr ramdani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lik tombol Diagnosis pada sidebar, lalu klik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Membuka 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Memasukkan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Masukan data awal / gejala klinis pasien dan klik submit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Berhasil di unggah dan kembali ke 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Cek hasil unggah data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report link pada masing-masing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model deep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unjuk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diagnosis yang </a:t>
            </a:r>
            <a:r>
              <a:rPr lang="en-US" dirty="0" err="1"/>
              <a:t>sesungguhnya</a:t>
            </a:r>
            <a:r>
              <a:rPr lang="en-US" dirty="0"/>
              <a:t>; </a:t>
            </a:r>
            <a:r>
              <a:rPr lang="en-US" dirty="0" err="1"/>
              <a:t>Diantaranya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Menjadikan</a:t>
            </a:r>
            <a:r>
              <a:rPr lang="en-US" dirty="0"/>
              <a:t> model deep learning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patologis</a:t>
            </a:r>
            <a:r>
              <a:rPr lang="en-US" dirty="0"/>
              <a:t> pada organ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radiologi</a:t>
            </a:r>
            <a:endParaRPr lang="en-US" dirty="0"/>
          </a:p>
          <a:p>
            <a:pPr lvl="1"/>
            <a:r>
              <a:rPr lang="en-US" dirty="0" err="1"/>
              <a:t>Melibatkan</a:t>
            </a:r>
            <a:r>
              <a:rPr lang="en-US" dirty="0"/>
              <a:t> data </a:t>
            </a:r>
            <a:r>
              <a:rPr lang="en-US" dirty="0" err="1"/>
              <a:t>klinis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input proses training</a:t>
            </a:r>
            <a:endParaRPr lang="en-US" dirty="0"/>
          </a:p>
          <a:p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Selesai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510915"/>
          </a:xfrm>
        </p:spPr>
        <p:txBody>
          <a:bodyPr>
            <a:normAutofit lnSpcReduction="10000"/>
          </a:bodyPr>
          <a:lstStyle/>
          <a:p>
            <a:r>
              <a:rPr lang="en-US" altLang="en-ID" dirty="0" err="1"/>
              <a:t>Pulmonolog VS Indonesia citizen ratio is more or less</a:t>
            </a:r>
            <a:r>
              <a:rPr lang="en-ID" dirty="0"/>
              <a:t> 1:100.000 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r>
              <a:rPr lang="en-US" altLang="en-ID" dirty="0" err="1">
                <a:sym typeface="+mn-ea"/>
              </a:rPr>
              <a:t>Radiolog VS Indonesia citizen ratio is more or less</a:t>
            </a:r>
            <a:r>
              <a:rPr lang="en-ID" dirty="0"/>
              <a:t> 1:164.000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r>
              <a:rPr lang="en-US" altLang="en-ID" dirty="0" err="1"/>
              <a:t>High prevalence of lung desease in Indonesia</a:t>
            </a:r>
            <a:endParaRPr lang="en-US" altLang="en-ID" dirty="0" err="1"/>
          </a:p>
          <a:p>
            <a:pPr marL="114300" indent="0">
              <a:buNone/>
            </a:pPr>
            <a:endParaRPr lang="en-US" altLang="en-ID" dirty="0" err="1"/>
          </a:p>
          <a:p>
            <a:r>
              <a:rPr lang="en-ID" dirty="0"/>
              <a:t>Diagnosis </a:t>
            </a:r>
            <a:r>
              <a:rPr lang="en-US" altLang="en-ID" dirty="0"/>
              <a:t>as key procedure for the patients to get proper lung desease management</a:t>
            </a:r>
            <a:endParaRPr lang="en-US" altLang="en-ID" dirty="0"/>
          </a:p>
          <a:p>
            <a:pPr marL="114300" indent="0">
              <a:buNone/>
            </a:pPr>
            <a:endParaRPr lang="en-US" altLang="en-ID" dirty="0"/>
          </a:p>
          <a:p>
            <a:r>
              <a:rPr lang="en-US" altLang="en-ID" dirty="0" err="1">
                <a:sym typeface="+mn-ea"/>
              </a:rPr>
              <a:t>There is some chances that AI could help the diagnosis process  as important part of necessary healthcare </a:t>
            </a:r>
            <a:r>
              <a:rPr lang="en-US" altLang="en-ID" dirty="0" err="1">
                <a:sym typeface="+mn-ea"/>
              </a:rPr>
              <a:t>carried out by medician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Application</a:t>
            </a:r>
            <a:r>
              <a:rPr lang="en-GB"/>
              <a:t> </a:t>
            </a:r>
            <a:r>
              <a:rPr lang="en-US" altLang="en-GB"/>
              <a:t>Scenario</a:t>
            </a:r>
            <a:endParaRPr lang="en-US" altLang="en-GB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4939500" y="375675"/>
            <a:ext cx="3837000" cy="43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interview patient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>
                <a:sym typeface="+mn-ea"/>
              </a:rPr>
              <a:t>Doctor</a:t>
            </a:r>
            <a:r>
              <a:rPr lang="en-GB"/>
              <a:t> input</a:t>
            </a:r>
            <a:r>
              <a:rPr lang="en-US" altLang="en-GB"/>
              <a:t>ing some</a:t>
            </a:r>
            <a:r>
              <a:rPr lang="en-GB"/>
              <a:t> sympthom</a:t>
            </a:r>
            <a:r>
              <a:rPr lang="en-US" altLang="en-GB"/>
              <a:t>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Radiologist scan </a:t>
            </a:r>
            <a:r>
              <a:rPr lang="en-US" altLang="en-GB"/>
              <a:t>the </a:t>
            </a:r>
            <a:r>
              <a:rPr lang="en-GB"/>
              <a:t>X-ray</a:t>
            </a:r>
            <a:r>
              <a:rPr lang="en-US" altLang="en-GB"/>
              <a:t> film</a:t>
            </a:r>
            <a:r>
              <a:rPr lang="en-GB"/>
              <a:t> </a:t>
            </a:r>
            <a:r>
              <a:rPr lang="en-US" altLang="en-GB"/>
              <a:t>and</a:t>
            </a:r>
            <a:r>
              <a:rPr lang="en-GB"/>
              <a:t> upload</a:t>
            </a:r>
            <a:r>
              <a:rPr lang="en-US" altLang="en-GB"/>
              <a:t>ing the</a:t>
            </a:r>
            <a:r>
              <a:rPr lang="en-GB"/>
              <a:t> file </a:t>
            </a:r>
            <a:r>
              <a:rPr lang="en-US" altLang="en-GB"/>
              <a:t>with the analysis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AI Agent performing learning process to identify some pathological signs in the X-Ray image</a:t>
            </a:r>
            <a:r>
              <a:rPr lang="en-GB"/>
              <a:t>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receive the diagnosis result done by the AI agent</a:t>
            </a:r>
            <a:r>
              <a:rPr lang="en-GB"/>
              <a:t> (preliminary diagnose)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verifying the diagnosis result done by AI agent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</a:t>
            </a:r>
            <a:r>
              <a:rPr lang="en-US" altLang="en-GB"/>
              <a:t>octor inputing the result of analysis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</a:t>
            </a:r>
            <a:r>
              <a:rPr lang="en-US" altLang="en-GB"/>
              <a:t>ctor performing medical judgement to the patient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43400" y="453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System architecture</a:t>
            </a:r>
            <a:endParaRPr lang="en-US" altLang="en-GB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96110" y="233045"/>
            <a:ext cx="6015990" cy="4678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026600" y="1999050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</a:t>
            </a:r>
            <a:endParaRPr lang="en-GB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050" y="305350"/>
            <a:ext cx="6410099" cy="444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</a:t>
            </a:r>
            <a:r>
              <a:rPr lang="en-US" altLang="en-GB"/>
              <a:t>cification</a:t>
            </a:r>
            <a:endParaRPr lang="en-US" altLang="en-GB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0475" y="1088175"/>
            <a:ext cx="71218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lung desease detection process by AI agent</a:t>
            </a:r>
            <a:endParaRPr lang="en-GB"/>
          </a:p>
        </p:txBody>
      </p:sp>
      <p:pic>
        <p:nvPicPr>
          <p:cNvPr id="140" name="Google Shape;140;p23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175" y="1449725"/>
            <a:ext cx="9007653" cy="276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Gambaran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Sistem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2700" y="1199300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00300" y="1342175"/>
            <a:ext cx="2838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07650" y="157077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71175" y="1176625"/>
            <a:ext cx="2243625" cy="19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3425" y="15256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85350" y="3280025"/>
            <a:ext cx="3085825" cy="1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408148">
            <a:off x="6353950" y="34437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32875" y="2877075"/>
            <a:ext cx="2172550" cy="2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2299025" y="3786450"/>
            <a:ext cx="957750" cy="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4366</Words>
  <Application>WPS Presentation</Application>
  <PresentationFormat>On-screen Show (16:9)</PresentationFormat>
  <Paragraphs>569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Times New Roman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Outline</vt:lpstr>
      <vt:lpstr>Pendahuluan</vt:lpstr>
      <vt:lpstr>Skenario Aplikasi</vt:lpstr>
      <vt:lpstr>Arsitektur Sistem</vt:lpstr>
      <vt:lpstr>Data Flow</vt:lpstr>
      <vt:lpstr>Spesifikasi</vt:lpstr>
      <vt:lpstr>Model AI Deteksi Penyakit Paru-Paru</vt:lpstr>
      <vt:lpstr>Gambaran Umum Sistem</vt:lpstr>
      <vt:lpstr>PowerPoint 演示文稿</vt:lpstr>
      <vt:lpstr>Data tersedia dan Data yang digunakan</vt:lpstr>
      <vt:lpstr>Sebaran Data Pembuatan Model</vt:lpstr>
      <vt:lpstr>User Interface 1</vt:lpstr>
      <vt:lpstr>User Interface 2</vt:lpstr>
      <vt:lpstr>User Interface 3</vt:lpstr>
      <vt:lpstr>User Interface 4</vt:lpstr>
      <vt:lpstr>User Interface 5</vt:lpstr>
      <vt:lpstr>User Interface 6</vt:lpstr>
      <vt:lpstr>User Interface 7</vt:lpstr>
      <vt:lpstr>User Interface 8</vt:lpstr>
      <vt:lpstr>Model Deteksi COVID-19</vt:lpstr>
      <vt:lpstr>Web Application Testing </vt:lpstr>
      <vt:lpstr>Web Application Testing </vt:lpstr>
      <vt:lpstr>Peluang Penelitian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untuk Alat Bantu Diagnosa Berdasarkan Citra Thorax </dc:title>
  <dc:creator/>
  <cp:lastModifiedBy>patrialis.akbar</cp:lastModifiedBy>
  <cp:revision>15</cp:revision>
  <dcterms:created xsi:type="dcterms:W3CDTF">2022-12-09T03:24:36Z</dcterms:created>
  <dcterms:modified xsi:type="dcterms:W3CDTF">2022-12-09T03:24:36Z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1033-4.7.1.7786</vt:lpwstr>
  </property>
</Properties>
</file>