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351" r:id="rId4"/>
    <p:sldId id="355" r:id="rId5"/>
    <p:sldId id="352" r:id="rId6"/>
    <p:sldId id="356" r:id="rId7"/>
    <p:sldId id="350" r:id="rId8"/>
    <p:sldId id="354" r:id="rId9"/>
    <p:sldId id="357" r:id="rId10"/>
    <p:sldId id="358" r:id="rId11"/>
    <p:sldId id="348" r:id="rId12"/>
    <p:sldId id="349"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5304" autoAdjust="0"/>
  </p:normalViewPr>
  <p:slideViewPr>
    <p:cSldViewPr snapToGrid="0" showGuides="1">
      <p:cViewPr varScale="1">
        <p:scale>
          <a:sx n="93" d="100"/>
          <a:sy n="93" d="100"/>
        </p:scale>
        <p:origin x="816" y="208"/>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3AC47-7E99-F641-BF2E-B4EFDA1FF3AE}"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A7A5C-B406-D541-BE9B-F75422E26C32}" type="slidenum">
              <a:rPr lang="en-US" smtClean="0"/>
              <a:t>‹#›</a:t>
            </a:fld>
            <a:endParaRPr lang="en-US"/>
          </a:p>
        </p:txBody>
      </p:sp>
    </p:spTree>
    <p:extLst>
      <p:ext uri="{BB962C8B-B14F-4D97-AF65-F5344CB8AC3E}">
        <p14:creationId xmlns:p14="http://schemas.microsoft.com/office/powerpoint/2010/main" val="349750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4A7A5C-B406-D541-BE9B-F75422E26C32}" type="slidenum">
              <a:rPr lang="en-US" smtClean="0"/>
              <a:t>10</a:t>
            </a:fld>
            <a:endParaRPr lang="en-US"/>
          </a:p>
        </p:txBody>
      </p:sp>
    </p:spTree>
    <p:extLst>
      <p:ext uri="{BB962C8B-B14F-4D97-AF65-F5344CB8AC3E}">
        <p14:creationId xmlns:p14="http://schemas.microsoft.com/office/powerpoint/2010/main" val="372796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id="{A1DEFAEA-9F02-4B9F-ACC6-353AF6C3EFFF}"/>
              </a:ext>
            </a:extLst>
          </p:cNvPr>
          <p:cNvSpPr>
            <a:spLocks noGrp="1"/>
          </p:cNvSpPr>
          <p:nvPr>
            <p:ph type="pic" sz="quarter" idx="11" hasCustomPrompt="1"/>
          </p:nvPr>
        </p:nvSpPr>
        <p:spPr>
          <a:xfrm>
            <a:off x="8155574"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id="{03515A44-D3E9-44BA-B3D4-43ECDBD5159D}"/>
              </a:ext>
            </a:extLst>
          </p:cNvPr>
          <p:cNvSpPr>
            <a:spLocks noGrp="1"/>
          </p:cNvSpPr>
          <p:nvPr>
            <p:ph type="pic" sz="quarter" idx="12" hasCustomPrompt="1"/>
          </p:nvPr>
        </p:nvSpPr>
        <p:spPr>
          <a:xfrm>
            <a:off x="8155574"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id="{5CED0A4D-1B43-4F94-A1B2-796349C976DE}"/>
              </a:ext>
            </a:extLst>
          </p:cNvPr>
          <p:cNvSpPr>
            <a:spLocks noGrp="1"/>
          </p:cNvSpPr>
          <p:nvPr>
            <p:ph type="pic" sz="quarter" idx="13" hasCustomPrompt="1"/>
          </p:nvPr>
        </p:nvSpPr>
        <p:spPr>
          <a:xfrm>
            <a:off x="5551710"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id="{1D5AFB38-0AC4-4043-A23A-C86F3145AE10}"/>
              </a:ext>
            </a:extLst>
          </p:cNvPr>
          <p:cNvSpPr>
            <a:spLocks noGrp="1"/>
          </p:cNvSpPr>
          <p:nvPr>
            <p:ph type="pic" sz="quarter" idx="10" hasCustomPrompt="1"/>
          </p:nvPr>
        </p:nvSpPr>
        <p:spPr>
          <a:xfrm>
            <a:off x="5551710"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65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80" r:id="rId8"/>
    <p:sldLayoutId id="2147483681" r:id="rId9"/>
    <p:sldLayoutId id="2147483682" r:id="rId10"/>
    <p:sldLayoutId id="2147483683" r:id="rId11"/>
    <p:sldLayoutId id="2147483684" r:id="rId12"/>
    <p:sldLayoutId id="2147483686" r:id="rId13"/>
    <p:sldLayoutId id="2147483689"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759687" y="-935549"/>
            <a:ext cx="5539118"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96032CF-D680-4964-8FE6-C70F7B7262D0}"/>
              </a:ext>
            </a:extLst>
          </p:cNvPr>
          <p:cNvGrpSpPr/>
          <p:nvPr/>
        </p:nvGrpSpPr>
        <p:grpSpPr>
          <a:xfrm>
            <a:off x="6035970" y="0"/>
            <a:ext cx="6112511" cy="5932977"/>
            <a:chOff x="466200" y="888536"/>
            <a:chExt cx="4883010" cy="5932977"/>
          </a:xfrm>
        </p:grpSpPr>
        <p:sp>
          <p:nvSpPr>
            <p:cNvPr id="3" name="Freeform: Shape 2">
              <a:extLst>
                <a:ext uri="{FF2B5EF4-FFF2-40B4-BE49-F238E27FC236}">
                  <a16:creationId xmlns:a16="http://schemas.microsoft.com/office/drawing/2014/main" id="{912EFC2C-AF9D-471A-8719-FFDC6BCBFD6C}"/>
                </a:ext>
              </a:extLst>
            </p:cNvPr>
            <p:cNvSpPr/>
            <p:nvPr/>
          </p:nvSpPr>
          <p:spPr>
            <a:xfrm>
              <a:off x="466200" y="888536"/>
              <a:ext cx="332509" cy="273601"/>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id="{9456252A-7A40-4301-A169-5DB539A18790}"/>
                </a:ext>
              </a:extLst>
            </p:cNvPr>
            <p:cNvSpPr/>
            <p:nvPr/>
          </p:nvSpPr>
          <p:spPr>
            <a:xfrm rot="10800000">
              <a:off x="4885017" y="6533903"/>
              <a:ext cx="358942" cy="287610"/>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AA696CC4-9F0F-4545-BE82-EB897E586C2F}"/>
                </a:ext>
              </a:extLst>
            </p:cNvPr>
            <p:cNvSpPr txBox="1"/>
            <p:nvPr/>
          </p:nvSpPr>
          <p:spPr>
            <a:xfrm>
              <a:off x="601135" y="1322396"/>
              <a:ext cx="4748075" cy="5355312"/>
            </a:xfrm>
            <a:prstGeom prst="rect">
              <a:avLst/>
            </a:prstGeom>
            <a:noFill/>
          </p:spPr>
          <p:txBody>
            <a:bodyPr wrap="square" rtlCol="0">
              <a:spAutoFit/>
            </a:bodyPr>
            <a:lstStyle/>
            <a:p>
              <a:r>
                <a:rPr lang="en-ID" dirty="0"/>
                <a:t>1. Yogesh Kumar  yogesh.arora10744@gmail.com </a:t>
              </a:r>
            </a:p>
            <a:p>
              <a:r>
                <a:rPr lang="en-ID" dirty="0"/>
                <a:t>2. Surbhi Gupta sur7312@gmail.com </a:t>
              </a:r>
            </a:p>
            <a:p>
              <a:r>
                <a:rPr lang="en-ID" dirty="0"/>
                <a:t>3. Ruchi Singla </a:t>
              </a:r>
              <a:r>
                <a:rPr lang="en-ID" dirty="0" err="1"/>
                <a:t>ruchisingla@yahoo.com</a:t>
              </a:r>
              <a:r>
                <a:rPr lang="en-ID" dirty="0"/>
                <a:t> </a:t>
              </a:r>
            </a:p>
            <a:p>
              <a:r>
                <a:rPr lang="en-ID" dirty="0"/>
                <a:t>4. Yu-Chen Hu </a:t>
              </a:r>
              <a:r>
                <a:rPr lang="en-ID" dirty="0" err="1"/>
                <a:t>ychu@pu.edu.tw</a:t>
              </a:r>
              <a:r>
                <a:rPr lang="en-ID" dirty="0"/>
                <a:t> </a:t>
              </a:r>
            </a:p>
            <a:p>
              <a:endParaRPr lang="en-ID" dirty="0"/>
            </a:p>
            <a:p>
              <a:r>
                <a:rPr lang="en-ID" dirty="0"/>
                <a:t>1 Department of Computer Engineering, Indus Institute</a:t>
              </a:r>
              <a:br>
                <a:rPr lang="en-ID" dirty="0"/>
              </a:br>
              <a:r>
                <a:rPr lang="en-ID" dirty="0"/>
                <a:t>of Technology &amp; Engineering, Indus University, </a:t>
              </a:r>
              <a:r>
                <a:rPr lang="en-ID" dirty="0" err="1"/>
                <a:t>Rancharda</a:t>
              </a:r>
              <a:r>
                <a:rPr lang="en-ID" dirty="0"/>
                <a:t>, Via: </a:t>
              </a:r>
              <a:r>
                <a:rPr lang="en-ID" dirty="0" err="1"/>
                <a:t>Shilaj</a:t>
              </a:r>
              <a:r>
                <a:rPr lang="en-ID" dirty="0"/>
                <a:t>, Ahmedabad, Gujarat 382115, India </a:t>
              </a:r>
            </a:p>
            <a:p>
              <a:r>
                <a:rPr lang="en-ID" dirty="0"/>
                <a:t>2  School of Computer Science and Engineering, Model Institute of Engineering and Technology, </a:t>
              </a:r>
              <a:r>
                <a:rPr lang="en-ID" dirty="0" err="1"/>
                <a:t>Kot</a:t>
              </a:r>
              <a:r>
                <a:rPr lang="en-ID" dirty="0"/>
                <a:t> </a:t>
              </a:r>
              <a:r>
                <a:rPr lang="en-ID" dirty="0" err="1"/>
                <a:t>bhalwal</a:t>
              </a:r>
              <a:r>
                <a:rPr lang="en-ID" dirty="0"/>
                <a:t>, Jammu, J&amp;K 181122, India </a:t>
              </a:r>
            </a:p>
            <a:p>
              <a:r>
                <a:rPr lang="en-ID" dirty="0"/>
                <a:t>3  Department of Research, Innovations, Sponsored Projects and Entrepreneurship, Chandigarh Group of Colleges, </a:t>
              </a:r>
              <a:r>
                <a:rPr lang="en-ID" dirty="0" err="1"/>
                <a:t>Landran</a:t>
              </a:r>
              <a:r>
                <a:rPr lang="en-ID" dirty="0"/>
                <a:t>, Mohali, India </a:t>
              </a:r>
            </a:p>
            <a:p>
              <a:r>
                <a:rPr lang="en-ID" dirty="0"/>
                <a:t>4  Department of Computer Science and Information Management, Providence University, Taichung City, Taiwan, ROC </a:t>
              </a:r>
            </a:p>
            <a:p>
              <a:r>
                <a:rPr lang="en-ID" b="1" dirty="0"/>
                <a:t> </a:t>
              </a:r>
              <a:endParaRPr lang="en-ID" sz="1400" dirty="0"/>
            </a:p>
          </p:txBody>
        </p:sp>
      </p:grpSp>
      <p:sp>
        <p:nvSpPr>
          <p:cNvPr id="6" name="TextBox 5">
            <a:extLst>
              <a:ext uri="{FF2B5EF4-FFF2-40B4-BE49-F238E27FC236}">
                <a16:creationId xmlns:a16="http://schemas.microsoft.com/office/drawing/2014/main" id="{5FADD0A6-98B7-4E55-809F-EB88321AA1FF}"/>
              </a:ext>
            </a:extLst>
          </p:cNvPr>
          <p:cNvSpPr txBox="1"/>
          <p:nvPr/>
        </p:nvSpPr>
        <p:spPr>
          <a:xfrm>
            <a:off x="464718" y="665018"/>
            <a:ext cx="5306291" cy="4431983"/>
          </a:xfrm>
          <a:prstGeom prst="rect">
            <a:avLst/>
          </a:prstGeom>
          <a:noFill/>
        </p:spPr>
        <p:txBody>
          <a:bodyPr wrap="square" lIns="36000" tIns="0" rIns="36000" bIns="0" rtlCol="0" anchor="ctr">
            <a:spAutoFit/>
          </a:bodyPr>
          <a:lstStyle/>
          <a:p>
            <a:r>
              <a:rPr lang="en-ID" sz="3200" dirty="0">
                <a:solidFill>
                  <a:schemeClr val="bg1"/>
                </a:solidFill>
              </a:rPr>
              <a:t>Systematic Review of Artificial Intelligence Techniques in Cancer Prediction and Diagnosis</a:t>
            </a:r>
          </a:p>
          <a:p>
            <a:endParaRPr lang="en-ID" sz="3200" dirty="0">
              <a:solidFill>
                <a:schemeClr val="bg1"/>
              </a:solidFill>
            </a:endParaRPr>
          </a:p>
          <a:p>
            <a:r>
              <a:rPr lang="id-ID" sz="3200" dirty="0"/>
              <a:t>Tinjauan Sistematis Teknik Kecerdasan Buatan dalam Prediksi dan Diagnosis Kanker</a:t>
            </a:r>
            <a:endParaRPr lang="ko-KR" altLang="en-US" sz="3200" dirty="0">
              <a:solidFill>
                <a:schemeClr val="bg1"/>
              </a:solidFill>
              <a:latin typeface="+mj-lt"/>
            </a:endParaRPr>
          </a:p>
        </p:txBody>
      </p:sp>
      <p:sp>
        <p:nvSpPr>
          <p:cNvPr id="8" name="TextBox 7">
            <a:extLst>
              <a:ext uri="{FF2B5EF4-FFF2-40B4-BE49-F238E27FC236}">
                <a16:creationId xmlns:a16="http://schemas.microsoft.com/office/drawing/2014/main" id="{58853AA4-E2B0-3542-B3DC-1925306C6A25}"/>
              </a:ext>
            </a:extLst>
          </p:cNvPr>
          <p:cNvSpPr txBox="1"/>
          <p:nvPr/>
        </p:nvSpPr>
        <p:spPr>
          <a:xfrm>
            <a:off x="464718" y="6027684"/>
            <a:ext cx="9035019" cy="646331"/>
          </a:xfrm>
          <a:prstGeom prst="rect">
            <a:avLst/>
          </a:prstGeom>
          <a:noFill/>
        </p:spPr>
        <p:txBody>
          <a:bodyPr wrap="square">
            <a:spAutoFit/>
          </a:bodyPr>
          <a:lstStyle/>
          <a:p>
            <a:r>
              <a:rPr lang="en-ID" b="1" dirty="0"/>
              <a:t>Received: 23 May 2021 / Accepted: 11 September 2021 © CIMNE, Barcelona, Spain 2021 </a:t>
            </a:r>
            <a:endParaRPr lang="en-ID" dirty="0"/>
          </a:p>
        </p:txBody>
      </p:sp>
    </p:spTree>
    <p:extLst>
      <p:ext uri="{BB962C8B-B14F-4D97-AF65-F5344CB8AC3E}">
        <p14:creationId xmlns:p14="http://schemas.microsoft.com/office/powerpoint/2010/main" val="208842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13">
            <a:extLst>
              <a:ext uri="{FF2B5EF4-FFF2-40B4-BE49-F238E27FC236}">
                <a16:creationId xmlns:a16="http://schemas.microsoft.com/office/drawing/2014/main" id="{F61B7451-E002-4FB0-9C16-C8B37A6BDCE5}"/>
              </a:ext>
            </a:extLst>
          </p:cNvPr>
          <p:cNvSpPr txBox="1">
            <a:spLocks/>
          </p:cNvSpPr>
          <p:nvPr/>
        </p:nvSpPr>
        <p:spPr>
          <a:xfrm>
            <a:off x="878241" y="475408"/>
            <a:ext cx="4395464" cy="7386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a:solidFill>
                  <a:schemeClr val="tx1">
                    <a:lumMod val="85000"/>
                    <a:lumOff val="15000"/>
                  </a:schemeClr>
                </a:solidFill>
                <a:latin typeface="+mj-lt"/>
                <a:cs typeface="Arial" pitchFamily="34" charset="0"/>
              </a:rPr>
              <a:t>Ringkasan</a:t>
            </a:r>
            <a:endParaRPr lang="en-US" altLang="ko-KR" sz="4800" b="1" dirty="0">
              <a:solidFill>
                <a:schemeClr val="tx1">
                  <a:lumMod val="85000"/>
                  <a:lumOff val="15000"/>
                </a:schemeClr>
              </a:solidFill>
              <a:latin typeface="+mj-lt"/>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Picture Placeholder 4">
            <a:extLst>
              <a:ext uri="{FF2B5EF4-FFF2-40B4-BE49-F238E27FC236}">
                <a16:creationId xmlns:a16="http://schemas.microsoft.com/office/drawing/2014/main" id="{EEEA9166-53F5-4590-85CE-11C8FEE100F6}"/>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3216F94E-CBBB-4159-A959-8DCC3C237D4A}"/>
              </a:ext>
            </a:extLst>
          </p:cNvPr>
          <p:cNvSpPr>
            <a:spLocks noGrp="1"/>
          </p:cNvSpPr>
          <p:nvPr>
            <p:ph type="pic" sz="quarter" idx="12"/>
          </p:nvPr>
        </p:nvSpPr>
        <p:spPr/>
      </p:sp>
      <p:sp>
        <p:nvSpPr>
          <p:cNvPr id="38" name="TextBox 37">
            <a:extLst>
              <a:ext uri="{FF2B5EF4-FFF2-40B4-BE49-F238E27FC236}">
                <a16:creationId xmlns:a16="http://schemas.microsoft.com/office/drawing/2014/main" id="{6165F423-CF95-4878-8C21-529813940291}"/>
              </a:ext>
            </a:extLst>
          </p:cNvPr>
          <p:cNvSpPr txBox="1"/>
          <p:nvPr/>
        </p:nvSpPr>
        <p:spPr>
          <a:xfrm>
            <a:off x="821240" y="1393380"/>
            <a:ext cx="7334334" cy="4770537"/>
          </a:xfrm>
          <a:prstGeom prst="rect">
            <a:avLst/>
          </a:prstGeom>
          <a:noFill/>
        </p:spPr>
        <p:txBody>
          <a:bodyPr wrap="square" rtlCol="0">
            <a:spAutoFit/>
          </a:bodyPr>
          <a:lstStyle/>
          <a:p>
            <a:pPr algn="r"/>
            <a:r>
              <a:rPr lang="id-ID" sz="1600" dirty="0"/>
              <a:t>Penggabungan teknologi </a:t>
            </a:r>
            <a:r>
              <a:rPr lang="id-ID" sz="1600" dirty="0" err="1"/>
              <a:t>cloud</a:t>
            </a:r>
            <a:r>
              <a:rPr lang="id-ID" sz="1600" dirty="0"/>
              <a:t> dengan Internet </a:t>
            </a:r>
            <a:r>
              <a:rPr lang="id-ID" sz="1600" dirty="0" err="1"/>
              <a:t>of</a:t>
            </a:r>
            <a:r>
              <a:rPr lang="id-ID" sz="1600" dirty="0"/>
              <a:t> </a:t>
            </a:r>
            <a:r>
              <a:rPr lang="id-ID" sz="1600" dirty="0" err="1"/>
              <a:t>Things</a:t>
            </a:r>
            <a:r>
              <a:rPr lang="id-ID" sz="1600" dirty="0"/>
              <a:t> (</a:t>
            </a:r>
            <a:r>
              <a:rPr lang="id-ID" sz="1600" dirty="0" err="1"/>
              <a:t>IoT</a:t>
            </a:r>
            <a:r>
              <a:rPr lang="id-ID" sz="1600" dirty="0"/>
              <a:t>) sangat penting dalam untuk mendapatkan kinerja yang lebih baik untuk kerangka kerja yang mulus, berkelanjutan, dan ada di mana-mana. </a:t>
            </a:r>
            <a:r>
              <a:rPr lang="id-ID" sz="1600" dirty="0" err="1"/>
              <a:t>IoT</a:t>
            </a:r>
            <a:r>
              <a:rPr lang="id-ID" sz="1600" dirty="0"/>
              <a:t> memiliki banyak aplikasi di bidang kesehatan, salah satu aplikasi tersebut adalah pemantauan patologi suara. Sayangnya, patologi suara belum mendapat banyak perhatian, di mana ada kebutuhan mendesak di daerah ini karena kekurangan penelitian dan diagnosis penyakit mematikan. Sebagian besar peneliti berfokus pada patologi suara dan temuan mereka hanya untuk membedakan suara normal (sehat) atau suara patologis, di mana ada </a:t>
            </a:r>
            <a:r>
              <a:rPr lang="id-ID" sz="1600" dirty="0" err="1"/>
              <a:t>kurangnya</a:t>
            </a:r>
            <a:r>
              <a:rPr lang="id-ID" sz="1600" dirty="0"/>
              <a:t> penelitian saat ini untuk mendeteksi penyakit tertentu seperti kanker laring. Dalam makalah ini, kami menyajikan tinjauan ekstensif tentang teknik dan studi mutakhir tentang kerangka kerja </a:t>
            </a:r>
            <a:r>
              <a:rPr lang="id-ID" sz="1600" dirty="0" err="1"/>
              <a:t>IoT</a:t>
            </a:r>
            <a:r>
              <a:rPr lang="id-ID" sz="1600" dirty="0"/>
              <a:t> dan pembelajaran mesin </a:t>
            </a:r>
            <a:r>
              <a:rPr lang="id-ID" sz="1600" dirty="0" err="1"/>
              <a:t>algoritma</a:t>
            </a:r>
            <a:r>
              <a:rPr lang="id-ID" sz="1600" dirty="0"/>
              <a:t> yang digunakan dalam perawatan kesehatan pada umumnya dan dalam sistem </a:t>
            </a:r>
            <a:r>
              <a:rPr lang="id-ID" sz="1600" dirty="0" err="1"/>
              <a:t>surveilans</a:t>
            </a:r>
            <a:r>
              <a:rPr lang="id-ID" sz="1600" dirty="0"/>
              <a:t> patologi suara pada khususnya. Selanjutnya, makalah ini juga menyajikan aplikasi, tantangan, dan isu-isu utama dari </a:t>
            </a:r>
            <a:r>
              <a:rPr lang="id-ID" sz="1600" dirty="0" err="1"/>
              <a:t>IoT</a:t>
            </a:r>
            <a:r>
              <a:rPr lang="id-ID" sz="1600" dirty="0"/>
              <a:t> dan mesin </a:t>
            </a:r>
            <a:r>
              <a:rPr lang="id-ID" sz="1600" dirty="0" err="1"/>
              <a:t>algoritma</a:t>
            </a:r>
            <a:r>
              <a:rPr lang="id-ID" sz="1600" dirty="0"/>
              <a:t> pembelajaran di bidang kesehatan. Akhirnya, makalah ini menyoroti beberapa masalah terbuka </a:t>
            </a:r>
            <a:r>
              <a:rPr lang="id-ID" sz="1600" dirty="0" err="1"/>
              <a:t>IoT</a:t>
            </a:r>
            <a:r>
              <a:rPr lang="id-ID" sz="1600" dirty="0"/>
              <a:t> dalam perawatan kesehatan yang memerlukan penelitian dan penyelidikan lebih lanjut untuk menyajikan diagnosis yang mudah, nyaman dan efektif dan pengobatan penyakit untuk pasien dan dokter</a:t>
            </a:r>
            <a:r>
              <a:rPr lang="en-US" altLang="ko-KR" sz="1600" dirty="0">
                <a:solidFill>
                  <a:schemeClr val="tx1">
                    <a:lumMod val="85000"/>
                    <a:lumOff val="15000"/>
                  </a:schemeClr>
                </a:solidFill>
                <a:cs typeface="Arial" pitchFamily="34" charset="0"/>
              </a:rPr>
              <a:t> </a:t>
            </a:r>
            <a:r>
              <a:rPr lang="en-US" altLang="ko-KR" sz="1200" dirty="0">
                <a:solidFill>
                  <a:schemeClr val="tx1">
                    <a:lumMod val="85000"/>
                    <a:lumOff val="15000"/>
                  </a:schemeClr>
                </a:solidFill>
                <a:cs typeface="Arial" pitchFamily="34" charset="0"/>
              </a:rPr>
              <a:t> </a:t>
            </a:r>
            <a:endParaRPr lang="ko-KR" altLang="en-US" sz="12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26828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777622"/>
            <a:ext cx="1219200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THANK YOU</a:t>
            </a:r>
            <a:endParaRPr lang="ko-KR" altLang="en-US" sz="60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5716953"/>
            <a:ext cx="12191852" cy="379656"/>
          </a:xfrm>
          <a:prstGeom prst="rect">
            <a:avLst/>
          </a:prstGeom>
          <a:noFill/>
        </p:spPr>
        <p:txBody>
          <a:bodyPr wrap="square" rtlCol="0" anchor="ctr">
            <a:spAutoFit/>
          </a:bodyPr>
          <a:lstStyle/>
          <a:p>
            <a:pPr algn="ctr"/>
            <a:r>
              <a:rPr lang="en-US" altLang="ko-KR" sz="1867" dirty="0" err="1">
                <a:solidFill>
                  <a:schemeClr val="tx1">
                    <a:lumMod val="85000"/>
                    <a:lumOff val="15000"/>
                  </a:schemeClr>
                </a:solidFill>
                <a:cs typeface="Arial" pitchFamily="34" charset="0"/>
              </a:rPr>
              <a:t>Terimakasih</a:t>
            </a:r>
            <a:endParaRPr lang="ko-KR" altLang="en-US" sz="1867" dirty="0">
              <a:solidFill>
                <a:schemeClr val="tx1">
                  <a:lumMod val="85000"/>
                  <a:lumOff val="15000"/>
                </a:schemeClr>
              </a:solidFill>
              <a:cs typeface="Arial" pitchFamily="34" charset="0"/>
            </a:endParaRPr>
          </a:p>
        </p:txBody>
      </p:sp>
      <p:grpSp>
        <p:nvGrpSpPr>
          <p:cNvPr id="35" name="Group 34">
            <a:extLst>
              <a:ext uri="{FF2B5EF4-FFF2-40B4-BE49-F238E27FC236}">
                <a16:creationId xmlns:a16="http://schemas.microsoft.com/office/drawing/2014/main" id="{45D40FC3-0E81-4772-A64D-441333F497E1}"/>
              </a:ext>
            </a:extLst>
          </p:cNvPr>
          <p:cNvGrpSpPr/>
          <p:nvPr/>
        </p:nvGrpSpPr>
        <p:grpSpPr>
          <a:xfrm>
            <a:off x="3541321" y="0"/>
            <a:ext cx="4880759" cy="4624142"/>
            <a:chOff x="753139" y="-50052"/>
            <a:chExt cx="6894847" cy="6532333"/>
          </a:xfrm>
        </p:grpSpPr>
        <p:sp>
          <p:nvSpPr>
            <p:cNvPr id="4" name="Isosceles Triangle 67">
              <a:extLst>
                <a:ext uri="{FF2B5EF4-FFF2-40B4-BE49-F238E27FC236}">
                  <a16:creationId xmlns:a16="http://schemas.microsoft.com/office/drawing/2014/main" id="{61293018-9C32-4D16-817C-86303943C054}"/>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E29DB96B-5A11-4636-8AA4-8B04B0BECD10}"/>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rapezoid 5">
              <a:extLst>
                <a:ext uri="{FF2B5EF4-FFF2-40B4-BE49-F238E27FC236}">
                  <a16:creationId xmlns:a16="http://schemas.microsoft.com/office/drawing/2014/main" id="{B0D4B7A9-1F12-4279-9A62-44ABFC87C8C0}"/>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1E70F09-5A38-4C89-8E65-3611EA7DBDF3}"/>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5F8FD9F5-B671-4468-A8C6-570C9F5D761A}"/>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FFE7801-C8EE-425F-B0D5-A665CF8954B4}"/>
                </a:ext>
              </a:extLst>
            </p:cNvPr>
            <p:cNvGrpSpPr/>
            <p:nvPr/>
          </p:nvGrpSpPr>
          <p:grpSpPr>
            <a:xfrm>
              <a:off x="1096799" y="-18107"/>
              <a:ext cx="3284106" cy="6500388"/>
              <a:chOff x="907647" y="-18107"/>
              <a:chExt cx="3284106" cy="6500388"/>
            </a:xfrm>
          </p:grpSpPr>
          <p:sp>
            <p:nvSpPr>
              <p:cNvPr id="10" name="Freeform: Shape 9">
                <a:extLst>
                  <a:ext uri="{FF2B5EF4-FFF2-40B4-BE49-F238E27FC236}">
                    <a16:creationId xmlns:a16="http://schemas.microsoft.com/office/drawing/2014/main" id="{30B49D27-8018-40FA-AA55-14CA25CA61C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155B77B-646D-41E5-9629-13793B37E9A7}"/>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38D57E38-ADEC-40CE-AA89-7181BF7502D8}"/>
                </a:ext>
              </a:extLst>
            </p:cNvPr>
            <p:cNvGrpSpPr/>
            <p:nvPr/>
          </p:nvGrpSpPr>
          <p:grpSpPr>
            <a:xfrm flipH="1">
              <a:off x="4363880" y="-18107"/>
              <a:ext cx="3284106" cy="6500388"/>
              <a:chOff x="1060047" y="134293"/>
              <a:chExt cx="3284106" cy="6500388"/>
            </a:xfrm>
          </p:grpSpPr>
          <p:sp>
            <p:nvSpPr>
              <p:cNvPr id="13" name="Freeform: Shape 12">
                <a:extLst>
                  <a:ext uri="{FF2B5EF4-FFF2-40B4-BE49-F238E27FC236}">
                    <a16:creationId xmlns:a16="http://schemas.microsoft.com/office/drawing/2014/main" id="{CCD1A1C0-A6C1-490D-A5DB-33DDD6C0A7F4}"/>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B7D69C-D6B8-462A-A762-93F9CC9FE08B}"/>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400AD7D5-603C-4AE7-8D34-012AD4810AFC}"/>
                </a:ext>
              </a:extLst>
            </p:cNvPr>
            <p:cNvGrpSpPr/>
            <p:nvPr/>
          </p:nvGrpSpPr>
          <p:grpSpPr>
            <a:xfrm>
              <a:off x="753139" y="-50052"/>
              <a:ext cx="2660463" cy="5621832"/>
              <a:chOff x="925903" y="-56577"/>
              <a:chExt cx="2660463" cy="5621832"/>
            </a:xfrm>
          </p:grpSpPr>
          <p:grpSp>
            <p:nvGrpSpPr>
              <p:cNvPr id="16" name="Group 15">
                <a:extLst>
                  <a:ext uri="{FF2B5EF4-FFF2-40B4-BE49-F238E27FC236}">
                    <a16:creationId xmlns:a16="http://schemas.microsoft.com/office/drawing/2014/main" id="{C2E39CE6-F92D-4F63-8DA0-97B13E945896}"/>
                  </a:ext>
                </a:extLst>
              </p:cNvPr>
              <p:cNvGrpSpPr/>
              <p:nvPr/>
            </p:nvGrpSpPr>
            <p:grpSpPr>
              <a:xfrm rot="10228926">
                <a:off x="2345152" y="4256160"/>
                <a:ext cx="1127545" cy="1309095"/>
                <a:chOff x="4802271" y="1897244"/>
                <a:chExt cx="492910" cy="572275"/>
              </a:xfrm>
            </p:grpSpPr>
            <p:sp>
              <p:nvSpPr>
                <p:cNvPr id="22" name="Rectangle 8">
                  <a:extLst>
                    <a:ext uri="{FF2B5EF4-FFF2-40B4-BE49-F238E27FC236}">
                      <a16:creationId xmlns:a16="http://schemas.microsoft.com/office/drawing/2014/main" id="{13D48A14-DD78-4168-BCBA-7FE467D22973}"/>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6">
                  <a:extLst>
                    <a:ext uri="{FF2B5EF4-FFF2-40B4-BE49-F238E27FC236}">
                      <a16:creationId xmlns:a16="http://schemas.microsoft.com/office/drawing/2014/main" id="{7C3215FD-B3FD-4CFB-9348-2A5A09B423A6}"/>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id="{7889E2B4-D651-4DE1-B232-FE87F76617B3}"/>
                  </a:ext>
                </a:extLst>
              </p:cNvPr>
              <p:cNvGrpSpPr/>
              <p:nvPr/>
            </p:nvGrpSpPr>
            <p:grpSpPr>
              <a:xfrm rot="11371074" flipH="1">
                <a:off x="1007927" y="4256160"/>
                <a:ext cx="1127545" cy="1309095"/>
                <a:chOff x="4802271" y="1897244"/>
                <a:chExt cx="492910" cy="572275"/>
              </a:xfrm>
            </p:grpSpPr>
            <p:sp>
              <p:nvSpPr>
                <p:cNvPr id="20" name="Rectangle 8">
                  <a:extLst>
                    <a:ext uri="{FF2B5EF4-FFF2-40B4-BE49-F238E27FC236}">
                      <a16:creationId xmlns:a16="http://schemas.microsoft.com/office/drawing/2014/main" id="{711661AD-FBCE-4CE8-98CB-4E1803DFCD00}"/>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6">
                  <a:extLst>
                    <a:ext uri="{FF2B5EF4-FFF2-40B4-BE49-F238E27FC236}">
                      <a16:creationId xmlns:a16="http://schemas.microsoft.com/office/drawing/2014/main" id="{F63DEC96-7AB3-48DC-9CF3-BEB558BA9E4B}"/>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Shape 17">
                <a:extLst>
                  <a:ext uri="{FF2B5EF4-FFF2-40B4-BE49-F238E27FC236}">
                    <a16:creationId xmlns:a16="http://schemas.microsoft.com/office/drawing/2014/main" id="{070A74E6-7824-4789-88BC-DD1C905CC21F}"/>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9" name="Graphic 18">
                <a:extLst>
                  <a:ext uri="{FF2B5EF4-FFF2-40B4-BE49-F238E27FC236}">
                    <a16:creationId xmlns:a16="http://schemas.microsoft.com/office/drawing/2014/main" id="{78F5F383-C0A8-4E02-A27D-4FEEE9BA7A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5903" y="2257689"/>
                <a:ext cx="2660463" cy="2037959"/>
              </a:xfrm>
              <a:prstGeom prst="rect">
                <a:avLst/>
              </a:prstGeom>
            </p:spPr>
          </p:pic>
        </p:grpSp>
        <p:grpSp>
          <p:nvGrpSpPr>
            <p:cNvPr id="24" name="Group 23">
              <a:extLst>
                <a:ext uri="{FF2B5EF4-FFF2-40B4-BE49-F238E27FC236}">
                  <a16:creationId xmlns:a16="http://schemas.microsoft.com/office/drawing/2014/main" id="{D5B6F372-FBB4-4425-9F97-B4D041E3947A}"/>
                </a:ext>
              </a:extLst>
            </p:cNvPr>
            <p:cNvGrpSpPr/>
            <p:nvPr/>
          </p:nvGrpSpPr>
          <p:grpSpPr>
            <a:xfrm>
              <a:off x="5655344" y="0"/>
              <a:ext cx="1325557" cy="5965066"/>
              <a:chOff x="5655344" y="0"/>
              <a:chExt cx="1325557" cy="5965066"/>
            </a:xfrm>
          </p:grpSpPr>
          <p:grpSp>
            <p:nvGrpSpPr>
              <p:cNvPr id="25" name="Group 24">
                <a:extLst>
                  <a:ext uri="{FF2B5EF4-FFF2-40B4-BE49-F238E27FC236}">
                    <a16:creationId xmlns:a16="http://schemas.microsoft.com/office/drawing/2014/main" id="{5EC5B58B-14E0-481D-886C-5A45CF83E96E}"/>
                  </a:ext>
                </a:extLst>
              </p:cNvPr>
              <p:cNvGrpSpPr/>
              <p:nvPr/>
            </p:nvGrpSpPr>
            <p:grpSpPr>
              <a:xfrm>
                <a:off x="5655344" y="4480259"/>
                <a:ext cx="1212531" cy="1484807"/>
                <a:chOff x="5655344" y="4480259"/>
                <a:chExt cx="1212531" cy="1484807"/>
              </a:xfrm>
            </p:grpSpPr>
            <p:sp>
              <p:nvSpPr>
                <p:cNvPr id="27" name="Rectangle 26">
                  <a:extLst>
                    <a:ext uri="{FF2B5EF4-FFF2-40B4-BE49-F238E27FC236}">
                      <a16:creationId xmlns:a16="http://schemas.microsoft.com/office/drawing/2014/main" id="{59CB3797-31F3-4D93-A797-02238B991C20}"/>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746F46C-73B4-4479-9B49-DE56341B451F}"/>
                    </a:ext>
                  </a:extLst>
                </p:cNvPr>
                <p:cNvGrpSpPr/>
                <p:nvPr/>
              </p:nvGrpSpPr>
              <p:grpSpPr>
                <a:xfrm rot="11700000">
                  <a:off x="5655344" y="4752535"/>
                  <a:ext cx="1212531" cy="1212531"/>
                  <a:chOff x="7123973" y="1204727"/>
                  <a:chExt cx="252497" cy="252497"/>
                </a:xfrm>
              </p:grpSpPr>
              <p:grpSp>
                <p:nvGrpSpPr>
                  <p:cNvPr id="29" name="Group 28">
                    <a:extLst>
                      <a:ext uri="{FF2B5EF4-FFF2-40B4-BE49-F238E27FC236}">
                        <a16:creationId xmlns:a16="http://schemas.microsoft.com/office/drawing/2014/main" id="{C190F81B-D06E-4DB3-BC5A-FD66CAF79971}"/>
                      </a:ext>
                    </a:extLst>
                  </p:cNvPr>
                  <p:cNvGrpSpPr/>
                  <p:nvPr/>
                </p:nvGrpSpPr>
                <p:grpSpPr>
                  <a:xfrm>
                    <a:off x="7123973" y="1204727"/>
                    <a:ext cx="252497" cy="252497"/>
                    <a:chOff x="4915373" y="1633391"/>
                    <a:chExt cx="342000" cy="342000"/>
                  </a:xfrm>
                </p:grpSpPr>
                <p:sp>
                  <p:nvSpPr>
                    <p:cNvPr id="32" name="Oval 31">
                      <a:extLst>
                        <a:ext uri="{FF2B5EF4-FFF2-40B4-BE49-F238E27FC236}">
                          <a16:creationId xmlns:a16="http://schemas.microsoft.com/office/drawing/2014/main" id="{FDD892A9-0B7A-42A5-A938-AA5BF8E59300}"/>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id="{0E571609-FE66-413F-95BA-5DBFF8F7E19E}"/>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id="{C01069D1-C28B-4767-9084-945E1276F6EE}"/>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Chord 29">
                    <a:extLst>
                      <a:ext uri="{FF2B5EF4-FFF2-40B4-BE49-F238E27FC236}">
                        <a16:creationId xmlns:a16="http://schemas.microsoft.com/office/drawing/2014/main" id="{4ABD7AC9-0BD5-4390-BD1A-CFFF0A568E12}"/>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 name="Chord 30">
                    <a:extLst>
                      <a:ext uri="{FF2B5EF4-FFF2-40B4-BE49-F238E27FC236}">
                        <a16:creationId xmlns:a16="http://schemas.microsoft.com/office/drawing/2014/main" id="{920D16A8-CF25-4270-8C49-B0C510EA9E7F}"/>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26" name="Freeform: Shape 25">
                <a:extLst>
                  <a:ext uri="{FF2B5EF4-FFF2-40B4-BE49-F238E27FC236}">
                    <a16:creationId xmlns:a16="http://schemas.microsoft.com/office/drawing/2014/main" id="{A301DA13-40BD-4970-82F2-1652CAAF5E99}"/>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6165F423-CF95-4878-8C21-529813940291}"/>
              </a:ext>
            </a:extLst>
          </p:cNvPr>
          <p:cNvSpPr txBox="1"/>
          <p:nvPr/>
        </p:nvSpPr>
        <p:spPr>
          <a:xfrm>
            <a:off x="603658" y="1393380"/>
            <a:ext cx="8886706" cy="4278094"/>
          </a:xfrm>
          <a:prstGeom prst="rect">
            <a:avLst/>
          </a:prstGeom>
          <a:noFill/>
        </p:spPr>
        <p:txBody>
          <a:bodyPr wrap="square" rtlCol="0">
            <a:spAutoFit/>
          </a:bodyPr>
          <a:lstStyle/>
          <a:p>
            <a:pPr algn="r"/>
            <a:r>
              <a:rPr lang="id-ID" sz="1600" dirty="0"/>
              <a:t>Kecerdasan buatan telah membantu dalam kemajuan penelitian kesehatan. Ketersediaan statistik perawatan kesehatan open-</a:t>
            </a:r>
            <a:r>
              <a:rPr lang="id-ID" sz="1600" dirty="0" err="1"/>
              <a:t>source</a:t>
            </a:r>
            <a:r>
              <a:rPr lang="id-ID" sz="1600" dirty="0"/>
              <a:t> telah mendorong para peneliti untuk membuat aplikasi yang membantu deteksi dan prognosis kanker. Model pembelajaran mendalam dan pembelajaran mesin memberikan solusi yang andal, cepat, dan efektif untuk menangani penyakit yang menantang dalam situasi seperti ini. Pedoman PRISMA telah digunakan untuk memilih artikel yang diterbitkan di web sains, EBSCO, dan EMBASE antara 2009 dan 2021. Dalam penelitian ini, kami melakukan pencarian yang efisien dan menyertakan artikel penelitian yang menggunakan pendekatan pembelajaran berbasis AI untuk prediksi kanker. Sebanyak 185 makalah dianggap berdampak untuk prediksi kanker menggunakan mesin konvensional dan klasifikasi berbasis pembelajaran mendalam. Selain itu, survei juga membahas pekerjaan yang dilakukan oleh para peneliti yang berbeda dan menyoroti keterbatasan </a:t>
            </a:r>
            <a:r>
              <a:rPr lang="id-ID" sz="1600" dirty="0" err="1"/>
              <a:t>literatur</a:t>
            </a:r>
            <a:r>
              <a:rPr lang="id-ID" sz="1600" dirty="0"/>
              <a:t> yang ada, dan melakukan perbandingan menggunakan berbagai parameter seperti tingkat prediksi, akurasi, sensitivitas, </a:t>
            </a:r>
            <a:r>
              <a:rPr lang="id-ID" sz="1600" dirty="0" err="1"/>
              <a:t>spesifisitas</a:t>
            </a:r>
            <a:r>
              <a:rPr lang="id-ID" sz="1600" dirty="0"/>
              <a:t>, skor dadu, tingkat deteksi, penyamaran area, presisi, daya ingat, dan skor F1. Lima investigasi telah dirancang, dan solusi untuk itu dieksplorasi. Meskipun beberapa teknik yang direkomendasikan dalam </a:t>
            </a:r>
            <a:r>
              <a:rPr lang="id-ID" sz="1600" dirty="0" err="1"/>
              <a:t>literatur</a:t>
            </a:r>
            <a:r>
              <a:rPr lang="id-ID" sz="1600" dirty="0"/>
              <a:t> telah mencapai hasil prediksi yang bagus, kematian akibat kanker masih belum berkurang. Dengan demikian, penelitian yang lebih luas untuk menghadapi tantangan di bidang prediksi kanker diperlukan.</a:t>
            </a:r>
            <a:endParaRPr lang="ko-KR" altLang="en-US" sz="1600" dirty="0">
              <a:solidFill>
                <a:schemeClr val="tx1">
                  <a:lumMod val="85000"/>
                  <a:lumOff val="15000"/>
                </a:schemeClr>
              </a:solidFill>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 Placeholder 13">
            <a:extLst>
              <a:ext uri="{FF2B5EF4-FFF2-40B4-BE49-F238E27FC236}">
                <a16:creationId xmlns:a16="http://schemas.microsoft.com/office/drawing/2014/main" id="{CBE3B786-5AE6-9F4C-868A-3B5B41AD2E0D}"/>
              </a:ext>
            </a:extLst>
          </p:cNvPr>
          <p:cNvSpPr txBox="1">
            <a:spLocks/>
          </p:cNvSpPr>
          <p:nvPr/>
        </p:nvSpPr>
        <p:spPr>
          <a:xfrm>
            <a:off x="603658" y="461553"/>
            <a:ext cx="4395464" cy="7386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a:solidFill>
                  <a:schemeClr val="tx1">
                    <a:lumMod val="85000"/>
                    <a:lumOff val="15000"/>
                  </a:schemeClr>
                </a:solidFill>
                <a:latin typeface="+mj-lt"/>
                <a:cs typeface="Arial" pitchFamily="34" charset="0"/>
              </a:rPr>
              <a:t>Ringkasan</a:t>
            </a:r>
            <a:endParaRPr lang="en-US" altLang="ko-KR" sz="48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394452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704270" y="-687938"/>
            <a:ext cx="5539118"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96032CF-D680-4964-8FE6-C70F7B7262D0}"/>
              </a:ext>
            </a:extLst>
          </p:cNvPr>
          <p:cNvGrpSpPr/>
          <p:nvPr/>
        </p:nvGrpSpPr>
        <p:grpSpPr>
          <a:xfrm>
            <a:off x="7007678" y="391417"/>
            <a:ext cx="4622811" cy="4269638"/>
            <a:chOff x="466200" y="888536"/>
            <a:chExt cx="4622811" cy="4269638"/>
          </a:xfrm>
        </p:grpSpPr>
        <p:sp>
          <p:nvSpPr>
            <p:cNvPr id="3" name="Freeform: Shape 2">
              <a:extLst>
                <a:ext uri="{FF2B5EF4-FFF2-40B4-BE49-F238E27FC236}">
                  <a16:creationId xmlns:a16="http://schemas.microsoft.com/office/drawing/2014/main" id="{912EFC2C-AF9D-471A-8719-FFDC6BCBFD6C}"/>
                </a:ext>
              </a:extLst>
            </p:cNvPr>
            <p:cNvSpPr/>
            <p:nvPr/>
          </p:nvSpPr>
          <p:spPr>
            <a:xfrm>
              <a:off x="466200" y="888536"/>
              <a:ext cx="332509" cy="273601"/>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id="{9456252A-7A40-4301-A169-5DB539A18790}"/>
                </a:ext>
              </a:extLst>
            </p:cNvPr>
            <p:cNvSpPr/>
            <p:nvPr/>
          </p:nvSpPr>
          <p:spPr>
            <a:xfrm rot="10800000">
              <a:off x="4730069" y="4870564"/>
              <a:ext cx="358942" cy="287610"/>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AA696CC4-9F0F-4545-BE82-EB897E586C2F}"/>
                </a:ext>
              </a:extLst>
            </p:cNvPr>
            <p:cNvSpPr txBox="1"/>
            <p:nvPr/>
          </p:nvSpPr>
          <p:spPr>
            <a:xfrm>
              <a:off x="557010" y="1162137"/>
              <a:ext cx="4262238" cy="3970318"/>
            </a:xfrm>
            <a:prstGeom prst="rect">
              <a:avLst/>
            </a:prstGeom>
            <a:noFill/>
          </p:spPr>
          <p:txBody>
            <a:bodyPr wrap="square" rtlCol="0">
              <a:spAutoFit/>
            </a:bodyPr>
            <a:lstStyle/>
            <a:p>
              <a:r>
                <a:rPr lang="en-ID" sz="1400" dirty="0"/>
                <a:t>ANA FILIPA SAMPAIO , LUÍS ROSADO, AND MARIA JOÃO M. VASCONCELOS Fraunhofer Portugal AICOS, 4200-135 Porto, Portugal Corresponding author: Ana Filipa Sampaio (</a:t>
              </a:r>
              <a:r>
                <a:rPr lang="en-ID" sz="1400" dirty="0" err="1"/>
                <a:t>ana.sampaio@fraunhofer.pt</a:t>
              </a:r>
              <a:r>
                <a:rPr lang="en-ID" sz="1400" dirty="0"/>
                <a:t>) </a:t>
              </a:r>
            </a:p>
            <a:p>
              <a:r>
                <a:rPr lang="en-ID" sz="1400" dirty="0"/>
                <a:t>This work was supported by project CLARE: Computer-Aided Cervical Cancer Screening, with operation code POCI-01-0145-FEDER-028857, cofounded by European Regional Development Fund (FEDER) through Operational Programme for Competitiveness and Internationalisation (COMPETE 2020) and National Funds through the Foundation for Science and Technology (FCT/MCTES). This work involved human subjects in its research. Approval of all ethical and experimental procedures and protocols was granted by the Ethics Committee of Hospital Prof. </a:t>
              </a:r>
              <a:r>
                <a:rPr lang="en-ID" sz="1400" dirty="0" err="1"/>
                <a:t>Doutor</a:t>
              </a:r>
              <a:r>
                <a:rPr lang="en-ID" sz="1400" dirty="0"/>
                <a:t> Fernando Fonseca (Approval ID: 16/2019).</a:t>
              </a:r>
              <a:endParaRPr lang="en-US" altLang="ko-KR" sz="1400" dirty="0">
                <a:solidFill>
                  <a:schemeClr val="tx1">
                    <a:lumMod val="85000"/>
                    <a:lumOff val="15000"/>
                  </a:schemeClr>
                </a:solidFill>
                <a:cs typeface="Arial" pitchFamily="34" charset="0"/>
              </a:endParaRPr>
            </a:p>
          </p:txBody>
        </p:sp>
      </p:grpSp>
      <p:sp>
        <p:nvSpPr>
          <p:cNvPr id="6" name="TextBox 5">
            <a:extLst>
              <a:ext uri="{FF2B5EF4-FFF2-40B4-BE49-F238E27FC236}">
                <a16:creationId xmlns:a16="http://schemas.microsoft.com/office/drawing/2014/main" id="{5FADD0A6-98B7-4E55-809F-EB88321AA1FF}"/>
              </a:ext>
            </a:extLst>
          </p:cNvPr>
          <p:cNvSpPr txBox="1"/>
          <p:nvPr/>
        </p:nvSpPr>
        <p:spPr>
          <a:xfrm>
            <a:off x="561511" y="0"/>
            <a:ext cx="4467335" cy="5416868"/>
          </a:xfrm>
          <a:prstGeom prst="rect">
            <a:avLst/>
          </a:prstGeom>
          <a:noFill/>
        </p:spPr>
        <p:txBody>
          <a:bodyPr wrap="square" lIns="36000" tIns="0" rIns="36000" bIns="0" rtlCol="0" anchor="ctr">
            <a:spAutoFit/>
          </a:bodyPr>
          <a:lstStyle/>
          <a:p>
            <a:r>
              <a:rPr lang="en-ID" sz="3200" dirty="0">
                <a:solidFill>
                  <a:schemeClr val="bg1"/>
                </a:solidFill>
              </a:rPr>
              <a:t>Application of deep learning in the prediction of benign and malignant thyroid nodules on ultrasound images</a:t>
            </a:r>
          </a:p>
          <a:p>
            <a:endParaRPr lang="id-ID" sz="3200" dirty="0"/>
          </a:p>
          <a:p>
            <a:r>
              <a:rPr lang="id-ID" sz="3200" dirty="0"/>
              <a:t>Penerapan “</a:t>
            </a:r>
            <a:r>
              <a:rPr lang="id-ID" sz="3200" dirty="0" err="1"/>
              <a:t>deep-learning</a:t>
            </a:r>
            <a:r>
              <a:rPr lang="id-ID" sz="3200" dirty="0"/>
              <a:t>” dalam prediksi </a:t>
            </a:r>
            <a:r>
              <a:rPr lang="id-ID" sz="3200" dirty="0" err="1"/>
              <a:t>nodul</a:t>
            </a:r>
            <a:r>
              <a:rPr lang="id-ID" sz="3200" dirty="0"/>
              <a:t> tiroid jinak dan ganas pada citra USG</a:t>
            </a:r>
            <a:endParaRPr lang="ko-KR" altLang="en-US" sz="3200" dirty="0">
              <a:solidFill>
                <a:schemeClr val="bg1"/>
              </a:solidFill>
              <a:latin typeface="+mj-lt"/>
            </a:endParaRPr>
          </a:p>
        </p:txBody>
      </p:sp>
      <p:sp>
        <p:nvSpPr>
          <p:cNvPr id="8" name="TextBox 7">
            <a:extLst>
              <a:ext uri="{FF2B5EF4-FFF2-40B4-BE49-F238E27FC236}">
                <a16:creationId xmlns:a16="http://schemas.microsoft.com/office/drawing/2014/main" id="{58853AA4-E2B0-3542-B3DC-1925306C6A25}"/>
              </a:ext>
            </a:extLst>
          </p:cNvPr>
          <p:cNvSpPr txBox="1"/>
          <p:nvPr/>
        </p:nvSpPr>
        <p:spPr>
          <a:xfrm>
            <a:off x="492592" y="5686031"/>
            <a:ext cx="9035019" cy="923330"/>
          </a:xfrm>
          <a:prstGeom prst="rect">
            <a:avLst/>
          </a:prstGeom>
          <a:noFill/>
        </p:spPr>
        <p:txBody>
          <a:bodyPr wrap="square">
            <a:spAutoFit/>
          </a:bodyPr>
          <a:lstStyle/>
          <a:p>
            <a:r>
              <a:rPr lang="en-ID" dirty="0"/>
              <a:t>Received October 1, 2021, accepted November 4, 2021, date of publication November 8, 2021, date of current version November 18, 2021. Digital Object Identifier 10.1109/ACCESS.2021.3126486</a:t>
            </a:r>
            <a:endParaRPr lang="en-US" dirty="0"/>
          </a:p>
        </p:txBody>
      </p:sp>
    </p:spTree>
    <p:extLst>
      <p:ext uri="{BB962C8B-B14F-4D97-AF65-F5344CB8AC3E}">
        <p14:creationId xmlns:p14="http://schemas.microsoft.com/office/powerpoint/2010/main" val="411670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6165F423-CF95-4878-8C21-529813940291}"/>
              </a:ext>
            </a:extLst>
          </p:cNvPr>
          <p:cNvSpPr txBox="1"/>
          <p:nvPr/>
        </p:nvSpPr>
        <p:spPr>
          <a:xfrm>
            <a:off x="603658" y="1393380"/>
            <a:ext cx="8886706" cy="3539430"/>
          </a:xfrm>
          <a:prstGeom prst="rect">
            <a:avLst/>
          </a:prstGeom>
          <a:noFill/>
        </p:spPr>
        <p:txBody>
          <a:bodyPr wrap="square" rtlCol="0">
            <a:spAutoFit/>
          </a:bodyPr>
          <a:lstStyle/>
          <a:p>
            <a:pPr algn="r"/>
            <a:r>
              <a:rPr lang="id-ID" sz="1600" dirty="0"/>
              <a:t>Dalam makalah ini, pencitraan </a:t>
            </a:r>
            <a:r>
              <a:rPr lang="id-ID" sz="1600" dirty="0" err="1"/>
              <a:t>ultrasound</a:t>
            </a:r>
            <a:r>
              <a:rPr lang="id-ID" sz="1600" dirty="0"/>
              <a:t> </a:t>
            </a:r>
            <a:r>
              <a:rPr lang="id-ID" sz="1600" dirty="0" err="1"/>
              <a:t>nodul</a:t>
            </a:r>
            <a:r>
              <a:rPr lang="id-ID" sz="1600" dirty="0"/>
              <a:t> tiroid jinak dan ganas untuk memprediksi kedalaman </a:t>
            </a:r>
            <a:r>
              <a:rPr lang="id-ID" sz="1600" dirty="0" err="1"/>
              <a:t>algoritma</a:t>
            </a:r>
            <a:r>
              <a:rPr lang="id-ID" sz="1600" dirty="0"/>
              <a:t> pembelajaran, dibangun di atas model peramalan jaringan saraf citra produk </a:t>
            </a:r>
            <a:r>
              <a:rPr lang="id-ID" sz="1600" dirty="0" err="1"/>
              <a:t>ultrasound</a:t>
            </a:r>
            <a:r>
              <a:rPr lang="id-ID" sz="1600" dirty="0"/>
              <a:t> tiroid volume sirkulasi. Memperkenalkan jaringan saraf </a:t>
            </a:r>
            <a:r>
              <a:rPr lang="id-ID" sz="1600" dirty="0" err="1"/>
              <a:t>convolutional</a:t>
            </a:r>
            <a:r>
              <a:rPr lang="id-ID" sz="1600" dirty="0"/>
              <a:t> dan jaringan saraf berulang, dan menggabungkan keunggulan jaringan saraf </a:t>
            </a:r>
            <a:r>
              <a:rPr lang="id-ID" sz="1600" dirty="0" err="1"/>
              <a:t>convolutional</a:t>
            </a:r>
            <a:r>
              <a:rPr lang="id-ID" sz="1600" dirty="0"/>
              <a:t> dan jaringan saraf berulang, meningkatkan model prediksi, membangun model prediksi jaringan saraf </a:t>
            </a:r>
            <a:r>
              <a:rPr lang="id-ID" sz="1600" dirty="0" err="1"/>
              <a:t>convolutional</a:t>
            </a:r>
            <a:r>
              <a:rPr lang="id-ID" sz="1600" dirty="0"/>
              <a:t> berulang dan mengoptimalkan model prediksi. </a:t>
            </a:r>
            <a:r>
              <a:rPr lang="id-ID" sz="1600" dirty="0" err="1"/>
              <a:t>Algoritma</a:t>
            </a:r>
            <a:r>
              <a:rPr lang="id-ID" sz="1600" dirty="0"/>
              <a:t> </a:t>
            </a:r>
            <a:r>
              <a:rPr lang="id-ID" sz="1600" dirty="0" err="1"/>
              <a:t>Soc</a:t>
            </a:r>
            <a:r>
              <a:rPr lang="id-ID" sz="1600" dirty="0"/>
              <a:t> </a:t>
            </a:r>
            <a:r>
              <a:rPr lang="id-ID" sz="1600" dirty="0" err="1"/>
              <a:t>max</a:t>
            </a:r>
            <a:r>
              <a:rPr lang="id-ID" sz="1600" dirty="0"/>
              <a:t> dan regularisasi L2 diperkenalkan untuk mencegah terjadinya </a:t>
            </a:r>
            <a:r>
              <a:rPr lang="id-ID" sz="1600" dirty="0" err="1"/>
              <a:t>overfitting</a:t>
            </a:r>
            <a:r>
              <a:rPr lang="id-ID" sz="1600" dirty="0"/>
              <a:t>. Studi ini memperkenalkan teknologi dan alat yang diperlukan untuk pengembangan sistem peramalan, analisis kelayakan sistem, analisis permintaan dan desain sistem, serta pekerjaan awal pengembangan sistem lainnya. Menjelaskan fungsi sistem prediksi </a:t>
            </a:r>
            <a:r>
              <a:rPr lang="id-ID" sz="1600" dirty="0" err="1"/>
              <a:t>nodul</a:t>
            </a:r>
            <a:r>
              <a:rPr lang="id-ID" sz="1600" dirty="0"/>
              <a:t> tiroid dan pekerjaan terkait seperti pengujian sistem. Berdasarkan penelitian di atas, gambar USG tiroid yang diperoleh oleh rumah sakit digunakan sebagai kumpulan data, dan model prediksi jaringan saraf konvolusi siklik digunakan untuk memprediksi pelatihan dan pengujian untuk pengembangan sistem prediksi </a:t>
            </a:r>
            <a:r>
              <a:rPr lang="id-ID" sz="1600" dirty="0" err="1"/>
              <a:t>nodul</a:t>
            </a:r>
            <a:r>
              <a:rPr lang="id-ID" sz="1600" dirty="0"/>
              <a:t> tiroid. Hasil eksperimen menunjukkan bahwa sistem prediksi memiliki akurasi prediksi yang tinggi.</a:t>
            </a:r>
            <a:endParaRPr lang="ko-KR" altLang="en-US" sz="1600" dirty="0">
              <a:solidFill>
                <a:schemeClr val="tx1">
                  <a:lumMod val="85000"/>
                  <a:lumOff val="15000"/>
                </a:schemeClr>
              </a:solidFill>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 Placeholder 13">
            <a:extLst>
              <a:ext uri="{FF2B5EF4-FFF2-40B4-BE49-F238E27FC236}">
                <a16:creationId xmlns:a16="http://schemas.microsoft.com/office/drawing/2014/main" id="{CBE3B786-5AE6-9F4C-868A-3B5B41AD2E0D}"/>
              </a:ext>
            </a:extLst>
          </p:cNvPr>
          <p:cNvSpPr txBox="1">
            <a:spLocks/>
          </p:cNvSpPr>
          <p:nvPr/>
        </p:nvSpPr>
        <p:spPr>
          <a:xfrm>
            <a:off x="603658" y="461553"/>
            <a:ext cx="4395464" cy="7386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a:solidFill>
                  <a:schemeClr val="tx1">
                    <a:lumMod val="85000"/>
                    <a:lumOff val="15000"/>
                  </a:schemeClr>
                </a:solidFill>
                <a:latin typeface="+mj-lt"/>
                <a:cs typeface="Arial" pitchFamily="34" charset="0"/>
              </a:rPr>
              <a:t>Ringkasan</a:t>
            </a:r>
            <a:endParaRPr lang="en-US" altLang="ko-KR" sz="48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140674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704270" y="-687938"/>
            <a:ext cx="5539118"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96032CF-D680-4964-8FE6-C70F7B7262D0}"/>
              </a:ext>
            </a:extLst>
          </p:cNvPr>
          <p:cNvGrpSpPr/>
          <p:nvPr/>
        </p:nvGrpSpPr>
        <p:grpSpPr>
          <a:xfrm>
            <a:off x="7007678" y="27469"/>
            <a:ext cx="4772266" cy="5880605"/>
            <a:chOff x="466200" y="888536"/>
            <a:chExt cx="4772266" cy="5880605"/>
          </a:xfrm>
        </p:grpSpPr>
        <p:sp>
          <p:nvSpPr>
            <p:cNvPr id="3" name="Freeform: Shape 2">
              <a:extLst>
                <a:ext uri="{FF2B5EF4-FFF2-40B4-BE49-F238E27FC236}">
                  <a16:creationId xmlns:a16="http://schemas.microsoft.com/office/drawing/2014/main" id="{912EFC2C-AF9D-471A-8719-FFDC6BCBFD6C}"/>
                </a:ext>
              </a:extLst>
            </p:cNvPr>
            <p:cNvSpPr/>
            <p:nvPr/>
          </p:nvSpPr>
          <p:spPr>
            <a:xfrm>
              <a:off x="466200" y="888536"/>
              <a:ext cx="332509" cy="273601"/>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id="{9456252A-7A40-4301-A169-5DB539A18790}"/>
                </a:ext>
              </a:extLst>
            </p:cNvPr>
            <p:cNvSpPr/>
            <p:nvPr/>
          </p:nvSpPr>
          <p:spPr>
            <a:xfrm rot="10800000">
              <a:off x="4599874" y="6481531"/>
              <a:ext cx="358942" cy="287610"/>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AA696CC4-9F0F-4545-BE82-EB897E586C2F}"/>
                </a:ext>
              </a:extLst>
            </p:cNvPr>
            <p:cNvSpPr txBox="1"/>
            <p:nvPr/>
          </p:nvSpPr>
          <p:spPr>
            <a:xfrm>
              <a:off x="466200" y="1162137"/>
              <a:ext cx="4772266" cy="5478423"/>
            </a:xfrm>
            <a:prstGeom prst="rect">
              <a:avLst/>
            </a:prstGeom>
            <a:noFill/>
          </p:spPr>
          <p:txBody>
            <a:bodyPr wrap="square" rtlCol="0">
              <a:spAutoFit/>
            </a:bodyPr>
            <a:lstStyle/>
            <a:p>
              <a:r>
                <a:rPr lang="en-ID" sz="1400" dirty="0"/>
                <a:t>ALEKSANDER PŁACZEK 1,2, ALICJA PŁUCIENNIK1,3, AGNIESZKA KOTECKA-BLICHARZ4 , MICHAŁ JARZA¸ B5 , AND DARIUSZ MROZEK 2 , (Senior Member, IEEE) 1Department of Research and Development, WASKO S. A., 44-100 Gliwice, Poland 2Department of Applied Informatics, Silesian University of Technology, 44-100 Gliwice, Poland 3Department of System Biology and Engineering, Silesian University of Technology, 44-100 Gliwice, Poland 4Department of Nuclear Medicine and Endocrine Oncology, Maria </a:t>
              </a:r>
              <a:r>
                <a:rPr lang="en-ID" sz="1400" dirty="0" err="1"/>
                <a:t>Skłodowska</a:t>
              </a:r>
              <a:r>
                <a:rPr lang="en-ID" sz="1400" dirty="0"/>
                <a:t>-Curie National Research Institute of Oncology, 44-100 Gliwice, Poland 5Breast Cancer Unit, Maria </a:t>
              </a:r>
              <a:r>
                <a:rPr lang="en-ID" sz="1400" dirty="0" err="1"/>
                <a:t>Skłodowska</a:t>
              </a:r>
              <a:r>
                <a:rPr lang="en-ID" sz="1400" dirty="0"/>
                <a:t>-Curie National Research Institute of Oncology, 44-100 Gliwice, Poland Corresponding author: Aleksander </a:t>
              </a:r>
              <a:r>
                <a:rPr lang="en-ID" sz="1400" dirty="0" err="1"/>
                <a:t>Płaczek</a:t>
              </a:r>
              <a:r>
                <a:rPr lang="en-ID" sz="1400" dirty="0"/>
                <a:t> (</a:t>
              </a:r>
              <a:r>
                <a:rPr lang="en-ID" sz="1400" dirty="0" err="1"/>
                <a:t>aplaczek@polsl.pl</a:t>
              </a:r>
              <a:r>
                <a:rPr lang="en-ID" sz="1400" dirty="0"/>
                <a:t>) This work was supported in part by the National </a:t>
              </a:r>
              <a:r>
                <a:rPr lang="en-ID" sz="1400" dirty="0" err="1"/>
                <a:t>Center</a:t>
              </a:r>
              <a:r>
                <a:rPr lang="en-ID" sz="1400" dirty="0"/>
                <a:t> for Research and Development Project called Molecular Diagnostics and Imaging in Individualized Therapy for Breast, Thyroid and Prostate Cancer (MILESTONE) through the Program Prevention and Treatment of Civilization Diseases (STRATEGMED) under Contract STRATEGMED2/267398/4/NCBR/2015, and in part by the Silesian University of Technology, Gliwice, Poland, through the Polish Ministry of Science and Higher Education as part of the Implementation Doctorate Program under Contract 10/DW/2017/01/1.</a:t>
              </a:r>
              <a:endParaRPr lang="en-US" altLang="ko-KR" sz="1400" dirty="0">
                <a:solidFill>
                  <a:schemeClr val="tx1">
                    <a:lumMod val="85000"/>
                    <a:lumOff val="15000"/>
                  </a:schemeClr>
                </a:solidFill>
                <a:cs typeface="Arial" pitchFamily="34" charset="0"/>
              </a:endParaRPr>
            </a:p>
          </p:txBody>
        </p:sp>
      </p:grpSp>
      <p:sp>
        <p:nvSpPr>
          <p:cNvPr id="6" name="TextBox 5">
            <a:extLst>
              <a:ext uri="{FF2B5EF4-FFF2-40B4-BE49-F238E27FC236}">
                <a16:creationId xmlns:a16="http://schemas.microsoft.com/office/drawing/2014/main" id="{5FADD0A6-98B7-4E55-809F-EB88321AA1FF}"/>
              </a:ext>
            </a:extLst>
          </p:cNvPr>
          <p:cNvSpPr txBox="1"/>
          <p:nvPr/>
        </p:nvSpPr>
        <p:spPr>
          <a:xfrm>
            <a:off x="492592" y="110998"/>
            <a:ext cx="5312463" cy="5909310"/>
          </a:xfrm>
          <a:prstGeom prst="rect">
            <a:avLst/>
          </a:prstGeom>
          <a:noFill/>
        </p:spPr>
        <p:txBody>
          <a:bodyPr wrap="square" lIns="36000" tIns="0" rIns="36000" bIns="0" rtlCol="0" anchor="ctr">
            <a:spAutoFit/>
          </a:bodyPr>
          <a:lstStyle/>
          <a:p>
            <a:r>
              <a:rPr lang="en-ID" sz="3200" dirty="0">
                <a:solidFill>
                  <a:schemeClr val="bg1"/>
                </a:solidFill>
              </a:rPr>
              <a:t>Using Deep Convolutional Neural Networks for Enhanced Ultrasonographic Image Diagnosis of Differentiated Thyroid Cancer</a:t>
            </a:r>
          </a:p>
          <a:p>
            <a:r>
              <a:rPr lang="id-ID" sz="3200" dirty="0"/>
              <a:t>Menggunakan Jaringan Saraf “</a:t>
            </a:r>
            <a:r>
              <a:rPr lang="id-ID" sz="3200" dirty="0" err="1"/>
              <a:t>Deep</a:t>
            </a:r>
            <a:r>
              <a:rPr lang="id-ID" sz="3200" dirty="0"/>
              <a:t> </a:t>
            </a:r>
            <a:r>
              <a:rPr lang="id-ID" sz="3200" dirty="0" err="1"/>
              <a:t>Convolutional</a:t>
            </a:r>
            <a:r>
              <a:rPr lang="id-ID" sz="3200" dirty="0"/>
              <a:t>” untuk Diagnosis Citra Ultrasonografi yang Ditingkatkan dari Kanker Tiroid yang Di-diferensiasi</a:t>
            </a:r>
            <a:endParaRPr lang="ko-KR" altLang="en-US" sz="3200" dirty="0">
              <a:solidFill>
                <a:schemeClr val="bg1"/>
              </a:solidFill>
              <a:latin typeface="+mj-lt"/>
            </a:endParaRPr>
          </a:p>
        </p:txBody>
      </p:sp>
      <p:sp>
        <p:nvSpPr>
          <p:cNvPr id="8" name="TextBox 7">
            <a:extLst>
              <a:ext uri="{FF2B5EF4-FFF2-40B4-BE49-F238E27FC236}">
                <a16:creationId xmlns:a16="http://schemas.microsoft.com/office/drawing/2014/main" id="{58853AA4-E2B0-3542-B3DC-1925306C6A25}"/>
              </a:ext>
            </a:extLst>
          </p:cNvPr>
          <p:cNvSpPr txBox="1"/>
          <p:nvPr/>
        </p:nvSpPr>
        <p:spPr>
          <a:xfrm>
            <a:off x="492592" y="6129400"/>
            <a:ext cx="9035019" cy="646331"/>
          </a:xfrm>
          <a:prstGeom prst="rect">
            <a:avLst/>
          </a:prstGeom>
          <a:noFill/>
        </p:spPr>
        <p:txBody>
          <a:bodyPr wrap="square">
            <a:spAutoFit/>
          </a:bodyPr>
          <a:lstStyle/>
          <a:p>
            <a:r>
              <a:rPr lang="en-ID" dirty="0"/>
              <a:t>Received: 18 October 2021 Accepted: 22 November 2021 Published: 26 November 2021 </a:t>
            </a:r>
          </a:p>
        </p:txBody>
      </p:sp>
    </p:spTree>
    <p:extLst>
      <p:ext uri="{BB962C8B-B14F-4D97-AF65-F5344CB8AC3E}">
        <p14:creationId xmlns:p14="http://schemas.microsoft.com/office/powerpoint/2010/main" val="91680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6165F423-CF95-4878-8C21-529813940291}"/>
              </a:ext>
            </a:extLst>
          </p:cNvPr>
          <p:cNvSpPr txBox="1"/>
          <p:nvPr/>
        </p:nvSpPr>
        <p:spPr>
          <a:xfrm>
            <a:off x="603658" y="1393380"/>
            <a:ext cx="8886706" cy="4031873"/>
          </a:xfrm>
          <a:prstGeom prst="rect">
            <a:avLst/>
          </a:prstGeom>
          <a:noFill/>
        </p:spPr>
        <p:txBody>
          <a:bodyPr wrap="square" rtlCol="0">
            <a:spAutoFit/>
          </a:bodyPr>
          <a:lstStyle/>
          <a:p>
            <a:pPr algn="r"/>
            <a:r>
              <a:rPr lang="id-ID" sz="1600" dirty="0"/>
              <a:t>Kanker tiroid yang dibedakan (DTC) dari sel epitel folikel adalah bentuk paling umum dari kanker tiroid. Di luar karsinoma tiroid </a:t>
            </a:r>
            <a:r>
              <a:rPr lang="id-ID" sz="1600" dirty="0" err="1"/>
              <a:t>papiler</a:t>
            </a:r>
            <a:r>
              <a:rPr lang="id-ID" sz="1600" dirty="0"/>
              <a:t> umum (PTC), ada sejumlah klasifikasi patologis yang jarang tetapi sulit didiagnosis, seperti karsinoma tiroid </a:t>
            </a:r>
            <a:r>
              <a:rPr lang="id-ID" sz="1600" dirty="0" err="1"/>
              <a:t>folikular</a:t>
            </a:r>
            <a:r>
              <a:rPr lang="id-ID" sz="1600" dirty="0"/>
              <a:t> (FTC). Kami menggunakan jaringan saraf </a:t>
            </a:r>
            <a:r>
              <a:rPr lang="id-ID" sz="1600" dirty="0" err="1"/>
              <a:t>convolutional</a:t>
            </a:r>
            <a:r>
              <a:rPr lang="id-ID" sz="1600" dirty="0"/>
              <a:t> dalam (</a:t>
            </a:r>
            <a:r>
              <a:rPr lang="id-ID" sz="1600" dirty="0" err="1"/>
              <a:t>CNNs</a:t>
            </a:r>
            <a:r>
              <a:rPr lang="id-ID" sz="1600" dirty="0"/>
              <a:t>) untuk memfasilitasi diagnosis klinis kanker tiroid yang berbeda. </a:t>
            </a:r>
            <a:r>
              <a:rPr lang="id-ID" sz="1600" dirty="0" err="1"/>
              <a:t>Dataset</a:t>
            </a:r>
            <a:r>
              <a:rPr lang="id-ID" sz="1600" dirty="0"/>
              <a:t> gambar dengan gambar </a:t>
            </a:r>
            <a:r>
              <a:rPr lang="id-ID" sz="1600" dirty="0" err="1"/>
              <a:t>ultrasound</a:t>
            </a:r>
            <a:r>
              <a:rPr lang="id-ID" sz="1600" dirty="0"/>
              <a:t> tiroid dari 421 DTC dan 391 pasien jinak dikumpulkan. Tiga CNN (InceptionV3, ResNet101, dan VGG19) dilatih ulang dan diuji setelah menjalani pembelajaran transfer untuk mengklasifikasikan tumor tiroid ganas dan jinak. Kasus yang terdaftar diklasifikasikan sebagai PTC, FTC, varian folikel PTC (FVPTC), karsinoma sel </a:t>
            </a:r>
            <a:r>
              <a:rPr lang="id-ID" sz="1600" dirty="0" err="1"/>
              <a:t>Hürthle</a:t>
            </a:r>
            <a:r>
              <a:rPr lang="id-ID" sz="1600" dirty="0"/>
              <a:t> (HCC), atau jinak. Keakuratan CNN adalah sebagai berikut: InceptionV3 (76,5%), ResNet101 (77,6%), dan VGG19 (76,1%). Sensitivitasnya adalah sebagai berikut: InceptionV3 (83,7%), ResNet101 (72,5%), dan VGG19 (66,2%). </a:t>
            </a:r>
            <a:r>
              <a:rPr lang="id-ID" sz="1600" dirty="0" err="1"/>
              <a:t>Spesifisitasnya</a:t>
            </a:r>
            <a:r>
              <a:rPr lang="id-ID" sz="1600" dirty="0"/>
              <a:t> adalah sebagai berikut: InceptionV3 (83,7%), ResNet101 (81,4%), dan VGG19 (76,9%). Area di bawah kurva adalah sebagai berikut: Incep-tionV3 (0,82), ResNet101 (0,83), dan VGG19 (0,83). Perbandingan antara kinerja dokter dan CNN dinilai dan menunjukkan hasil yang lebih baik secara signifikan pada yang terakhir. Hasil kami menunjukkan bahwa CNN mendalam yang dilatih ulang dapat meningkatkan akurasi diagnostik di sebagian besar DTC, termasuk kanker folikel.</a:t>
            </a:r>
            <a:endParaRPr lang="ko-KR" altLang="en-US" sz="1600" dirty="0">
              <a:solidFill>
                <a:schemeClr val="tx1">
                  <a:lumMod val="85000"/>
                  <a:lumOff val="15000"/>
                </a:schemeClr>
              </a:solidFill>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 Placeholder 13">
            <a:extLst>
              <a:ext uri="{FF2B5EF4-FFF2-40B4-BE49-F238E27FC236}">
                <a16:creationId xmlns:a16="http://schemas.microsoft.com/office/drawing/2014/main" id="{CBE3B786-5AE6-9F4C-868A-3B5B41AD2E0D}"/>
              </a:ext>
            </a:extLst>
          </p:cNvPr>
          <p:cNvSpPr txBox="1">
            <a:spLocks/>
          </p:cNvSpPr>
          <p:nvPr/>
        </p:nvSpPr>
        <p:spPr>
          <a:xfrm>
            <a:off x="603658" y="461553"/>
            <a:ext cx="4395464" cy="7386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a:solidFill>
                  <a:schemeClr val="tx1">
                    <a:lumMod val="85000"/>
                    <a:lumOff val="15000"/>
                  </a:schemeClr>
                </a:solidFill>
                <a:latin typeface="+mj-lt"/>
                <a:cs typeface="Arial" pitchFamily="34" charset="0"/>
              </a:rPr>
              <a:t>Ringkasan</a:t>
            </a:r>
            <a:endParaRPr lang="en-US" altLang="ko-KR" sz="48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30028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704270" y="-687938"/>
            <a:ext cx="5539118"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996032CF-D680-4964-8FE6-C70F7B7262D0}"/>
              </a:ext>
            </a:extLst>
          </p:cNvPr>
          <p:cNvGrpSpPr/>
          <p:nvPr/>
        </p:nvGrpSpPr>
        <p:grpSpPr>
          <a:xfrm>
            <a:off x="7007678" y="27469"/>
            <a:ext cx="4772266" cy="5880605"/>
            <a:chOff x="466200" y="888536"/>
            <a:chExt cx="4772266" cy="5880605"/>
          </a:xfrm>
        </p:grpSpPr>
        <p:sp>
          <p:nvSpPr>
            <p:cNvPr id="3" name="Freeform: Shape 2">
              <a:extLst>
                <a:ext uri="{FF2B5EF4-FFF2-40B4-BE49-F238E27FC236}">
                  <a16:creationId xmlns:a16="http://schemas.microsoft.com/office/drawing/2014/main" id="{912EFC2C-AF9D-471A-8719-FFDC6BCBFD6C}"/>
                </a:ext>
              </a:extLst>
            </p:cNvPr>
            <p:cNvSpPr/>
            <p:nvPr/>
          </p:nvSpPr>
          <p:spPr>
            <a:xfrm>
              <a:off x="466200" y="888536"/>
              <a:ext cx="332509" cy="273601"/>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 name="Freeform: Shape 3">
              <a:extLst>
                <a:ext uri="{FF2B5EF4-FFF2-40B4-BE49-F238E27FC236}">
                  <a16:creationId xmlns:a16="http://schemas.microsoft.com/office/drawing/2014/main" id="{9456252A-7A40-4301-A169-5DB539A18790}"/>
                </a:ext>
              </a:extLst>
            </p:cNvPr>
            <p:cNvSpPr/>
            <p:nvPr/>
          </p:nvSpPr>
          <p:spPr>
            <a:xfrm rot="10800000">
              <a:off x="4599874" y="6481531"/>
              <a:ext cx="358942" cy="287610"/>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5" name="TextBox 4">
              <a:extLst>
                <a:ext uri="{FF2B5EF4-FFF2-40B4-BE49-F238E27FC236}">
                  <a16:creationId xmlns:a16="http://schemas.microsoft.com/office/drawing/2014/main" id="{AA696CC4-9F0F-4545-BE82-EB897E586C2F}"/>
                </a:ext>
              </a:extLst>
            </p:cNvPr>
            <p:cNvSpPr txBox="1"/>
            <p:nvPr/>
          </p:nvSpPr>
          <p:spPr>
            <a:xfrm>
              <a:off x="466200" y="1162137"/>
              <a:ext cx="4772266" cy="5478423"/>
            </a:xfrm>
            <a:prstGeom prst="rect">
              <a:avLst/>
            </a:prstGeom>
            <a:noFill/>
          </p:spPr>
          <p:txBody>
            <a:bodyPr wrap="square" rtlCol="0">
              <a:spAutoFit/>
            </a:bodyPr>
            <a:lstStyle/>
            <a:p>
              <a:r>
                <a:rPr lang="en-ID" sz="1400" dirty="0"/>
                <a:t>ALEKSANDER PŁACZEK 1,2, ALICJA PŁUCIENNIK1,3, AGNIESZKA KOTECKA-BLICHARZ4 , MICHAŁ JARZA¸ B5 , AND DARIUSZ MROZEK 2 , (Senior Member, IEEE) 1Department of Research and Development, WASKO S. A., 44-100 Gliwice, Poland 2Department of Applied Informatics, Silesian University of Technology, 44-100 Gliwice, Poland 3Department of System Biology and Engineering, Silesian University of Technology, 44-100 Gliwice, Poland 4Department of Nuclear Medicine and Endocrine Oncology, Maria </a:t>
              </a:r>
              <a:r>
                <a:rPr lang="en-ID" sz="1400" dirty="0" err="1"/>
                <a:t>Skłodowska</a:t>
              </a:r>
              <a:r>
                <a:rPr lang="en-ID" sz="1400" dirty="0"/>
                <a:t>-Curie National Research Institute of Oncology, 44-100 Gliwice, Poland 5Breast Cancer Unit, Maria </a:t>
              </a:r>
              <a:r>
                <a:rPr lang="en-ID" sz="1400" dirty="0" err="1"/>
                <a:t>Skłodowska</a:t>
              </a:r>
              <a:r>
                <a:rPr lang="en-ID" sz="1400" dirty="0"/>
                <a:t>-Curie National Research Institute of Oncology, 44-100 Gliwice, Poland Corresponding author: Aleksander </a:t>
              </a:r>
              <a:r>
                <a:rPr lang="en-ID" sz="1400" dirty="0" err="1"/>
                <a:t>Płaczek</a:t>
              </a:r>
              <a:r>
                <a:rPr lang="en-ID" sz="1400" dirty="0"/>
                <a:t> (</a:t>
              </a:r>
              <a:r>
                <a:rPr lang="en-ID" sz="1400" dirty="0" err="1"/>
                <a:t>aplaczek@polsl.pl</a:t>
              </a:r>
              <a:r>
                <a:rPr lang="en-ID" sz="1400" dirty="0"/>
                <a:t>) This work was supported in part by the National </a:t>
              </a:r>
              <a:r>
                <a:rPr lang="en-ID" sz="1400" dirty="0" err="1"/>
                <a:t>Center</a:t>
              </a:r>
              <a:r>
                <a:rPr lang="en-ID" sz="1400" dirty="0"/>
                <a:t> for Research and Development Project called Molecular Diagnostics and Imaging in Individualized Therapy for Breast, Thyroid and Prostate Cancer (MILESTONE) through the Program Prevention and Treatment of Civilization Diseases (STRATEGMED) under Contract STRATEGMED2/267398/4/NCBR/2015, and in part by the Silesian University of Technology, Gliwice, Poland, through the Polish Ministry of Science and Higher Education as part of the Implementation Doctorate Program under Contract 10/DW/2017/01/1.</a:t>
              </a:r>
              <a:endParaRPr lang="en-US" altLang="ko-KR" sz="1400" dirty="0">
                <a:solidFill>
                  <a:schemeClr val="tx1">
                    <a:lumMod val="85000"/>
                    <a:lumOff val="15000"/>
                  </a:schemeClr>
                </a:solidFill>
                <a:cs typeface="Arial" pitchFamily="34" charset="0"/>
              </a:endParaRPr>
            </a:p>
          </p:txBody>
        </p:sp>
      </p:grpSp>
      <p:sp>
        <p:nvSpPr>
          <p:cNvPr id="6" name="TextBox 5">
            <a:extLst>
              <a:ext uri="{FF2B5EF4-FFF2-40B4-BE49-F238E27FC236}">
                <a16:creationId xmlns:a16="http://schemas.microsoft.com/office/drawing/2014/main" id="{5FADD0A6-98B7-4E55-809F-EB88321AA1FF}"/>
              </a:ext>
            </a:extLst>
          </p:cNvPr>
          <p:cNvSpPr txBox="1"/>
          <p:nvPr/>
        </p:nvSpPr>
        <p:spPr>
          <a:xfrm>
            <a:off x="492592" y="27469"/>
            <a:ext cx="5603408" cy="5909310"/>
          </a:xfrm>
          <a:prstGeom prst="rect">
            <a:avLst/>
          </a:prstGeom>
          <a:noFill/>
        </p:spPr>
        <p:txBody>
          <a:bodyPr wrap="square" lIns="36000" tIns="0" rIns="36000" bIns="0" rtlCol="0" anchor="ctr">
            <a:spAutoFit/>
          </a:bodyPr>
          <a:lstStyle/>
          <a:p>
            <a:r>
              <a:rPr lang="en-ID" sz="3200" dirty="0">
                <a:solidFill>
                  <a:schemeClr val="bg1"/>
                </a:solidFill>
              </a:rPr>
              <a:t>Bayesian Assessment of Diagnostic Strategy for a Thyroid Nodule Involving a Combination</a:t>
            </a:r>
          </a:p>
          <a:p>
            <a:r>
              <a:rPr lang="en-ID" sz="3200" dirty="0">
                <a:solidFill>
                  <a:schemeClr val="bg1"/>
                </a:solidFill>
              </a:rPr>
              <a:t>of Clinical Synthetic Features</a:t>
            </a:r>
          </a:p>
          <a:p>
            <a:r>
              <a:rPr lang="en-ID" sz="3200" dirty="0">
                <a:solidFill>
                  <a:schemeClr val="bg1"/>
                </a:solidFill>
              </a:rPr>
              <a:t>and Molecular Data</a:t>
            </a:r>
          </a:p>
          <a:p>
            <a:endParaRPr lang="en-ID" sz="3200" dirty="0">
              <a:solidFill>
                <a:schemeClr val="bg1"/>
              </a:solidFill>
            </a:endParaRPr>
          </a:p>
          <a:p>
            <a:r>
              <a:rPr lang="id-ID" sz="3200" dirty="0"/>
              <a:t>Penilaian </a:t>
            </a:r>
            <a:r>
              <a:rPr lang="id-ID" sz="3200" dirty="0" err="1"/>
              <a:t>Bayesian</a:t>
            </a:r>
            <a:r>
              <a:rPr lang="id-ID" sz="3200" dirty="0"/>
              <a:t> tentang Strategi Diagnostik untuk </a:t>
            </a:r>
            <a:r>
              <a:rPr lang="id-ID" sz="3200" dirty="0" err="1"/>
              <a:t>Nodul</a:t>
            </a:r>
            <a:r>
              <a:rPr lang="id-ID" sz="3200" dirty="0"/>
              <a:t> Tiroid yang Melibatkan Kombinasi </a:t>
            </a:r>
            <a:r>
              <a:rPr lang="id-ID" sz="3200" dirty="0" err="1"/>
              <a:t>Fitur</a:t>
            </a:r>
            <a:r>
              <a:rPr lang="id-ID" sz="3200" dirty="0"/>
              <a:t> Sintetis Klinis dan Data Molekuler</a:t>
            </a:r>
            <a:endParaRPr lang="ko-KR" altLang="en-US" sz="3200" dirty="0">
              <a:solidFill>
                <a:schemeClr val="bg1"/>
              </a:solidFill>
              <a:latin typeface="+mj-lt"/>
            </a:endParaRPr>
          </a:p>
        </p:txBody>
      </p:sp>
      <p:sp>
        <p:nvSpPr>
          <p:cNvPr id="8" name="TextBox 7">
            <a:extLst>
              <a:ext uri="{FF2B5EF4-FFF2-40B4-BE49-F238E27FC236}">
                <a16:creationId xmlns:a16="http://schemas.microsoft.com/office/drawing/2014/main" id="{58853AA4-E2B0-3542-B3DC-1925306C6A25}"/>
              </a:ext>
            </a:extLst>
          </p:cNvPr>
          <p:cNvSpPr txBox="1"/>
          <p:nvPr/>
        </p:nvSpPr>
        <p:spPr>
          <a:xfrm>
            <a:off x="492592" y="5956765"/>
            <a:ext cx="9035019" cy="1200329"/>
          </a:xfrm>
          <a:prstGeom prst="rect">
            <a:avLst/>
          </a:prstGeom>
          <a:noFill/>
        </p:spPr>
        <p:txBody>
          <a:bodyPr wrap="square">
            <a:spAutoFit/>
          </a:bodyPr>
          <a:lstStyle/>
          <a:p>
            <a:r>
              <a:rPr lang="en-ID" dirty="0"/>
              <a:t>Received August 12, 2020, accepted September 18, 2020, date of publication September 25, 2020, date of current version October 6, 2020. </a:t>
            </a:r>
          </a:p>
          <a:p>
            <a:r>
              <a:rPr lang="en-ID" i="1" dirty="0"/>
              <a:t>Digital Object Identifier 10.1109/ACCESS.2020.3026315 </a:t>
            </a:r>
            <a:endParaRPr lang="en-ID" dirty="0"/>
          </a:p>
          <a:p>
            <a:r>
              <a:rPr lang="en-ID" dirty="0"/>
              <a:t> </a:t>
            </a:r>
          </a:p>
        </p:txBody>
      </p:sp>
    </p:spTree>
    <p:extLst>
      <p:ext uri="{BB962C8B-B14F-4D97-AF65-F5344CB8AC3E}">
        <p14:creationId xmlns:p14="http://schemas.microsoft.com/office/powerpoint/2010/main" val="355068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6165F423-CF95-4878-8C21-529813940291}"/>
              </a:ext>
            </a:extLst>
          </p:cNvPr>
          <p:cNvSpPr txBox="1"/>
          <p:nvPr/>
        </p:nvSpPr>
        <p:spPr>
          <a:xfrm>
            <a:off x="603658" y="1393380"/>
            <a:ext cx="8886706" cy="5016758"/>
          </a:xfrm>
          <a:prstGeom prst="rect">
            <a:avLst/>
          </a:prstGeom>
          <a:noFill/>
        </p:spPr>
        <p:txBody>
          <a:bodyPr wrap="square" rtlCol="0">
            <a:spAutoFit/>
          </a:bodyPr>
          <a:lstStyle/>
          <a:p>
            <a:pPr algn="r"/>
            <a:r>
              <a:rPr lang="id-ID" sz="1600" dirty="0"/>
              <a:t>Penggunaan pembelajaran mesin telah meningkat selama bertahun-tahun, terutama di dunia data molekuler. Umumnya, inferensi hubungan antar </a:t>
            </a:r>
            <a:r>
              <a:rPr lang="id-ID" sz="1600" dirty="0" err="1"/>
              <a:t>fitur</a:t>
            </a:r>
            <a:r>
              <a:rPr lang="id-ID" sz="1600" dirty="0"/>
              <a:t> ditentukan oleh model statistik. Fenotipe (karakteristik klinis yang dapat diamati) dapat dihasilkan dari ekspresi genotipe (kode genetik) atau faktor lingkungan. Kumpulan data molekuler memiliki informasi yang terbatas, sementara data klinis yang mendukung masih ambigu. Tidak ada pendekatan mapan untuk menggabungkan informasi klinis dengan </a:t>
            </a:r>
            <a:r>
              <a:rPr lang="id-ID" sz="1600" dirty="0" err="1"/>
              <a:t>repositori</a:t>
            </a:r>
            <a:r>
              <a:rPr lang="id-ID" sz="1600" dirty="0"/>
              <a:t> genom. Tes </a:t>
            </a:r>
            <a:r>
              <a:rPr lang="id-ID" sz="1600" dirty="0" err="1"/>
              <a:t>genomik</a:t>
            </a:r>
            <a:r>
              <a:rPr lang="id-ID" sz="1600" dirty="0"/>
              <a:t> yang tersedia hanya menggunakan data molekuler dan memberikan hasil yang dapat diintegrasikan secara klinis kepada dokter. Dalam artikel ini, kami menyajikan strategi di mana data klinis, terlepas dari keterbatasannya, digabungkan dalam satu model </a:t>
            </a:r>
            <a:r>
              <a:rPr lang="id-ID" sz="1600" dirty="0" err="1"/>
              <a:t>prediktif</a:t>
            </a:r>
            <a:r>
              <a:rPr lang="id-ID" sz="1600" dirty="0"/>
              <a:t> dengan </a:t>
            </a:r>
            <a:r>
              <a:rPr lang="id-ID" sz="1600" dirty="0" err="1"/>
              <a:t>fitur</a:t>
            </a:r>
            <a:r>
              <a:rPr lang="id-ID" sz="1600" dirty="0"/>
              <a:t> molekuler. Kami memprediksi risiko keganasan pada </a:t>
            </a:r>
            <a:r>
              <a:rPr lang="id-ID" sz="1600" dirty="0" err="1"/>
              <a:t>nodul</a:t>
            </a:r>
            <a:r>
              <a:rPr lang="id-ID" sz="1600" dirty="0"/>
              <a:t> tiroid berdasarkan hasil biopsi aspirasi jarum halus dan ekspresi gen yang dipilih. Kami menggunakan kerangka kerja jaringan </a:t>
            </a:r>
            <a:r>
              <a:rPr lang="id-ID" sz="1600" dirty="0" err="1"/>
              <a:t>Bayesian</a:t>
            </a:r>
            <a:r>
              <a:rPr lang="id-ID" sz="1600" dirty="0"/>
              <a:t> (BN) untuk menemukan hubungan antara </a:t>
            </a:r>
            <a:r>
              <a:rPr lang="id-ID" sz="1600" dirty="0" err="1"/>
              <a:t>fitur</a:t>
            </a:r>
            <a:r>
              <a:rPr lang="id-ID" sz="1600" dirty="0"/>
              <a:t> molekuler dan menilai dampak kualitas data klinis tambahan pada kinerja set gen yang dipilih. Jaringan </a:t>
            </a:r>
            <a:r>
              <a:rPr lang="id-ID" sz="1600" dirty="0" err="1"/>
              <a:t>Bayesian</a:t>
            </a:r>
            <a:r>
              <a:rPr lang="id-ID" sz="1600" dirty="0"/>
              <a:t> yang menawarkan perspektif </a:t>
            </a:r>
            <a:r>
              <a:rPr lang="id-ID" sz="1600" dirty="0" err="1"/>
              <a:t>prognostik</a:t>
            </a:r>
            <a:r>
              <a:rPr lang="id-ID" sz="1600" dirty="0"/>
              <a:t> dan diagnostik adalah teknik non-</a:t>
            </a:r>
            <a:r>
              <a:rPr lang="id-ID" sz="1600" dirty="0" err="1"/>
              <a:t>parametrik</a:t>
            </a:r>
            <a:r>
              <a:rPr lang="id-ID" sz="1600" dirty="0"/>
              <a:t> yang sempurna untuk pemilihan </a:t>
            </a:r>
            <a:r>
              <a:rPr lang="id-ID" sz="1600" dirty="0" err="1"/>
              <a:t>fitur</a:t>
            </a:r>
            <a:r>
              <a:rPr lang="id-ID" sz="1600" dirty="0"/>
              <a:t>, ekstraksi </a:t>
            </a:r>
            <a:r>
              <a:rPr lang="id-ID" sz="1600" dirty="0" err="1"/>
              <a:t>fitur</a:t>
            </a:r>
            <a:r>
              <a:rPr lang="id-ID" sz="1600" dirty="0"/>
              <a:t>, dan tujuan prediksi. Kami menunjukkan bahwa faktor klinis tertentu dapat berfungsi sebagai </a:t>
            </a:r>
            <a:r>
              <a:rPr lang="id-ID" sz="1600" dirty="0" err="1"/>
              <a:t>fitur</a:t>
            </a:r>
            <a:r>
              <a:rPr lang="id-ID" sz="1600" dirty="0"/>
              <a:t> sintetis dan memberikan kemampuan prediksi di luar apa yang dapat ditawarkan oleh gen saja. Hasil eksperimen menunjukkan kinerja model </a:t>
            </a:r>
            <a:r>
              <a:rPr lang="id-ID" sz="1600" dirty="0" err="1"/>
              <a:t>prediktif</a:t>
            </a:r>
            <a:r>
              <a:rPr lang="id-ID" sz="1600" dirty="0"/>
              <a:t> yang lebih tinggi berdasarkan data molekuler dan klinis daripada saat hanya menggunakan data molekuler. Kami juga menjelaskan mengapa, seseorang harus mempertimbangkan sumber data klinis, tetapi waspada terhadap kualitas variabel.</a:t>
            </a:r>
            <a:endParaRPr lang="ko-KR" altLang="en-US" sz="1600" dirty="0">
              <a:solidFill>
                <a:schemeClr val="tx1">
                  <a:lumMod val="85000"/>
                  <a:lumOff val="15000"/>
                </a:schemeClr>
              </a:solidFill>
              <a:cs typeface="Arial" pitchFamily="34" charset="0"/>
            </a:endParaRPr>
          </a:p>
        </p:txBody>
      </p:sp>
      <p:sp>
        <p:nvSpPr>
          <p:cNvPr id="13" name="자유형: 도형 27">
            <a:extLst>
              <a:ext uri="{FF2B5EF4-FFF2-40B4-BE49-F238E27FC236}">
                <a16:creationId xmlns:a16="http://schemas.microsoft.com/office/drawing/2014/main" id="{5C6DA5C3-7B78-4621-AEF8-559F8E50A6DB}"/>
              </a:ext>
            </a:extLst>
          </p:cNvPr>
          <p:cNvSpPr/>
          <p:nvPr/>
        </p:nvSpPr>
        <p:spPr>
          <a:xfrm>
            <a:off x="10755082" y="1558843"/>
            <a:ext cx="1436918" cy="2386152"/>
          </a:xfrm>
          <a:custGeom>
            <a:avLst/>
            <a:gdLst>
              <a:gd name="connsiteX0" fmla="*/ 1193076 w 1436918"/>
              <a:gd name="connsiteY0" fmla="*/ 0 h 2386152"/>
              <a:gd name="connsiteX1" fmla="*/ 1436918 w 1436918"/>
              <a:gd name="connsiteY1" fmla="*/ 243842 h 2386152"/>
              <a:gd name="connsiteX2" fmla="*/ 1436918 w 1436918"/>
              <a:gd name="connsiteY2" fmla="*/ 2142310 h 2386152"/>
              <a:gd name="connsiteX3" fmla="*/ 1193076 w 1436918"/>
              <a:gd name="connsiteY3" fmla="*/ 2386152 h 2386152"/>
              <a:gd name="connsiteX4" fmla="*/ 0 w 1436918"/>
              <a:gd name="connsiteY4" fmla="*/ 1193076 h 238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2386152">
                <a:moveTo>
                  <a:pt x="1193076" y="0"/>
                </a:moveTo>
                <a:lnTo>
                  <a:pt x="1436918" y="243842"/>
                </a:lnTo>
                <a:lnTo>
                  <a:pt x="1436918" y="2142310"/>
                </a:lnTo>
                <a:lnTo>
                  <a:pt x="1193076" y="2386152"/>
                </a:lnTo>
                <a:lnTo>
                  <a:pt x="0" y="119307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자유형: 도형 30">
            <a:extLst>
              <a:ext uri="{FF2B5EF4-FFF2-40B4-BE49-F238E27FC236}">
                <a16:creationId xmlns:a16="http://schemas.microsoft.com/office/drawing/2014/main" id="{2C268D95-6831-4266-B85D-064EBE9CA51C}"/>
              </a:ext>
            </a:extLst>
          </p:cNvPr>
          <p:cNvSpPr/>
          <p:nvPr/>
        </p:nvSpPr>
        <p:spPr>
          <a:xfrm>
            <a:off x="8155574" y="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자유형: 도형 34">
            <a:extLst>
              <a:ext uri="{FF2B5EF4-FFF2-40B4-BE49-F238E27FC236}">
                <a16:creationId xmlns:a16="http://schemas.microsoft.com/office/drawing/2014/main" id="{6459F166-C1AE-49BD-A7FB-4CDE1C54BAAC}"/>
              </a:ext>
            </a:extLst>
          </p:cNvPr>
          <p:cNvSpPr/>
          <p:nvPr/>
        </p:nvSpPr>
        <p:spPr>
          <a:xfrm>
            <a:off x="10755082" y="0"/>
            <a:ext cx="1436918" cy="1393380"/>
          </a:xfrm>
          <a:custGeom>
            <a:avLst/>
            <a:gdLst>
              <a:gd name="connsiteX0" fmla="*/ 200304 w 1436918"/>
              <a:gd name="connsiteY0" fmla="*/ 0 h 1393380"/>
              <a:gd name="connsiteX1" fmla="*/ 1436918 w 1436918"/>
              <a:gd name="connsiteY1" fmla="*/ 0 h 1393380"/>
              <a:gd name="connsiteX2" fmla="*/ 1436918 w 1436918"/>
              <a:gd name="connsiteY2" fmla="*/ 1149538 h 1393380"/>
              <a:gd name="connsiteX3" fmla="*/ 1193076 w 1436918"/>
              <a:gd name="connsiteY3" fmla="*/ 1393380 h 1393380"/>
              <a:gd name="connsiteX4" fmla="*/ 0 w 1436918"/>
              <a:gd name="connsiteY4" fmla="*/ 200304 h 13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918" h="1393380">
                <a:moveTo>
                  <a:pt x="200304" y="0"/>
                </a:moveTo>
                <a:lnTo>
                  <a:pt x="1436918" y="0"/>
                </a:lnTo>
                <a:lnTo>
                  <a:pt x="1436918" y="1149538"/>
                </a:lnTo>
                <a:lnTo>
                  <a:pt x="1193076" y="1393380"/>
                </a:lnTo>
                <a:lnTo>
                  <a:pt x="0" y="200304"/>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자유형: 도형 35">
            <a:extLst>
              <a:ext uri="{FF2B5EF4-FFF2-40B4-BE49-F238E27FC236}">
                <a16:creationId xmlns:a16="http://schemas.microsoft.com/office/drawing/2014/main" id="{8657D5CE-DB48-4940-860E-BAB55C81C910}"/>
              </a:ext>
            </a:extLst>
          </p:cNvPr>
          <p:cNvSpPr/>
          <p:nvPr/>
        </p:nvSpPr>
        <p:spPr>
          <a:xfrm rot="10800000">
            <a:off x="6836223" y="5464622"/>
            <a:ext cx="2386152" cy="1393379"/>
          </a:xfrm>
          <a:custGeom>
            <a:avLst/>
            <a:gdLst>
              <a:gd name="connsiteX0" fmla="*/ 200303 w 2386152"/>
              <a:gd name="connsiteY0" fmla="*/ 0 h 1393379"/>
              <a:gd name="connsiteX1" fmla="*/ 2185849 w 2386152"/>
              <a:gd name="connsiteY1" fmla="*/ 0 h 1393379"/>
              <a:gd name="connsiteX2" fmla="*/ 2386152 w 2386152"/>
              <a:gd name="connsiteY2" fmla="*/ 200303 h 1393379"/>
              <a:gd name="connsiteX3" fmla="*/ 1193076 w 2386152"/>
              <a:gd name="connsiteY3" fmla="*/ 1393379 h 1393379"/>
              <a:gd name="connsiteX4" fmla="*/ 0 w 2386152"/>
              <a:gd name="connsiteY4" fmla="*/ 200303 h 1393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152" h="1393379">
                <a:moveTo>
                  <a:pt x="200303" y="0"/>
                </a:moveTo>
                <a:lnTo>
                  <a:pt x="2185849" y="0"/>
                </a:lnTo>
                <a:lnTo>
                  <a:pt x="2386152" y="200303"/>
                </a:lnTo>
                <a:lnTo>
                  <a:pt x="1193076" y="1393379"/>
                </a:lnTo>
                <a:lnTo>
                  <a:pt x="0" y="200303"/>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 Placeholder 13">
            <a:extLst>
              <a:ext uri="{FF2B5EF4-FFF2-40B4-BE49-F238E27FC236}">
                <a16:creationId xmlns:a16="http://schemas.microsoft.com/office/drawing/2014/main" id="{CBE3B786-5AE6-9F4C-868A-3B5B41AD2E0D}"/>
              </a:ext>
            </a:extLst>
          </p:cNvPr>
          <p:cNvSpPr txBox="1">
            <a:spLocks/>
          </p:cNvSpPr>
          <p:nvPr/>
        </p:nvSpPr>
        <p:spPr>
          <a:xfrm>
            <a:off x="603658" y="461553"/>
            <a:ext cx="4395464" cy="7386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800" b="1" dirty="0" err="1">
                <a:solidFill>
                  <a:schemeClr val="tx1">
                    <a:lumMod val="85000"/>
                    <a:lumOff val="15000"/>
                  </a:schemeClr>
                </a:solidFill>
                <a:latin typeface="+mj-lt"/>
                <a:cs typeface="Arial" pitchFamily="34" charset="0"/>
              </a:rPr>
              <a:t>Ringkasan</a:t>
            </a:r>
            <a:endParaRPr lang="en-US" altLang="ko-KR" sz="4800" b="1" dirty="0">
              <a:solidFill>
                <a:schemeClr val="tx1">
                  <a:lumMod val="85000"/>
                  <a:lumOff val="15000"/>
                </a:schemeClr>
              </a:solidFill>
              <a:latin typeface="+mj-lt"/>
              <a:cs typeface="Arial" pitchFamily="34" charset="0"/>
            </a:endParaRPr>
          </a:p>
        </p:txBody>
      </p:sp>
    </p:spTree>
    <p:extLst>
      <p:ext uri="{BB962C8B-B14F-4D97-AF65-F5344CB8AC3E}">
        <p14:creationId xmlns:p14="http://schemas.microsoft.com/office/powerpoint/2010/main" val="57557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8E22B72-70CD-40ED-A76F-3C6DA6B7EA8B}"/>
              </a:ext>
            </a:extLst>
          </p:cNvPr>
          <p:cNvSpPr/>
          <p:nvPr/>
        </p:nvSpPr>
        <p:spPr>
          <a:xfrm rot="19280570">
            <a:off x="704269" y="-687936"/>
            <a:ext cx="5539118" cy="10122763"/>
          </a:xfrm>
          <a:custGeom>
            <a:avLst/>
            <a:gdLst>
              <a:gd name="connsiteX0" fmla="*/ 1997434 w 3673295"/>
              <a:gd name="connsiteY0" fmla="*/ 0 h 10122763"/>
              <a:gd name="connsiteX1" fmla="*/ 3673295 w 3673295"/>
              <a:gd name="connsiteY1" fmla="*/ 1340562 h 10122763"/>
              <a:gd name="connsiteX2" fmla="*/ 3673295 w 3673295"/>
              <a:gd name="connsiteY2" fmla="*/ 10122763 h 10122763"/>
              <a:gd name="connsiteX3" fmla="*/ 0 w 3673295"/>
              <a:gd name="connsiteY3" fmla="*/ 7184405 h 10122763"/>
              <a:gd name="connsiteX4" fmla="*/ 0 w 3673295"/>
              <a:gd name="connsiteY4" fmla="*/ 2497029 h 1012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295" h="10122763">
                <a:moveTo>
                  <a:pt x="1997434" y="0"/>
                </a:moveTo>
                <a:lnTo>
                  <a:pt x="3673295" y="1340562"/>
                </a:lnTo>
                <a:lnTo>
                  <a:pt x="3673295" y="10122763"/>
                </a:lnTo>
                <a:lnTo>
                  <a:pt x="0" y="7184405"/>
                </a:lnTo>
                <a:lnTo>
                  <a:pt x="0" y="2497029"/>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5FADD0A6-98B7-4E55-809F-EB88321AA1FF}"/>
              </a:ext>
            </a:extLst>
          </p:cNvPr>
          <p:cNvSpPr txBox="1"/>
          <p:nvPr/>
        </p:nvSpPr>
        <p:spPr>
          <a:xfrm>
            <a:off x="732435" y="235331"/>
            <a:ext cx="5846907" cy="5539978"/>
          </a:xfrm>
          <a:prstGeom prst="rect">
            <a:avLst/>
          </a:prstGeom>
          <a:noFill/>
        </p:spPr>
        <p:txBody>
          <a:bodyPr wrap="square" lIns="36000" tIns="0" rIns="36000" bIns="0" rtlCol="0" anchor="ctr">
            <a:spAutoFit/>
          </a:bodyPr>
          <a:lstStyle/>
          <a:p>
            <a:r>
              <a:rPr lang="en-ID" sz="3600" dirty="0">
                <a:solidFill>
                  <a:schemeClr val="bg1"/>
                </a:solidFill>
              </a:rPr>
              <a:t>A Survey of Voice Pathology Surveillance Systems</a:t>
            </a:r>
          </a:p>
          <a:p>
            <a:r>
              <a:rPr lang="en-ID" sz="3600" dirty="0">
                <a:solidFill>
                  <a:schemeClr val="bg1"/>
                </a:solidFill>
              </a:rPr>
              <a:t>Based on Internet of Things and Machine</a:t>
            </a:r>
          </a:p>
          <a:p>
            <a:r>
              <a:rPr lang="en-ID" sz="3600" dirty="0">
                <a:solidFill>
                  <a:schemeClr val="bg1"/>
                </a:solidFill>
              </a:rPr>
              <a:t>Learning Algorithms</a:t>
            </a:r>
          </a:p>
          <a:p>
            <a:endParaRPr lang="en-ID" altLang="ko-KR" sz="3600" dirty="0">
              <a:solidFill>
                <a:schemeClr val="bg1"/>
              </a:solidFill>
              <a:latin typeface="+mj-lt"/>
            </a:endParaRPr>
          </a:p>
          <a:p>
            <a:r>
              <a:rPr lang="id-ID" sz="3600" dirty="0"/>
              <a:t>Survei Sistem Pengawasan Patologi Suara Berdasarkan Internet </a:t>
            </a:r>
            <a:r>
              <a:rPr lang="id-ID" sz="3600" dirty="0" err="1"/>
              <a:t>of</a:t>
            </a:r>
            <a:r>
              <a:rPr lang="id-ID" sz="3600" dirty="0"/>
              <a:t> </a:t>
            </a:r>
            <a:r>
              <a:rPr lang="id-ID" sz="3600" dirty="0" err="1"/>
              <a:t>Things</a:t>
            </a:r>
            <a:r>
              <a:rPr lang="id-ID" sz="3600" dirty="0"/>
              <a:t> dan </a:t>
            </a:r>
            <a:r>
              <a:rPr lang="id-ID" sz="3600" dirty="0" err="1"/>
              <a:t>Algoritma</a:t>
            </a:r>
            <a:r>
              <a:rPr lang="id-ID" sz="3600" dirty="0"/>
              <a:t> Mesin Belajar</a:t>
            </a:r>
            <a:endParaRPr lang="ko-KR" altLang="en-US" sz="3600" dirty="0">
              <a:solidFill>
                <a:schemeClr val="bg1"/>
              </a:solidFill>
              <a:latin typeface="+mj-lt"/>
            </a:endParaRPr>
          </a:p>
        </p:txBody>
      </p:sp>
      <p:grpSp>
        <p:nvGrpSpPr>
          <p:cNvPr id="8" name="Group 7">
            <a:extLst>
              <a:ext uri="{FF2B5EF4-FFF2-40B4-BE49-F238E27FC236}">
                <a16:creationId xmlns:a16="http://schemas.microsoft.com/office/drawing/2014/main" id="{A31C76EC-B19D-4442-9DF5-F7D9489C06B9}"/>
              </a:ext>
            </a:extLst>
          </p:cNvPr>
          <p:cNvGrpSpPr/>
          <p:nvPr/>
        </p:nvGrpSpPr>
        <p:grpSpPr>
          <a:xfrm>
            <a:off x="6841423" y="367198"/>
            <a:ext cx="4789155" cy="5224108"/>
            <a:chOff x="299856" y="850463"/>
            <a:chExt cx="4789155" cy="5224108"/>
          </a:xfrm>
        </p:grpSpPr>
        <p:sp>
          <p:nvSpPr>
            <p:cNvPr id="9" name="Freeform: Shape 2">
              <a:extLst>
                <a:ext uri="{FF2B5EF4-FFF2-40B4-BE49-F238E27FC236}">
                  <a16:creationId xmlns:a16="http://schemas.microsoft.com/office/drawing/2014/main" id="{8D9D021D-FAC0-924B-8859-1DDC0CCD7ECF}"/>
                </a:ext>
              </a:extLst>
            </p:cNvPr>
            <p:cNvSpPr/>
            <p:nvPr/>
          </p:nvSpPr>
          <p:spPr>
            <a:xfrm>
              <a:off x="299856" y="850463"/>
              <a:ext cx="332509" cy="273601"/>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0" name="Freeform: Shape 3">
              <a:extLst>
                <a:ext uri="{FF2B5EF4-FFF2-40B4-BE49-F238E27FC236}">
                  <a16:creationId xmlns:a16="http://schemas.microsoft.com/office/drawing/2014/main" id="{082A8038-5BD8-9345-BD15-F48A68A45AF5}"/>
                </a:ext>
              </a:extLst>
            </p:cNvPr>
            <p:cNvSpPr/>
            <p:nvPr/>
          </p:nvSpPr>
          <p:spPr>
            <a:xfrm rot="10800000">
              <a:off x="4668615" y="5786961"/>
              <a:ext cx="358942" cy="287610"/>
            </a:xfrm>
            <a:custGeom>
              <a:avLst/>
              <a:gdLst/>
              <a:ahLst/>
              <a:cxnLst/>
              <a:rect l="l" t="t" r="r" b="b"/>
              <a:pathLst>
                <a:path w="460177" h="361950">
                  <a:moveTo>
                    <a:pt x="427435" y="0"/>
                  </a:moveTo>
                  <a:lnTo>
                    <a:pt x="460177" y="69056"/>
                  </a:lnTo>
                  <a:cubicBezTo>
                    <a:pt x="426839" y="80169"/>
                    <a:pt x="402928" y="95647"/>
                    <a:pt x="388442" y="115491"/>
                  </a:cubicBezTo>
                  <a:cubicBezTo>
                    <a:pt x="373956" y="135335"/>
                    <a:pt x="366316" y="161727"/>
                    <a:pt x="365522" y="194667"/>
                  </a:cubicBezTo>
                  <a:lnTo>
                    <a:pt x="446485" y="194667"/>
                  </a:lnTo>
                  <a:lnTo>
                    <a:pt x="446485" y="361950"/>
                  </a:lnTo>
                  <a:lnTo>
                    <a:pt x="279202" y="361950"/>
                  </a:lnTo>
                  <a:lnTo>
                    <a:pt x="279202" y="242292"/>
                  </a:lnTo>
                  <a:cubicBezTo>
                    <a:pt x="279202" y="193477"/>
                    <a:pt x="283468" y="155178"/>
                    <a:pt x="292001" y="127397"/>
                  </a:cubicBezTo>
                  <a:cubicBezTo>
                    <a:pt x="300534" y="99616"/>
                    <a:pt x="316409" y="74613"/>
                    <a:pt x="339626" y="52388"/>
                  </a:cubicBezTo>
                  <a:cubicBezTo>
                    <a:pt x="362843" y="30163"/>
                    <a:pt x="392113" y="12700"/>
                    <a:pt x="427435" y="0"/>
                  </a:cubicBezTo>
                  <a:close/>
                  <a:moveTo>
                    <a:pt x="148233" y="0"/>
                  </a:moveTo>
                  <a:lnTo>
                    <a:pt x="180975" y="69056"/>
                  </a:lnTo>
                  <a:cubicBezTo>
                    <a:pt x="147638" y="80169"/>
                    <a:pt x="123726" y="95647"/>
                    <a:pt x="109240" y="115491"/>
                  </a:cubicBezTo>
                  <a:cubicBezTo>
                    <a:pt x="94754" y="135335"/>
                    <a:pt x="87114" y="161727"/>
                    <a:pt x="86321" y="194667"/>
                  </a:cubicBezTo>
                  <a:lnTo>
                    <a:pt x="167283" y="194667"/>
                  </a:lnTo>
                  <a:lnTo>
                    <a:pt x="167283" y="361950"/>
                  </a:lnTo>
                  <a:lnTo>
                    <a:pt x="0" y="361950"/>
                  </a:lnTo>
                  <a:lnTo>
                    <a:pt x="0" y="242292"/>
                  </a:lnTo>
                  <a:cubicBezTo>
                    <a:pt x="0" y="193874"/>
                    <a:pt x="4267" y="155674"/>
                    <a:pt x="12800" y="127695"/>
                  </a:cubicBezTo>
                  <a:cubicBezTo>
                    <a:pt x="21332" y="99715"/>
                    <a:pt x="37108" y="74613"/>
                    <a:pt x="60127" y="52388"/>
                  </a:cubicBezTo>
                  <a:cubicBezTo>
                    <a:pt x="83146" y="30163"/>
                    <a:pt x="112514" y="12700"/>
                    <a:pt x="14823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sp>
          <p:nvSpPr>
            <p:cNvPr id="11" name="TextBox 10">
              <a:extLst>
                <a:ext uri="{FF2B5EF4-FFF2-40B4-BE49-F238E27FC236}">
                  <a16:creationId xmlns:a16="http://schemas.microsoft.com/office/drawing/2014/main" id="{6756B023-6A33-A347-AD02-96108C9736A4}"/>
                </a:ext>
              </a:extLst>
            </p:cNvPr>
            <p:cNvSpPr txBox="1"/>
            <p:nvPr/>
          </p:nvSpPr>
          <p:spPr>
            <a:xfrm>
              <a:off x="557010" y="1124064"/>
              <a:ext cx="4532001" cy="4832092"/>
            </a:xfrm>
            <a:prstGeom prst="rect">
              <a:avLst/>
            </a:prstGeom>
            <a:noFill/>
          </p:spPr>
          <p:txBody>
            <a:bodyPr wrap="square" rtlCol="0">
              <a:spAutoFit/>
            </a:bodyPr>
            <a:lstStyle/>
            <a:p>
              <a:r>
                <a:rPr lang="en-ID" sz="1400" dirty="0"/>
                <a:t>FAHAD TAHA AL-DHIEF1 , (Student Member, IEEE), NURUL MU’AZZAH ABDUL LATIFF 1 , (Senior Member, IEEE), NIK NOORDINI NIK ABD. MALIK1 , (Member, IEEE), NASEER SABRI SALIM2 , MARINA MAT BAKI3 , MUSATAFA ABBAS ABBOOD ALBADR4 , AND MAZIN ABED MOHAMMED 5 1Faculty of Engineering, School of Electrical Engineering, </a:t>
              </a:r>
              <a:r>
                <a:rPr lang="en-ID" sz="1400" dirty="0" err="1"/>
                <a:t>Universiti</a:t>
              </a:r>
              <a:r>
                <a:rPr lang="en-ID" sz="1400" dirty="0"/>
                <a:t> </a:t>
              </a:r>
              <a:r>
                <a:rPr lang="en-ID" sz="1400" dirty="0" err="1"/>
                <a:t>Teknologi</a:t>
              </a:r>
              <a:r>
                <a:rPr lang="en-ID" sz="1400" dirty="0"/>
                <a:t> Malaysia (UTM), Johor Bahru 81310, Malaysia 2Computing and Information Technology, Sohar University, Sohar 311, Oman 3Department of Otorhinolaryngology, Faculty of Medicine, </a:t>
              </a:r>
              <a:r>
                <a:rPr lang="en-ID" sz="1400" dirty="0" err="1"/>
                <a:t>Universiti</a:t>
              </a:r>
              <a:r>
                <a:rPr lang="en-ID" sz="1400" dirty="0"/>
                <a:t> </a:t>
              </a:r>
              <a:r>
                <a:rPr lang="en-ID" sz="1400" dirty="0" err="1"/>
                <a:t>Kebangsaan</a:t>
              </a:r>
              <a:r>
                <a:rPr lang="en-ID" sz="1400" dirty="0"/>
                <a:t> Malaysia Medical Centre, Kuala Lumpur 56000, Malaysia 4CAIT, Faculty of Information Science and Technology, </a:t>
              </a:r>
              <a:r>
                <a:rPr lang="en-ID" sz="1400" dirty="0" err="1"/>
                <a:t>Universiti</a:t>
              </a:r>
              <a:r>
                <a:rPr lang="en-ID" sz="1400" dirty="0"/>
                <a:t> </a:t>
              </a:r>
              <a:r>
                <a:rPr lang="en-ID" sz="1400" dirty="0" err="1"/>
                <a:t>Kebangsaan</a:t>
              </a:r>
              <a:r>
                <a:rPr lang="en-ID" sz="1400" dirty="0"/>
                <a:t> Malaysia, </a:t>
              </a:r>
              <a:r>
                <a:rPr lang="en-ID" sz="1400" dirty="0" err="1"/>
                <a:t>Bangi</a:t>
              </a:r>
              <a:r>
                <a:rPr lang="en-ID" sz="1400" dirty="0"/>
                <a:t> 43600, Malaysia 5College of Computer Science and Information Technology, University of Anbar, Ramadi 45654, Iraq Corresponding author: Nurul </a:t>
              </a:r>
              <a:r>
                <a:rPr lang="en-ID" sz="1400" dirty="0" err="1"/>
                <a:t>Mu’azzah</a:t>
              </a:r>
              <a:r>
                <a:rPr lang="en-ID" sz="1400" dirty="0"/>
                <a:t> Abdul </a:t>
              </a:r>
              <a:r>
                <a:rPr lang="en-ID" sz="1400" dirty="0" err="1"/>
                <a:t>Latiff</a:t>
              </a:r>
              <a:r>
                <a:rPr lang="en-ID" sz="1400" dirty="0"/>
                <a:t> (</a:t>
              </a:r>
              <a:r>
                <a:rPr lang="en-ID" sz="1400" dirty="0" err="1"/>
                <a:t>nurulmuazzah@utm.my</a:t>
              </a:r>
              <a:r>
                <a:rPr lang="en-ID" sz="1400" dirty="0"/>
                <a:t>) This work was supported in part by the Ministry of Higher Education, Malaysia, and in part by the </a:t>
              </a:r>
              <a:r>
                <a:rPr lang="en-ID" sz="1400" dirty="0" err="1"/>
                <a:t>Universiti</a:t>
              </a:r>
              <a:r>
                <a:rPr lang="en-ID" sz="1400" dirty="0"/>
                <a:t> </a:t>
              </a:r>
              <a:r>
                <a:rPr lang="en-ID" sz="1400" dirty="0" err="1"/>
                <a:t>Teknologi</a:t>
              </a:r>
              <a:r>
                <a:rPr lang="en-ID" sz="1400" dirty="0"/>
                <a:t> Malaysia (UTM) under Research Grant R.J130000.2651.18J74.</a:t>
              </a:r>
              <a:endParaRPr lang="en-US" altLang="ko-KR" sz="1400" dirty="0">
                <a:solidFill>
                  <a:schemeClr val="tx1">
                    <a:lumMod val="85000"/>
                    <a:lumOff val="15000"/>
                  </a:schemeClr>
                </a:solidFill>
                <a:cs typeface="Arial" pitchFamily="34" charset="0"/>
              </a:endParaRPr>
            </a:p>
          </p:txBody>
        </p:sp>
      </p:grpSp>
      <p:sp>
        <p:nvSpPr>
          <p:cNvPr id="13" name="TextBox 12">
            <a:extLst>
              <a:ext uri="{FF2B5EF4-FFF2-40B4-BE49-F238E27FC236}">
                <a16:creationId xmlns:a16="http://schemas.microsoft.com/office/drawing/2014/main" id="{7B81E4CC-883E-094B-98F2-7AC7B63C2E35}"/>
              </a:ext>
            </a:extLst>
          </p:cNvPr>
          <p:cNvSpPr txBox="1"/>
          <p:nvPr/>
        </p:nvSpPr>
        <p:spPr>
          <a:xfrm>
            <a:off x="732435" y="5915289"/>
            <a:ext cx="9035019" cy="923330"/>
          </a:xfrm>
          <a:prstGeom prst="rect">
            <a:avLst/>
          </a:prstGeom>
          <a:noFill/>
        </p:spPr>
        <p:txBody>
          <a:bodyPr wrap="square">
            <a:spAutoFit/>
          </a:bodyPr>
          <a:lstStyle/>
          <a:p>
            <a:r>
              <a:rPr lang="en-ID" dirty="0"/>
              <a:t>Received March 1, 2020, accepted March 22, 2020, date of publication April 1, 2020, date of current version April 16, 2020. Digital Object Identifier 10.1109/ACCESS.2020.2984925</a:t>
            </a:r>
            <a:endParaRPr lang="en-US" dirty="0"/>
          </a:p>
        </p:txBody>
      </p:sp>
    </p:spTree>
    <p:extLst>
      <p:ext uri="{BB962C8B-B14F-4D97-AF65-F5344CB8AC3E}">
        <p14:creationId xmlns:p14="http://schemas.microsoft.com/office/powerpoint/2010/main" val="3151971297"/>
      </p:ext>
    </p:extLst>
  </p:cSld>
  <p:clrMapOvr>
    <a:masterClrMapping/>
  </p:clrMapOvr>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2262</Words>
  <Application>Microsoft Macintosh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72</cp:revision>
  <dcterms:created xsi:type="dcterms:W3CDTF">2020-01-20T05:08:25Z</dcterms:created>
  <dcterms:modified xsi:type="dcterms:W3CDTF">2022-01-24T04:54:47Z</dcterms:modified>
</cp:coreProperties>
</file>