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8666-ABE9-4553-983A-0C8E464901F8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60B9-1B97-4A76-AA39-A1E145532702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42.png"/><Relationship Id="rId41" Type="http://schemas.openxmlformats.org/officeDocument/2006/relationships/image" Target="../media/image41.png"/><Relationship Id="rId40" Type="http://schemas.openxmlformats.org/officeDocument/2006/relationships/image" Target="../media/image40.png"/><Relationship Id="rId4" Type="http://schemas.openxmlformats.org/officeDocument/2006/relationships/image" Target="../media/image4.png"/><Relationship Id="rId39" Type="http://schemas.openxmlformats.org/officeDocument/2006/relationships/image" Target="../media/image39.png"/><Relationship Id="rId38" Type="http://schemas.microsoft.com/office/2007/relationships/hdphoto" Target="../media/image38.wdp"/><Relationship Id="rId37" Type="http://schemas.openxmlformats.org/officeDocument/2006/relationships/image" Target="../media/image37.png"/><Relationship Id="rId36" Type="http://schemas.openxmlformats.org/officeDocument/2006/relationships/image" Target="../media/image36.png"/><Relationship Id="rId35" Type="http://schemas.microsoft.com/office/2007/relationships/hdphoto" Target="../media/image35.wdp"/><Relationship Id="rId34" Type="http://schemas.openxmlformats.org/officeDocument/2006/relationships/image" Target="../media/image34.png"/><Relationship Id="rId33" Type="http://schemas.microsoft.com/office/2007/relationships/hdphoto" Target="../media/image33.wdp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microsoft.com/office/2007/relationships/hdphoto" Target="../media/image3.wdp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microsoft.com/office/2007/relationships/hdphoto" Target="../media/image25.wdp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jpe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microsoft.com/office/2007/relationships/hdphoto" Target="../media/image16.wdp"/><Relationship Id="rId15" Type="http://schemas.openxmlformats.org/officeDocument/2006/relationships/image" Target="../media/image15.png"/><Relationship Id="rId14" Type="http://schemas.microsoft.com/office/2007/relationships/hdphoto" Target="../media/image14.wdp"/><Relationship Id="rId13" Type="http://schemas.openxmlformats.org/officeDocument/2006/relationships/image" Target="../media/image13.png"/><Relationship Id="rId12" Type="http://schemas.microsoft.com/office/2007/relationships/hdphoto" Target="../media/image12.wdp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21995" y="86995"/>
            <a:ext cx="11314430" cy="6684645"/>
            <a:chOff x="1137" y="137"/>
            <a:chExt cx="17818" cy="10527"/>
          </a:xfrm>
        </p:grpSpPr>
        <p:grpSp>
          <p:nvGrpSpPr>
            <p:cNvPr id="1199" name="Group 1198"/>
            <p:cNvGrpSpPr/>
            <p:nvPr/>
          </p:nvGrpSpPr>
          <p:grpSpPr>
            <a:xfrm rot="0">
              <a:off x="1137" y="137"/>
              <a:ext cx="13148" cy="10527"/>
              <a:chOff x="1911610" y="-2454415"/>
              <a:chExt cx="8513798" cy="8779944"/>
            </a:xfrm>
          </p:grpSpPr>
          <p:grpSp>
            <p:nvGrpSpPr>
              <p:cNvPr id="1195" name="Group 1194"/>
              <p:cNvGrpSpPr/>
              <p:nvPr/>
            </p:nvGrpSpPr>
            <p:grpSpPr>
              <a:xfrm>
                <a:off x="1911610" y="-2454415"/>
                <a:ext cx="8513798" cy="8779944"/>
                <a:chOff x="1911610" y="-2454415"/>
                <a:chExt cx="8513798" cy="8779944"/>
              </a:xfrm>
            </p:grpSpPr>
            <p:grpSp>
              <p:nvGrpSpPr>
                <p:cNvPr id="1103" name="Group 1102"/>
                <p:cNvGrpSpPr/>
                <p:nvPr/>
              </p:nvGrpSpPr>
              <p:grpSpPr>
                <a:xfrm>
                  <a:off x="1911610" y="-2454415"/>
                  <a:ext cx="8513798" cy="8779944"/>
                  <a:chOff x="1931275" y="-2110286"/>
                  <a:chExt cx="8513798" cy="8779944"/>
                </a:xfrm>
              </p:grpSpPr>
              <p:sp>
                <p:nvSpPr>
                  <p:cNvPr id="1095" name="Rectangle 1094"/>
                  <p:cNvSpPr/>
                  <p:nvPr/>
                </p:nvSpPr>
                <p:spPr>
                  <a:xfrm>
                    <a:off x="3260624" y="-2071359"/>
                    <a:ext cx="6244667" cy="15305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931275" y="-2110286"/>
                    <a:ext cx="8513798" cy="8767853"/>
                    <a:chOff x="1915110" y="-2038302"/>
                    <a:chExt cx="8513798" cy="8767853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1915110" y="-2038302"/>
                      <a:ext cx="8513798" cy="8767853"/>
                      <a:chOff x="1915110" y="-2038302"/>
                      <a:chExt cx="8513798" cy="8767853"/>
                    </a:xfrm>
                  </p:grpSpPr>
                  <p:pic>
                    <p:nvPicPr>
                      <p:cNvPr id="3" name="Picture 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358"/>
                      <a:stretch>
                        <a:fillRect/>
                      </a:stretch>
                    </p:blipFill>
                    <p:spPr>
                      <a:xfrm>
                        <a:off x="1915110" y="-2038302"/>
                        <a:ext cx="8513798" cy="875290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2147003" y="3140295"/>
                        <a:ext cx="7844927" cy="2110674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D"/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5328148" y="3346336"/>
                        <a:ext cx="1930771" cy="183377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D" dirty="0"/>
                      </a:p>
                    </p:txBody>
                  </p:sp>
                  <p:pic>
                    <p:nvPicPr>
                      <p:cNvPr id="9" name="Picture 8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15308" y="3903038"/>
                        <a:ext cx="773811" cy="77381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duotone>
                          <a:schemeClr val="bg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20253" y="3433713"/>
                        <a:ext cx="406289" cy="40628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" name="Picture 35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6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123189" y="3502276"/>
                        <a:ext cx="1095059" cy="110821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069655" y="4843588"/>
                        <a:ext cx="820079" cy="1690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lang="en-US" sz="700" b="1" dirty="0"/>
                          <a:t>	DIAGNOSTIC INTERVIEW</a:t>
                        </a:r>
                        <a:endParaRPr lang="en-ID" sz="700" b="1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5850908" y="4777103"/>
                        <a:ext cx="1479925" cy="283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r"/>
                        <a:r>
                          <a:rPr lang="en-US" sz="800" dirty="0"/>
                          <a:t>Suggestion of List of Medical Specialty Domain</a:t>
                        </a:r>
                        <a:endParaRPr lang="en-ID" sz="800" dirty="0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5273712" y="4191830"/>
                        <a:ext cx="985297" cy="270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r>
                          <a:rPr lang="en-US" sz="700" b="1" dirty="0"/>
                          <a:t>	</a:t>
                        </a:r>
                        <a:r>
                          <a:rPr lang="en-US" sz="700" dirty="0"/>
                          <a:t>Suggestion of Proper </a:t>
                        </a:r>
                        <a:r>
                          <a:rPr lang="en-US" sz="700" dirty="0" err="1"/>
                          <a:t>Desease</a:t>
                        </a:r>
                        <a:r>
                          <a:rPr lang="en-US" sz="700" dirty="0"/>
                          <a:t> Management Procedure</a:t>
                        </a:r>
                        <a:endParaRPr lang="en-ID" sz="700" dirty="0"/>
                      </a:p>
                    </p:txBody>
                  </p: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7427775" y="3635991"/>
                        <a:ext cx="834190" cy="0"/>
                      </a:xfrm>
                      <a:prstGeom prst="straightConnector1">
                        <a:avLst/>
                      </a:prstGeom>
                      <a:ln w="28575"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6" name="Picture 55" descr="Doctor - Free medical icons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878" y="3298337"/>
                        <a:ext cx="558553" cy="57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58" name="Picture 57" descr="The male patient lay in the hospital bed, raised his hands up with two  fingers. 2711894 Vector Art at Vecteezy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476" y="4041309"/>
                        <a:ext cx="111379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8804157" y="4104689"/>
                        <a:ext cx="756490" cy="18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lang="en-US" sz="900" b="1" dirty="0" err="1"/>
                          <a:t>Dokter</a:t>
                        </a:r>
                        <a:r>
                          <a:rPr lang="en-US" sz="900" b="1" dirty="0"/>
                          <a:t> </a:t>
                        </a:r>
                        <a:r>
                          <a:rPr lang="en-US" sz="900" b="1" dirty="0" err="1"/>
                          <a:t>Konsulen</a:t>
                        </a:r>
                        <a:endParaRPr lang="en-ID" sz="600" b="1" dirty="0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55471" y="4820715"/>
                        <a:ext cx="632549" cy="7353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lang="en-US" sz="900" b="1" dirty="0" err="1"/>
                          <a:t>Pasien</a:t>
                        </a:r>
                        <a:endParaRPr lang="en-ID" sz="900" b="1" dirty="0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9976161" y="3126204"/>
                        <a:ext cx="293101" cy="360334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/>
                          <a:t>Physical</a:t>
                        </a:r>
                        <a:endParaRPr lang="en-ID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2088387" y="3126204"/>
                        <a:ext cx="8195502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2944049" y="3140294"/>
                        <a:ext cx="1221062" cy="1716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b="1" dirty="0" err="1"/>
                          <a:t>Sensori</a:t>
                        </a:r>
                        <a:endParaRPr lang="en-ID" sz="1100" b="1" dirty="0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5706341" y="3150423"/>
                        <a:ext cx="1221062" cy="1716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b="1" dirty="0" err="1"/>
                          <a:t>Aktuasi</a:t>
                        </a:r>
                        <a:endParaRPr lang="en-ID" sz="1100" b="1" dirty="0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7243283" y="3368646"/>
                        <a:ext cx="1202183" cy="8264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b="1" dirty="0" err="1"/>
                          <a:t>Tataran</a:t>
                        </a:r>
                        <a:r>
                          <a:rPr lang="en-US" sz="800" b="1" dirty="0"/>
                          <a:t> </a:t>
                        </a:r>
                        <a:r>
                          <a:rPr lang="en-US" sz="800" b="1" dirty="0" err="1"/>
                          <a:t>Instrumentasi</a:t>
                        </a:r>
                        <a:endParaRPr lang="en-ID" sz="800" b="1" dirty="0"/>
                      </a:p>
                    </p:txBody>
                  </p:sp>
                  <p:pic>
                    <p:nvPicPr>
                      <p:cNvPr id="5" name="Picture 4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2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50516" y="4036243"/>
                        <a:ext cx="598064" cy="59806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" name="Picture 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996" t="17037" r="23999" b="31119"/>
                      <a:stretch>
                        <a:fillRect/>
                      </a:stretch>
                    </p:blipFill>
                    <p:spPr>
                      <a:xfrm>
                        <a:off x="2826187" y="3904724"/>
                        <a:ext cx="733113" cy="78838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Picture 1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220" t="14187" r="27602" b="43365"/>
                      <a:stretch>
                        <a:fillRect/>
                      </a:stretch>
                    </p:blipFill>
                    <p:spPr>
                      <a:xfrm>
                        <a:off x="4306924" y="2338152"/>
                        <a:ext cx="613373" cy="589345"/>
                      </a:xfrm>
                      <a:prstGeom prst="ellipse">
                        <a:avLst/>
                      </a:prstGeom>
                    </p:spPr>
                  </p:pic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2889455" y="4927043"/>
                        <a:ext cx="795799" cy="18431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lang="en-US" sz="700" b="1" dirty="0"/>
                          <a:t>	MEDICAL HISTORY TAKING</a:t>
                        </a:r>
                        <a:endParaRPr lang="en-ID" sz="700" b="1" dirty="0"/>
                      </a:p>
                    </p:txBody>
                  </p: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4000982" y="4926909"/>
                        <a:ext cx="795799" cy="18431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b" anchorCtr="0"/>
                      <a:lstStyle/>
                      <a:p>
                        <a:pPr algn="ctr"/>
                        <a:r>
                          <a:rPr lang="en-US" sz="700" b="1" dirty="0"/>
                          <a:t>	ANAMNESA</a:t>
                        </a:r>
                        <a:endParaRPr lang="en-US" sz="700" b="1" dirty="0"/>
                      </a:p>
                      <a:p>
                        <a:pPr algn="ctr"/>
                        <a:r>
                          <a:rPr lang="en-US" sz="700" b="1" dirty="0"/>
                          <a:t>AUDIO RECORDING</a:t>
                        </a:r>
                        <a:endParaRPr lang="en-ID" sz="700" b="1" dirty="0"/>
                      </a:p>
                    </p:txBody>
                  </p:sp>
                </p:grpSp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3176509" y="-290987"/>
                      <a:ext cx="6234473" cy="180736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>
                      <a:off x="2111049" y="3346312"/>
                      <a:ext cx="2974523" cy="1833778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3263353" y="1568398"/>
                      <a:ext cx="6669963" cy="15234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0848" y="4270325"/>
                    <a:ext cx="334435" cy="334435"/>
                  </a:xfrm>
                  <a:prstGeom prst="rect">
                    <a:avLst/>
                  </a:prstGeom>
                </p:spPr>
              </p:pic>
              <p:sp>
                <p:nvSpPr>
                  <p:cNvPr id="17" name="Rectangle 16"/>
                  <p:cNvSpPr/>
                  <p:nvPr/>
                </p:nvSpPr>
                <p:spPr>
                  <a:xfrm>
                    <a:off x="5297676" y="5009897"/>
                    <a:ext cx="795799" cy="1418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r"/>
                    <a:r>
                      <a:rPr lang="en-US" sz="600" dirty="0"/>
                      <a:t>Suggestion to improve communication in </a:t>
                    </a:r>
                    <a:r>
                      <a:rPr lang="en-US" sz="600" dirty="0" err="1"/>
                      <a:t>anamnesa</a:t>
                    </a:r>
                    <a:endParaRPr lang="en-ID" sz="600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020569" y="1472782"/>
                    <a:ext cx="1479925" cy="2836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r"/>
                    <a:r>
                      <a:rPr lang="en-US" sz="800" b="1" dirty="0" err="1"/>
                      <a:t>Tataran</a:t>
                    </a:r>
                    <a:r>
                      <a:rPr lang="en-US" sz="800" b="1" dirty="0"/>
                      <a:t> </a:t>
                    </a:r>
                    <a:r>
                      <a:rPr lang="en-US" sz="800" b="1" dirty="0" err="1"/>
                      <a:t>Sistem</a:t>
                    </a:r>
                    <a:r>
                      <a:rPr lang="en-US" sz="800" b="1" dirty="0"/>
                      <a:t> </a:t>
                    </a:r>
                    <a:r>
                      <a:rPr lang="en-US" sz="800" b="1" dirty="0" err="1"/>
                      <a:t>Informasi</a:t>
                    </a:r>
                    <a:endParaRPr lang="en-ID" sz="800" b="1" dirty="0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203563" y="1756425"/>
                    <a:ext cx="1115209" cy="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6114" y="1792796"/>
                    <a:ext cx="406289" cy="406288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/>
                  <p:cNvSpPr/>
                  <p:nvPr/>
                </p:nvSpPr>
                <p:spPr>
                  <a:xfrm>
                    <a:off x="3362070" y="2569231"/>
                    <a:ext cx="956767" cy="215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800" b="1" dirty="0"/>
                      <a:t>	Anamnesis Transcription Text File (.txt)</a:t>
                    </a:r>
                    <a:endParaRPr lang="en-ID" sz="800" b="1" dirty="0"/>
                  </a:p>
                </p:txBody>
              </p:sp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7412" y="2146479"/>
                    <a:ext cx="406289" cy="406288"/>
                  </a:xfrm>
                  <a:prstGeom prst="rect">
                    <a:avLst/>
                  </a:prstGeom>
                </p:spPr>
              </p:pic>
              <p:sp>
                <p:nvSpPr>
                  <p:cNvPr id="46" name="Rectangle 45"/>
                  <p:cNvSpPr/>
                  <p:nvPr/>
                </p:nvSpPr>
                <p:spPr>
                  <a:xfrm>
                    <a:off x="4075992" y="2708018"/>
                    <a:ext cx="1179206" cy="2218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800" b="1" dirty="0"/>
                      <a:t>	Anamnesis Audio File (.wav)</a:t>
                    </a:r>
                    <a:endParaRPr lang="en-ID" sz="800" b="1" dirty="0"/>
                  </a:p>
                </p:txBody>
              </p:sp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7919" y="1724903"/>
                    <a:ext cx="1249998" cy="1249998"/>
                  </a:xfrm>
                  <a:prstGeom prst="rect">
                    <a:avLst/>
                  </a:prstGeom>
                </p:spPr>
              </p:pic>
              <p:sp>
                <p:nvSpPr>
                  <p:cNvPr id="50" name="Rectangle 49"/>
                  <p:cNvSpPr/>
                  <p:nvPr/>
                </p:nvSpPr>
                <p:spPr>
                  <a:xfrm>
                    <a:off x="5364324" y="2825121"/>
                    <a:ext cx="956767" cy="215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ID" sz="900" b="1" dirty="0"/>
                      <a:t>EHR</a:t>
                    </a:r>
                    <a:endParaRPr lang="en-ID" sz="900" b="1" dirty="0"/>
                  </a:p>
                </p:txBody>
              </p:sp>
              <p:cxnSp>
                <p:nvCxnSpPr>
                  <p:cNvPr id="57" name="Curved Connector 56"/>
                  <p:cNvCxnSpPr/>
                  <p:nvPr/>
                </p:nvCxnSpPr>
                <p:spPr>
                  <a:xfrm>
                    <a:off x="4017608" y="1952109"/>
                    <a:ext cx="1239062" cy="67953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urved Connector 63"/>
                  <p:cNvCxnSpPr/>
                  <p:nvPr/>
                </p:nvCxnSpPr>
                <p:spPr>
                  <a:xfrm flipV="1">
                    <a:off x="4681406" y="2233618"/>
                    <a:ext cx="575264" cy="221717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3457522" y="1578627"/>
                    <a:ext cx="3005863" cy="139340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192444" y="5180671"/>
                    <a:ext cx="4030950" cy="14889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423426" y="-410865"/>
                    <a:ext cx="3491382" cy="18204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4159527" y="1892317"/>
                    <a:ext cx="1544430" cy="127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ID" sz="900" b="1" dirty="0" err="1"/>
                      <a:t>Sistem</a:t>
                    </a:r>
                    <a:r>
                      <a:rPr lang="en-ID" sz="900" b="1" dirty="0"/>
                      <a:t> </a:t>
                    </a:r>
                    <a:r>
                      <a:rPr lang="en-ID" sz="900" b="1" dirty="0" err="1"/>
                      <a:t>Informasi</a:t>
                    </a:r>
                    <a:r>
                      <a:rPr lang="en-ID" sz="900" b="1" dirty="0"/>
                      <a:t> Kesehatan</a:t>
                    </a:r>
                    <a:endParaRPr lang="en-ID" sz="900" b="1" dirty="0"/>
                  </a:p>
                </p:txBody>
              </p:sp>
              <p:pic>
                <p:nvPicPr>
                  <p:cNvPr id="71" name="Picture 2" descr="Artificial Intelligence Ai Processor Chip Vector Icon Symbol For Graphic  Design Logo Web Site Social Media Mobile App Ui Illustration Stock  Illustration - Download Image Now - iStock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297" t="17709" r="17451" b="17709"/>
                  <a:stretch>
                    <a:fillRect/>
                  </a:stretch>
                </p:blipFill>
                <p:spPr bwMode="auto">
                  <a:xfrm>
                    <a:off x="5405951" y="1114948"/>
                    <a:ext cx="467521" cy="5888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21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5057" y="-47952"/>
                    <a:ext cx="454082" cy="454082"/>
                  </a:xfrm>
                  <a:prstGeom prst="rect">
                    <a:avLst/>
                  </a:prstGeom>
                </p:spPr>
              </p:pic>
              <p:sp>
                <p:nvSpPr>
                  <p:cNvPr id="88" name="Rectangle 87"/>
                  <p:cNvSpPr/>
                  <p:nvPr/>
                </p:nvSpPr>
                <p:spPr>
                  <a:xfrm>
                    <a:off x="3502937" y="405934"/>
                    <a:ext cx="1210947" cy="2836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r>
                      <a:rPr lang="en-US" sz="700" b="1" dirty="0"/>
                      <a:t>Text Inferencing/</a:t>
                    </a:r>
                    <a:endParaRPr lang="en-US" sz="700" b="1" dirty="0"/>
                  </a:p>
                  <a:p>
                    <a:r>
                      <a:rPr lang="en-US" sz="700" b="1" dirty="0"/>
                      <a:t>Classifying</a:t>
                    </a:r>
                    <a:endParaRPr lang="en-ID" sz="700" b="1" dirty="0"/>
                  </a:p>
                </p:txBody>
              </p:sp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22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6741" y="697313"/>
                    <a:ext cx="340497" cy="340497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23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4303" y="689778"/>
                    <a:ext cx="425203" cy="425203"/>
                  </a:xfrm>
                  <a:prstGeom prst="rect">
                    <a:avLst/>
                  </a:prstGeom>
                </p:spPr>
              </p:pic>
              <p:sp>
                <p:nvSpPr>
                  <p:cNvPr id="98" name="Rectangle 97"/>
                  <p:cNvSpPr/>
                  <p:nvPr/>
                </p:nvSpPr>
                <p:spPr>
                  <a:xfrm>
                    <a:off x="4225796" y="1037194"/>
                    <a:ext cx="1210947" cy="2836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r"/>
                    <a:r>
                      <a:rPr lang="en-US" sz="700" b="1" dirty="0" err="1"/>
                      <a:t>Emphaty</a:t>
                    </a:r>
                    <a:r>
                      <a:rPr lang="en-US" sz="700" b="1" dirty="0"/>
                      <a:t> Analysis</a:t>
                    </a:r>
                    <a:endParaRPr lang="en-ID" sz="700" b="1" dirty="0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1182" y="281206"/>
                    <a:ext cx="603501" cy="603501"/>
                  </a:xfrm>
                  <a:prstGeom prst="rect">
                    <a:avLst/>
                  </a:prstGeom>
                </p:spPr>
              </p:pic>
              <p:sp>
                <p:nvSpPr>
                  <p:cNvPr id="103" name="Rectangle 102"/>
                  <p:cNvSpPr/>
                  <p:nvPr/>
                </p:nvSpPr>
                <p:spPr>
                  <a:xfrm>
                    <a:off x="4091754" y="537118"/>
                    <a:ext cx="1010280" cy="6617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r>
                      <a:rPr lang="en-US" sz="700" b="1" dirty="0"/>
                      <a:t>Language Translation</a:t>
                    </a:r>
                    <a:endParaRPr lang="en-ID" sz="700" b="1" dirty="0"/>
                  </a:p>
                </p:txBody>
              </p:sp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26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6156" y="-515601"/>
                    <a:ext cx="1046418" cy="1052559"/>
                  </a:xfrm>
                  <a:prstGeom prst="rect">
                    <a:avLst/>
                  </a:prstGeom>
                </p:spPr>
              </p:pic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3565007" y="-308759"/>
                    <a:ext cx="1829288" cy="162971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6795743" y="-114405"/>
                    <a:ext cx="1930375" cy="3344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r"/>
                    <a:r>
                      <a:rPr lang="en-US" sz="800" b="1" dirty="0" err="1"/>
                      <a:t>Tataran</a:t>
                    </a:r>
                    <a:r>
                      <a:rPr lang="en-US" sz="800" b="1" dirty="0"/>
                      <a:t> </a:t>
                    </a:r>
                    <a:r>
                      <a:rPr lang="en-US" sz="800" b="1" dirty="0" err="1"/>
                      <a:t>Bussiness</a:t>
                    </a:r>
                    <a:r>
                      <a:rPr lang="en-US" sz="800" b="1" dirty="0"/>
                      <a:t> Intelligence</a:t>
                    </a:r>
                    <a:endParaRPr lang="en-ID" sz="800" b="1" dirty="0"/>
                  </a:p>
                </p:txBody>
              </p: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7342141" y="220163"/>
                    <a:ext cx="1115209" cy="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5909975" y="1254770"/>
                    <a:ext cx="0" cy="424776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5" name="Picture 2" descr="Artificial Intelligence Ai Processor Chip Vector Icon Symbol For Graphic  Design Logo Web Site Social Media Mobile App Ui Illustration Stock  Illustration - Download Image Now - iStock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297" t="17709" r="17451" b="17709"/>
                  <a:stretch>
                    <a:fillRect/>
                  </a:stretch>
                </p:blipFill>
                <p:spPr bwMode="auto">
                  <a:xfrm>
                    <a:off x="4892683" y="2806666"/>
                    <a:ext cx="405700" cy="4015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17" name="Curved Connector 116"/>
                  <p:cNvCxnSpPr/>
                  <p:nvPr/>
                </p:nvCxnSpPr>
                <p:spPr>
                  <a:xfrm rot="16200000" flipV="1">
                    <a:off x="3648808" y="2869900"/>
                    <a:ext cx="1334042" cy="312941"/>
                  </a:xfrm>
                  <a:prstGeom prst="curvedConnector3">
                    <a:avLst/>
                  </a:prstGeom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5923028" y="2929993"/>
                    <a:ext cx="0" cy="433422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192444" y="5192335"/>
                    <a:ext cx="4030950" cy="9432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31" name="Picture 1030"/>
                  <p:cNvPicPr>
                    <a:picLocks noChangeAspect="1"/>
                  </p:cNvPicPr>
                  <p:nvPr/>
                </p:nvPicPr>
                <p:blipFill>
                  <a:blip r:embed="rId2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09686" y="5240613"/>
                    <a:ext cx="846700" cy="846699"/>
                  </a:xfrm>
                  <a:prstGeom prst="rect">
                    <a:avLst/>
                  </a:prstGeom>
                </p:spPr>
              </p:pic>
              <p:sp>
                <p:nvSpPr>
                  <p:cNvPr id="1032" name="Rectangle 1031"/>
                  <p:cNvSpPr/>
                  <p:nvPr/>
                </p:nvSpPr>
                <p:spPr>
                  <a:xfrm>
                    <a:off x="5722506" y="6078612"/>
                    <a:ext cx="1202183" cy="826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/>
                      <a:t>Teaching Hospital</a:t>
                    </a:r>
                    <a:endParaRPr lang="en-ID" sz="800" b="1" dirty="0"/>
                  </a:p>
                </p:txBody>
              </p:sp>
              <p:sp>
                <p:nvSpPr>
                  <p:cNvPr id="1033" name="Rectangle 1032"/>
                  <p:cNvSpPr/>
                  <p:nvPr/>
                </p:nvSpPr>
                <p:spPr>
                  <a:xfrm>
                    <a:off x="3341785" y="-2071562"/>
                    <a:ext cx="6244667" cy="15305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6" name="Straight Arrow Connector 1035"/>
                  <p:cNvCxnSpPr/>
                  <p:nvPr/>
                </p:nvCxnSpPr>
                <p:spPr>
                  <a:xfrm>
                    <a:off x="3616848" y="4376740"/>
                    <a:ext cx="512408" cy="0"/>
                  </a:xfrm>
                  <a:prstGeom prst="straightConnector1">
                    <a:avLst/>
                  </a:prstGeom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43" name="Picture 1042"/>
                  <p:cNvPicPr>
                    <a:picLocks noChangeAspect="1"/>
                  </p:cNvPicPr>
                  <p:nvPr/>
                </p:nvPicPr>
                <p:blipFill>
                  <a:blip r:embed="rId28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5514" y="5218893"/>
                    <a:ext cx="794787" cy="794787"/>
                  </a:xfrm>
                  <a:prstGeom prst="rect">
                    <a:avLst/>
                  </a:prstGeom>
                </p:spPr>
              </p:pic>
              <p:sp>
                <p:nvSpPr>
                  <p:cNvPr id="1046" name="Rectangle 1045"/>
                  <p:cNvSpPr/>
                  <p:nvPr/>
                </p:nvSpPr>
                <p:spPr>
                  <a:xfrm>
                    <a:off x="3259853" y="-2079522"/>
                    <a:ext cx="6244667" cy="15305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8" name="Picture 1047"/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09678" y="-1885775"/>
                    <a:ext cx="641808" cy="641808"/>
                  </a:xfrm>
                  <a:prstGeom prst="rect">
                    <a:avLst/>
                  </a:prstGeom>
                </p:spPr>
              </p:pic>
              <p:pic>
                <p:nvPicPr>
                  <p:cNvPr id="1053" name="Picture 1052"/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47098" y="4042013"/>
                    <a:ext cx="620032" cy="620032"/>
                  </a:xfrm>
                  <a:prstGeom prst="rect">
                    <a:avLst/>
                  </a:prstGeom>
                </p:spPr>
              </p:pic>
              <p:sp>
                <p:nvSpPr>
                  <p:cNvPr id="1054" name="Rectangle 1053"/>
                  <p:cNvSpPr/>
                  <p:nvPr/>
                </p:nvSpPr>
                <p:spPr>
                  <a:xfrm>
                    <a:off x="8059664" y="4785498"/>
                    <a:ext cx="834190" cy="6982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900" b="1" dirty="0"/>
                      <a:t>Residents</a:t>
                    </a:r>
                    <a:endParaRPr lang="en-ID" sz="900" b="1" dirty="0"/>
                  </a:p>
                </p:txBody>
              </p:sp>
              <p:pic>
                <p:nvPicPr>
                  <p:cNvPr id="1055" name="Picture 1054"/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49385" y="1911342"/>
                    <a:ext cx="546242" cy="546242"/>
                  </a:xfrm>
                  <a:prstGeom prst="rect">
                    <a:avLst/>
                  </a:prstGeom>
                </p:spPr>
              </p:pic>
              <p:sp>
                <p:nvSpPr>
                  <p:cNvPr id="1056" name="Rectangle 1055"/>
                  <p:cNvSpPr/>
                  <p:nvPr/>
                </p:nvSpPr>
                <p:spPr>
                  <a:xfrm>
                    <a:off x="8457114" y="2733214"/>
                    <a:ext cx="834190" cy="6982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900" b="1" dirty="0"/>
                      <a:t>Residents</a:t>
                    </a:r>
                    <a:endParaRPr lang="en-ID" sz="900" b="1" dirty="0"/>
                  </a:p>
                </p:txBody>
              </p:sp>
              <p:pic>
                <p:nvPicPr>
                  <p:cNvPr id="1058" name="Picture 1057"/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71635" y="1924212"/>
                    <a:ext cx="560131" cy="496679"/>
                  </a:xfrm>
                  <a:prstGeom prst="rect">
                    <a:avLst/>
                  </a:prstGeom>
                </p:spPr>
              </p:pic>
              <p:sp>
                <p:nvSpPr>
                  <p:cNvPr id="1059" name="Rectangle 1058"/>
                  <p:cNvSpPr/>
                  <p:nvPr/>
                </p:nvSpPr>
                <p:spPr>
                  <a:xfrm>
                    <a:off x="8945992" y="2932323"/>
                    <a:ext cx="834190" cy="6982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900" b="1" dirty="0"/>
                      <a:t>Admin </a:t>
                    </a:r>
                    <a:r>
                      <a:rPr lang="en-US" sz="900" b="1" dirty="0" err="1"/>
                      <a:t>Rekam</a:t>
                    </a:r>
                    <a:r>
                      <a:rPr lang="en-US" sz="900" b="1" dirty="0"/>
                      <a:t> </a:t>
                    </a:r>
                    <a:r>
                      <a:rPr lang="en-US" sz="900" b="1" dirty="0" err="1"/>
                      <a:t>Medis</a:t>
                    </a:r>
                    <a:endParaRPr lang="en-ID" sz="900" b="1" dirty="0"/>
                  </a:p>
                </p:txBody>
              </p:sp>
              <p:pic>
                <p:nvPicPr>
                  <p:cNvPr id="1089" name="Picture 1088" descr="Doctor - Free medical icons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12848" y="5780"/>
                    <a:ext cx="558553" cy="578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90" name="Rectangle 1089"/>
                  <p:cNvSpPr/>
                  <p:nvPr/>
                </p:nvSpPr>
                <p:spPr>
                  <a:xfrm>
                    <a:off x="9233216" y="1004345"/>
                    <a:ext cx="725512" cy="11135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900" b="1" dirty="0" err="1"/>
                      <a:t>Dokter</a:t>
                    </a:r>
                    <a:r>
                      <a:rPr lang="en-US" sz="900" b="1" dirty="0"/>
                      <a:t> </a:t>
                    </a:r>
                    <a:r>
                      <a:rPr lang="en-US" sz="900" b="1" dirty="0" err="1"/>
                      <a:t>Konsulen</a:t>
                    </a:r>
                    <a:endParaRPr lang="en-ID" sz="600" b="1" dirty="0"/>
                  </a:p>
                </p:txBody>
              </p:sp>
              <p:pic>
                <p:nvPicPr>
                  <p:cNvPr id="1093" name="Picture 1092"/>
                  <p:cNvPicPr>
                    <a:picLocks noChangeAspect="1"/>
                  </p:cNvPicPr>
                  <p:nvPr/>
                </p:nvPicPr>
                <p:blipFill>
                  <a:blip r:embed="rId32">
                    <a:extLst>
                      <a:ext uri="{BEBA8EAE-BF5A-486C-A8C5-ECC9F3942E4B}">
                        <a14:imgProps xmlns:a14="http://schemas.microsoft.com/office/drawing/2010/main">
                          <a14:imgLayer r:embed="rId3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04659" y="-1959841"/>
                    <a:ext cx="864696" cy="864696"/>
                  </a:xfrm>
                  <a:prstGeom prst="rect">
                    <a:avLst/>
                  </a:prstGeom>
                </p:spPr>
              </p:pic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7917094" y="-1079412"/>
                    <a:ext cx="1178515" cy="26522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l"/>
                    <a:r>
                      <a:rPr lang="en-US" sz="900" b="1" dirty="0" err="1"/>
                      <a:t>Manajemen</a:t>
                    </a:r>
                    <a:endParaRPr lang="en-US" sz="900" b="1" dirty="0" err="1"/>
                  </a:p>
                  <a:p>
                    <a:pPr algn="l"/>
                    <a:r>
                      <a:rPr lang="en-US" sz="900" b="1" dirty="0"/>
                      <a:t>RS Pendidikan</a:t>
                    </a:r>
                    <a:endParaRPr lang="en-ID" sz="600" b="1" dirty="0"/>
                  </a:p>
                </p:txBody>
              </p:sp>
              <p:cxnSp>
                <p:nvCxnSpPr>
                  <p:cNvPr id="1096" name="Straight Arrow Connector 1095"/>
                  <p:cNvCxnSpPr/>
                  <p:nvPr/>
                </p:nvCxnSpPr>
                <p:spPr>
                  <a:xfrm>
                    <a:off x="5512464" y="-577485"/>
                    <a:ext cx="0" cy="424776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99" name="Picture 1098"/>
                  <p:cNvPicPr>
                    <a:picLocks noChangeAspect="1"/>
                  </p:cNvPicPr>
                  <p:nvPr/>
                </p:nvPicPr>
                <p:blipFill>
                  <a:blip r:embed="rId34">
                    <a:extLst>
                      <a:ext uri="{BEBA8EAE-BF5A-486C-A8C5-ECC9F3942E4B}">
                        <a14:imgProps xmlns:a14="http://schemas.microsoft.com/office/drawing/2010/main">
                          <a14:imgLayer r:embed="rId3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1299" y="-2084480"/>
                    <a:ext cx="4002398" cy="1507153"/>
                  </a:xfrm>
                  <a:prstGeom prst="rect">
                    <a:avLst/>
                  </a:prstGeom>
                </p:spPr>
              </p:pic>
              <p:pic>
                <p:nvPicPr>
                  <p:cNvPr id="1101" name="Picture 1100"/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5114" y="-114407"/>
                    <a:ext cx="681817" cy="681817"/>
                  </a:xfrm>
                  <a:prstGeom prst="rect">
                    <a:avLst/>
                  </a:prstGeom>
                </p:spPr>
              </p:pic>
              <p:sp>
                <p:nvSpPr>
                  <p:cNvPr id="1102" name="Rectangle 1101"/>
                  <p:cNvSpPr/>
                  <p:nvPr/>
                </p:nvSpPr>
                <p:spPr>
                  <a:xfrm>
                    <a:off x="8549089" y="980668"/>
                    <a:ext cx="773805" cy="1000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ctr"/>
                    <a:r>
                      <a:rPr lang="en-US" sz="900" b="1" dirty="0"/>
                      <a:t>AI Engineer</a:t>
                    </a:r>
                    <a:endParaRPr lang="en-ID" sz="600" b="1" dirty="0"/>
                  </a:p>
                </p:txBody>
              </p:sp>
              <p:sp>
                <p:nvSpPr>
                  <p:cNvPr id="1200" name="Rectangle 1199"/>
                  <p:cNvSpPr/>
                  <p:nvPr/>
                </p:nvSpPr>
                <p:spPr>
                  <a:xfrm>
                    <a:off x="3390246" y="6068693"/>
                    <a:ext cx="1202183" cy="826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b="1" dirty="0"/>
                      <a:t>Medical Faculty</a:t>
                    </a:r>
                    <a:endParaRPr lang="en-ID" sz="800" b="1" dirty="0"/>
                  </a:p>
                </p:txBody>
              </p:sp>
              <p:sp>
                <p:nvSpPr>
                  <p:cNvPr id="1300" name="Rectangle 1299"/>
                  <p:cNvSpPr/>
                  <p:nvPr/>
                </p:nvSpPr>
                <p:spPr>
                  <a:xfrm>
                    <a:off x="3448064" y="884753"/>
                    <a:ext cx="822897" cy="3505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lstStyle/>
                  <a:p>
                    <a:pPr algn="r"/>
                    <a:r>
                      <a:rPr lang="en-US" sz="700" b="1" dirty="0"/>
                      <a:t>Web crawling</a:t>
                    </a:r>
                    <a:endParaRPr lang="en-ID" sz="700" b="1" dirty="0"/>
                  </a:p>
                </p:txBody>
              </p:sp>
            </p:grpSp>
            <p:pic>
              <p:nvPicPr>
                <p:cNvPr id="1194" name="Picture 1193"/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BEBA8EAE-BF5A-486C-A8C5-ECC9F3942E4B}">
                      <a14:imgProps xmlns:a14="http://schemas.microsoft.com/office/drawing/2010/main">
                        <a14:imgLayer r:embed="rId38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464" y="3034554"/>
                  <a:ext cx="244541" cy="244541"/>
                </a:xfrm>
                <a:prstGeom prst="rect">
                  <a:avLst/>
                </a:prstGeom>
              </p:spPr>
            </p:pic>
          </p:grpSp>
          <p:sp>
            <p:nvSpPr>
              <p:cNvPr id="1197" name="Rectangle 1196"/>
              <p:cNvSpPr/>
              <p:nvPr/>
            </p:nvSpPr>
            <p:spPr>
              <a:xfrm>
                <a:off x="6551467" y="-2304169"/>
                <a:ext cx="1479925" cy="2836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US" sz="800" b="1" dirty="0" err="1"/>
                  <a:t>Tataran</a:t>
                </a:r>
                <a:r>
                  <a:rPr lang="en-US" sz="800" b="1" dirty="0"/>
                  <a:t> </a:t>
                </a:r>
                <a:r>
                  <a:rPr lang="en-US" sz="800" b="1" dirty="0" err="1"/>
                  <a:t>Gamifikasi</a:t>
                </a:r>
                <a:endParaRPr lang="en-ID" sz="800" b="1" dirty="0"/>
              </a:p>
            </p:txBody>
          </p:sp>
          <p:cxnSp>
            <p:nvCxnSpPr>
              <p:cNvPr id="1198" name="Straight Arrow Connector 1197"/>
              <p:cNvCxnSpPr/>
              <p:nvPr/>
            </p:nvCxnSpPr>
            <p:spPr>
              <a:xfrm>
                <a:off x="6924481" y="-2020249"/>
                <a:ext cx="1115209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4" name="Rectangle 1203"/>
            <p:cNvSpPr/>
            <p:nvPr/>
          </p:nvSpPr>
          <p:spPr>
            <a:xfrm>
              <a:off x="11105" y="1818"/>
              <a:ext cx="2415" cy="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sz="900" b="1" dirty="0" err="1"/>
                <a:t>Dekan</a:t>
              </a:r>
              <a:r>
                <a:rPr lang="en-US" sz="900" b="1" dirty="0"/>
                <a:t> </a:t>
              </a:r>
              <a:endParaRPr lang="en-US" sz="900" b="1" dirty="0"/>
            </a:p>
            <a:p>
              <a:pPr algn="r"/>
              <a:r>
                <a:rPr lang="en-US" sz="900" b="1" dirty="0" err="1"/>
                <a:t>&amp; Staf</a:t>
              </a:r>
              <a:r>
                <a:rPr lang="en-US" sz="900" b="1" dirty="0"/>
                <a:t> </a:t>
              </a:r>
              <a:r>
                <a:rPr lang="en-US" sz="900" b="1" dirty="0" err="1"/>
                <a:t>Pengajar</a:t>
              </a:r>
              <a:r>
                <a:rPr lang="en-US" sz="900" b="1" dirty="0"/>
                <a:t> </a:t>
              </a:r>
              <a:endParaRPr lang="en-US" sz="900" b="1" dirty="0"/>
            </a:p>
            <a:p>
              <a:pPr algn="r"/>
              <a:r>
                <a:rPr lang="en-US" sz="900" b="1" dirty="0" err="1"/>
                <a:t>Fakultas</a:t>
              </a:r>
              <a:r>
                <a:rPr lang="en-US" sz="900" b="1" dirty="0"/>
                <a:t> </a:t>
              </a:r>
              <a:endParaRPr lang="en-US" sz="900" b="1" dirty="0"/>
            </a:p>
            <a:p>
              <a:pPr algn="r"/>
              <a:r>
                <a:rPr lang="en-US" sz="900" b="1" dirty="0" err="1"/>
                <a:t>Kedokteran</a:t>
              </a:r>
              <a:endParaRPr lang="en-ID" sz="900" b="1" dirty="0"/>
            </a:p>
          </p:txBody>
        </p:sp>
        <p:sp>
          <p:nvSpPr>
            <p:cNvPr id="1206" name="TextBox 1205"/>
            <p:cNvSpPr txBox="1"/>
            <p:nvPr/>
          </p:nvSpPr>
          <p:spPr>
            <a:xfrm>
              <a:off x="14435" y="300"/>
              <a:ext cx="4520" cy="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VidyaMedic</a:t>
              </a:r>
              <a:r>
                <a:rPr lang="en-US" sz="1600" dirty="0"/>
                <a:t> </a:t>
              </a:r>
              <a:r>
                <a:rPr lang="en-US" sz="1600" dirty="0" err="1"/>
                <a:t>SmartAnamnesis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Providing IOT based tools to record the anamnesis done by the resident doctors of medical faculty in teaching hospital and processed it with NLP-based model. Combined with some physical examination, the result will then enter further processing phaase done by some other machine learning models which result in some information that could minimize </a:t>
              </a:r>
              <a:r>
                <a:rPr lang="en-US" sz="1600" dirty="0" err="1"/>
                <a:t>unecessary</a:t>
              </a:r>
              <a:r>
                <a:rPr lang="en-US" sz="1600" dirty="0"/>
                <a:t> redundancy.</a:t>
              </a:r>
              <a:endParaRPr lang="en-US" sz="1600" dirty="0"/>
            </a:p>
            <a:p>
              <a:r>
                <a:rPr lang="en-US" sz="1600" dirty="0"/>
                <a:t>So that every </a:t>
              </a:r>
              <a:r>
                <a:rPr lang="en-US" sz="1600" dirty="0" err="1"/>
                <a:t>anamnesa</a:t>
              </a:r>
              <a:r>
                <a:rPr lang="en-US" sz="1600" dirty="0"/>
                <a:t> held by multi-medical specialties background resident doctors will leads to convaaaergent examination process that results in accurate conclusion about the source of the patient’s </a:t>
              </a:r>
              <a:r>
                <a:rPr lang="en-US" sz="1600" dirty="0" err="1"/>
                <a:t>desease</a:t>
              </a:r>
              <a:r>
                <a:rPr lang="en-US" sz="1600" dirty="0"/>
                <a:t>.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6197" y="3266"/>
              <a:ext cx="764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deepLearning"/>
            <p:cNvPicPr>
              <a:picLocks noChangeAspect="1"/>
            </p:cNvPicPr>
            <p:nvPr/>
          </p:nvPicPr>
          <p:blipFill>
            <a:blip r:embed="rId39">
              <a:grayscl/>
            </a:blip>
            <a:stretch>
              <a:fillRect/>
            </a:stretch>
          </p:blipFill>
          <p:spPr>
            <a:xfrm>
              <a:off x="8266" y="2291"/>
              <a:ext cx="383" cy="383"/>
            </a:xfrm>
            <a:prstGeom prst="rect">
              <a:avLst/>
            </a:prstGeom>
          </p:spPr>
        </p:pic>
        <p:pic>
          <p:nvPicPr>
            <p:cNvPr id="22" name="Picture 21" descr="MRI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787" y="3275"/>
              <a:ext cx="596" cy="596"/>
            </a:xfrm>
            <a:prstGeom prst="rect">
              <a:avLst/>
            </a:prstGeom>
          </p:spPr>
        </p:pic>
        <p:pic>
          <p:nvPicPr>
            <p:cNvPr id="23" name="Picture 22" descr="physical_examination_resume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92" y="2396"/>
              <a:ext cx="527" cy="527"/>
            </a:xfrm>
            <a:prstGeom prst="rect">
              <a:avLst/>
            </a:prstGeom>
          </p:spPr>
        </p:pic>
        <p:pic>
          <p:nvPicPr>
            <p:cNvPr id="27" name="Picture 26" descr="blood-test-2"/>
            <p:cNvPicPr>
              <a:picLocks noChangeAspect="1"/>
            </p:cNvPicPr>
            <p:nvPr/>
          </p:nvPicPr>
          <p:blipFill>
            <a:blip r:embed="rId42">
              <a:grayscl/>
            </a:blip>
            <a:stretch>
              <a:fillRect/>
            </a:stretch>
          </p:blipFill>
          <p:spPr>
            <a:xfrm>
              <a:off x="7823" y="2923"/>
              <a:ext cx="722" cy="722"/>
            </a:xfrm>
            <a:prstGeom prst="rect">
              <a:avLst/>
            </a:prstGeom>
          </p:spPr>
        </p:pic>
        <p:sp>
          <p:nvSpPr>
            <p:cNvPr id="30" name="Rectangle 1299"/>
            <p:cNvSpPr/>
            <p:nvPr/>
          </p:nvSpPr>
          <p:spPr>
            <a:xfrm>
              <a:off x="6038" y="3064"/>
              <a:ext cx="1785" cy="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p>
              <a:pPr algn="r"/>
              <a:r>
                <a:rPr lang="en-US" sz="700" b="1" dirty="0"/>
                <a:t>Physical </a:t>
              </a:r>
              <a:endParaRPr lang="en-US" sz="700" b="1" dirty="0"/>
            </a:p>
            <a:p>
              <a:pPr algn="r"/>
              <a:r>
                <a:rPr lang="en-US" sz="700" b="1" dirty="0"/>
                <a:t>examination </a:t>
              </a:r>
              <a:endParaRPr lang="en-US" sz="700" b="1" dirty="0"/>
            </a:p>
            <a:p>
              <a:pPr algn="r"/>
              <a:r>
                <a:rPr lang="en-US" sz="700" b="1" dirty="0"/>
                <a:t>resume</a:t>
              </a:r>
              <a:endParaRPr lang="en-ID" sz="700" b="1" dirty="0"/>
            </a:p>
          </p:txBody>
        </p:sp>
        <p:sp>
          <p:nvSpPr>
            <p:cNvPr id="31" name="Rectangle 1299"/>
            <p:cNvSpPr/>
            <p:nvPr/>
          </p:nvSpPr>
          <p:spPr>
            <a:xfrm>
              <a:off x="6667" y="3728"/>
              <a:ext cx="1271" cy="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/>
              <a:r>
                <a:rPr lang="en-US" sz="700" b="1" dirty="0"/>
                <a:t>Radiology expertise</a:t>
              </a:r>
              <a:endParaRPr lang="en-ID" sz="700" b="1" dirty="0"/>
            </a:p>
          </p:txBody>
        </p:sp>
        <p:sp>
          <p:nvSpPr>
            <p:cNvPr id="32" name="Rectangle 1299"/>
            <p:cNvSpPr/>
            <p:nvPr/>
          </p:nvSpPr>
          <p:spPr>
            <a:xfrm>
              <a:off x="7734" y="3963"/>
              <a:ext cx="1271" cy="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/>
              <a:r>
                <a:rPr lang="en-US" sz="700" b="1" dirty="0"/>
                <a:t>Laboratory Test Result</a:t>
              </a:r>
              <a:endParaRPr lang="en-US" sz="700" b="1" dirty="0"/>
            </a:p>
            <a:p>
              <a:pPr algn="l"/>
              <a:r>
                <a:rPr lang="en-US" altLang="en-ID" sz="700" b="1" dirty="0"/>
                <a:t>(blood, urine, faeces)</a:t>
              </a:r>
              <a:endParaRPr lang="en-US" altLang="en-ID" sz="700" b="1" dirty="0"/>
            </a:p>
          </p:txBody>
        </p:sp>
        <p:sp>
          <p:nvSpPr>
            <p:cNvPr id="35" name="Rectangle 1299"/>
            <p:cNvSpPr/>
            <p:nvPr/>
          </p:nvSpPr>
          <p:spPr>
            <a:xfrm>
              <a:off x="7177" y="2272"/>
              <a:ext cx="1271" cy="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p>
              <a:pPr algn="r"/>
              <a:r>
                <a:rPr lang="en-US" altLang="en-ID" sz="700" b="1" dirty="0"/>
                <a:t>Machine Learning</a:t>
              </a:r>
              <a:endParaRPr lang="en-US" altLang="en-ID" sz="700" b="1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712460" y="2200275"/>
            <a:ext cx="0" cy="19500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Presentation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Patrialis Akbar</dc:creator>
  <cp:lastModifiedBy>patrialis.akbar</cp:lastModifiedBy>
  <cp:revision>44</cp:revision>
  <dcterms:created xsi:type="dcterms:W3CDTF">2022-12-08T00:33:55Z</dcterms:created>
  <dcterms:modified xsi:type="dcterms:W3CDTF">2022-12-08T00:33:55Z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1033-4.7.1.7786</vt:lpwstr>
  </property>
</Properties>
</file>