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99"/>
  </p:normalViewPr>
  <p:slideViewPr>
    <p:cSldViewPr snapToGrid="0" snapToObjects="1">
      <p:cViewPr varScale="1">
        <p:scale>
          <a:sx n="93" d="100"/>
          <a:sy n="93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59727-542A-8446-B7EE-A99B9BA3C81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7B6B3-A73C-934E-B8B8-A22480D23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14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29A6-4269-6144-B4CA-3DA7CF710C70}" type="datetime1">
              <a:rPr lang="en-ID" smtClean="0"/>
              <a:t>21/03/22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33221303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110-20BA-7345-8399-16E9E7A5D482}" type="datetime1">
              <a:rPr lang="en-ID" smtClean="0"/>
              <a:t>21/03/22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33221303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C357-CFB1-BE45-9BFA-524D6E064E88}" type="datetime1">
              <a:rPr lang="en-ID" smtClean="0"/>
              <a:t>21/03/22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33221303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FBE2-04F6-DF4C-A967-AF55C6C749B0}" type="datetime1">
              <a:rPr lang="en-ID" smtClean="0"/>
              <a:t>21/03/22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33221303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EBEF-8A72-2344-B02A-4C5FF71F7474}" type="datetime1">
              <a:rPr lang="en-ID" smtClean="0"/>
              <a:t>21/03/22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33221303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020B-ADB5-6046-BEDD-31B052F85481}" type="datetime1">
              <a:rPr lang="en-ID" smtClean="0"/>
              <a:t>21/03/22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33221303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A742-D026-754C-B368-580D7242DF25}" type="datetime1">
              <a:rPr lang="en-ID" smtClean="0"/>
              <a:t>21/03/22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33221303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E740-6428-6348-9779-524BC358BF85}" type="datetime1">
              <a:rPr lang="en-ID" smtClean="0"/>
              <a:t>21/03/22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33221303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A3AC-6B6C-E342-8170-DAD87050F249}" type="datetime1">
              <a:rPr lang="en-ID" smtClean="0"/>
              <a:t>21/03/22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33221303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89D0-5429-4A45-A8A0-A8C0365A649D}" type="datetime1">
              <a:rPr lang="en-ID" smtClean="0"/>
              <a:t>21/03/22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33221303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76E4-07F1-D94C-A194-89B367003B96}" type="datetime1">
              <a:rPr lang="en-ID" smtClean="0"/>
              <a:t>21/03/22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33221303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C8F1-016F-A640-8424-A523D191C481}" type="datetime1">
              <a:rPr lang="en-ID" smtClean="0"/>
              <a:t>21/03/22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33221303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9959-85D3-9747-A2B9-477858817B08}" type="datetime1">
              <a:rPr lang="en-ID" smtClean="0"/>
              <a:t>21/03/22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33221303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A5D3-B0A8-7C4B-A78A-0BA8004318BC}" type="datetime1">
              <a:rPr lang="en-ID" smtClean="0"/>
              <a:t>21/03/22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33221303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52A2-D793-2C4A-BEF0-160ECB72ADA0}" type="datetime1">
              <a:rPr lang="en-ID" smtClean="0"/>
              <a:t>21/03/22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33221303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1F71-BA42-4642-8A46-829F4DED2AD2}" type="datetime1">
              <a:rPr lang="en-ID" smtClean="0"/>
              <a:t>21/03/22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33221303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1A72A-3076-624F-B9A9-7C950074E302}" type="datetime1">
              <a:rPr lang="en-ID" smtClean="0"/>
              <a:t>21/03/22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33221303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AD7D-A718-DC40-9109-BD10DA5F4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Nature and Necessity of Scientific Revolutions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658E5-842D-8843-8F7E-8D16577EA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Ringkasan</a:t>
            </a:r>
            <a:r>
              <a:rPr lang="en-US" dirty="0"/>
              <a:t> BAB 9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Thomas Kuhn: “The Structure of Scientific Revolution” Hal.92 - 110</a:t>
            </a:r>
          </a:p>
        </p:txBody>
      </p:sp>
    </p:spTree>
    <p:extLst>
      <p:ext uri="{BB962C8B-B14F-4D97-AF65-F5344CB8AC3E}">
        <p14:creationId xmlns:p14="http://schemas.microsoft.com/office/powerpoint/2010/main" val="258028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7C3F-2FF8-A741-88C4-7CE2925E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revolusi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7BDB1-6AFF-924E-9BD9-F37C5A75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Scientific revolution is a noncumulative developmental episode in which an older paradigm is replaced in whole or in part by an incompatible new one</a:t>
            </a:r>
          </a:p>
          <a:p>
            <a:r>
              <a:rPr lang="en-US" dirty="0"/>
              <a:t> A scientific revolution  that result in  paradigm change  is analogue with political revolution:</a:t>
            </a:r>
          </a:p>
          <a:p>
            <a:pPr lvl="1"/>
            <a:r>
              <a:rPr lang="en-US" dirty="0"/>
              <a:t>Political Revolution begin with a growing sense by members of the community that existing institutions are no longer meeting the problems posed by an environment that they have, in part created – anomaly and crisis.</a:t>
            </a:r>
          </a:p>
          <a:p>
            <a:pPr lvl="1"/>
            <a:r>
              <a:rPr lang="en-US" dirty="0"/>
              <a:t> The dissatisfaction with existing institutions is limited to a segment of the political </a:t>
            </a:r>
            <a:r>
              <a:rPr lang="en-US" dirty="0" err="1"/>
              <a:t>comunity</a:t>
            </a:r>
            <a:r>
              <a:rPr lang="en-US" dirty="0"/>
              <a:t>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DC50AD-786E-404C-A6EF-E82B454B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33221303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4F73F-895F-644E-9B88-76F26603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4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8381-7585-BC4F-8270-AF4C0426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758872"/>
          </a:xfrm>
        </p:spPr>
        <p:txBody>
          <a:bodyPr/>
          <a:lstStyle/>
          <a:p>
            <a:r>
              <a:rPr lang="en-US" dirty="0" err="1"/>
              <a:t>revolusi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AA8FE-3FDA-354D-A048-7994744AB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486" y="2096050"/>
            <a:ext cx="8911687" cy="4526423"/>
          </a:xfrm>
        </p:spPr>
        <p:txBody>
          <a:bodyPr/>
          <a:lstStyle/>
          <a:p>
            <a:r>
              <a:rPr lang="en-US" dirty="0" err="1"/>
              <a:t>Revolusi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institusi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dilarang</a:t>
            </a:r>
            <a:r>
              <a:rPr lang="en-US" dirty="0"/>
              <a:t> oleh </a:t>
            </a:r>
            <a:r>
              <a:rPr lang="en-US" dirty="0" err="1"/>
              <a:t>institusi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endParaRPr lang="en-US" dirty="0"/>
          </a:p>
          <a:p>
            <a:pPr lvl="1"/>
            <a:r>
              <a:rPr lang="en-US" dirty="0"/>
              <a:t>During a revolution’s interim,  society is not fully governed by institution at all</a:t>
            </a:r>
          </a:p>
          <a:p>
            <a:pPr lvl="1"/>
            <a:r>
              <a:rPr lang="en-US" dirty="0"/>
              <a:t>In increasing numbers, individual become increasingly estranged from political life and behave more and more eccentrically within it.</a:t>
            </a:r>
          </a:p>
          <a:p>
            <a:pPr lvl="1"/>
            <a:r>
              <a:rPr lang="en-US" dirty="0"/>
              <a:t>As crisis deepens, individual commit themselves to some concrete proposal for the reconstruction of society in a new institutional framework.</a:t>
            </a:r>
          </a:p>
          <a:p>
            <a:pPr lvl="1"/>
            <a:r>
              <a:rPr lang="en-US" dirty="0"/>
              <a:t>Competing camps and parties form.</a:t>
            </a:r>
          </a:p>
          <a:p>
            <a:pPr lvl="1"/>
            <a:r>
              <a:rPr lang="en-US" dirty="0"/>
              <a:t>As polarization occurs, political </a:t>
            </a:r>
            <a:r>
              <a:rPr lang="en-US" dirty="0" err="1"/>
              <a:t>recours</a:t>
            </a:r>
            <a:r>
              <a:rPr lang="en-US" dirty="0"/>
              <a:t> fails</a:t>
            </a:r>
          </a:p>
          <a:p>
            <a:r>
              <a:rPr lang="en-US" dirty="0"/>
              <a:t>Parties to a revolutionary conflict finally resort to the techniques of mass persuasion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601DD-B159-AC40-ABBB-10E4DD88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33221303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6FB44-B7AD-7C43-A16E-507D70FD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3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6331-0427-344B-8471-8812F4B1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 old paradigm is rejected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59D90-086F-784B-A8FC-352E815F4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the choice between competing political institutions, that between competing paradigms proves to be a choice between fundamentally incompatible modes of community life.   </a:t>
            </a:r>
          </a:p>
          <a:p>
            <a:r>
              <a:rPr lang="en-US" dirty="0"/>
              <a:t>A </a:t>
            </a:r>
            <a:r>
              <a:rPr lang="en-US" dirty="0" err="1"/>
              <a:t>successfull</a:t>
            </a:r>
            <a:r>
              <a:rPr lang="en-US" dirty="0"/>
              <a:t>  new paradigm/theory permits prediction that are different from those derived from its predecessor</a:t>
            </a:r>
          </a:p>
          <a:p>
            <a:pPr lvl="1"/>
            <a:r>
              <a:rPr lang="en-US" dirty="0"/>
              <a:t>That difference could not </a:t>
            </a:r>
            <a:r>
              <a:rPr lang="en-US" dirty="0" err="1"/>
              <a:t>occure</a:t>
            </a:r>
            <a:r>
              <a:rPr lang="en-US" dirty="0"/>
              <a:t> if the two were logically compatible</a:t>
            </a:r>
          </a:p>
          <a:p>
            <a:pPr lvl="1"/>
            <a:r>
              <a:rPr lang="en-US" dirty="0"/>
              <a:t>In the process of being </a:t>
            </a:r>
            <a:r>
              <a:rPr lang="en-US" dirty="0" err="1"/>
              <a:t>assilimated</a:t>
            </a:r>
            <a:r>
              <a:rPr lang="en-US" dirty="0"/>
              <a:t>, the second must displace the first.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CE9C2-87D4-D84B-AB9C-E3E3A594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33221303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FAE8D-329B-A54B-9BDF-11A6E7FC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0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3E1A-B3C1-6449-810B-0CF13C6D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6ED6E-6F78-F347-B443-BC11E764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Consequently, the assimilation of  either a new sort of phenomenon or a new scientific theory must demand the rejection of an older paradigm</a:t>
            </a:r>
          </a:p>
          <a:p>
            <a:pPr lvl="1"/>
            <a:r>
              <a:rPr lang="en-US" dirty="0"/>
              <a:t>If this were not so, scientific development would be genuinely cumulative</a:t>
            </a:r>
          </a:p>
          <a:p>
            <a:pPr lvl="1"/>
            <a:r>
              <a:rPr lang="en-US" dirty="0"/>
              <a:t>Since no two paradigms leave all the same problem unsolved, paradigm debates always involve the question: Which problem is it more significant to have solved ?</a:t>
            </a:r>
          </a:p>
          <a:p>
            <a:r>
              <a:rPr lang="en-US" dirty="0"/>
              <a:t>In the final analysis, this involves a question of values that lie outside of normal science altogether-it is this recourse to external criteria that most obviously makes paradigm debates revolutionary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1D362-37BA-E845-8860-13C36888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33221303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1D731-BE04-8B40-A51A-54B6E311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646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</TotalTime>
  <Words>405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Wisp</vt:lpstr>
      <vt:lpstr>The Nature and Necessity of Scientific Revolutions</vt:lpstr>
      <vt:lpstr>Apa fungsi revolusi ilmiah dalam perkembangan ilmu pengetahuan</vt:lpstr>
      <vt:lpstr>revolusi ilmiah cont’d</vt:lpstr>
      <vt:lpstr>Why an old paradigm is rejected</vt:lpstr>
      <vt:lpstr>What Happens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Nature and Necessity of Scientific Revolutions</dc:title>
  <dc:creator>Microsoft Office User</dc:creator>
  <cp:lastModifiedBy>Microsoft Office User</cp:lastModifiedBy>
  <cp:revision>6</cp:revision>
  <dcterms:created xsi:type="dcterms:W3CDTF">2022-03-21T04:24:12Z</dcterms:created>
  <dcterms:modified xsi:type="dcterms:W3CDTF">2022-03-21T05:29:54Z</dcterms:modified>
</cp:coreProperties>
</file>