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F8E"/>
    <a:srgbClr val="42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57491"/>
  </p:normalViewPr>
  <p:slideViewPr>
    <p:cSldViewPr snapToObjects="1">
      <p:cViewPr>
        <p:scale>
          <a:sx n="102" d="100"/>
          <a:sy n="102" d="100"/>
        </p:scale>
        <p:origin x="168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229F4-1F70-CB4D-B14D-78D4C5CE716B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7AEF1-A9C8-AD49-9372-7A17101F4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manetwork.com/searchresults?author=Marcus+J.+Magister&amp;q=Marcus+J.+Magister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jamanetwork.com/searchresults?author=Eric+Schaefer&amp;q=Eric+Schaefer" TargetMode="External"/><Relationship Id="rId4" Type="http://schemas.openxmlformats.org/officeDocument/2006/relationships/hyperlink" Target="https://jamanetwork.com/searchresults?author=Irina+Chaikhoutdinov&amp;q=Irina+Chaikhoutdinov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Eisuke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Koike, MD; Shiro Noguchi, MD, PhD; Hiroyuki Yamashita, MD, PhD; Tsukasa Murakami, MD, PhD; Akira Ohshima, MD, PhD; Hitoshi Kawamoto, PhD;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Hiroto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Yamashita, MD, PhD, “Ultrasonographic Characteristics of Thyroid Nodules  Prediction of Malignancy”, https://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jamanetwork.com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/journals/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jamasurgery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fullarticle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/391154.</a:t>
            </a:r>
          </a:p>
          <a:p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Xiangchun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</a:t>
            </a:r>
            <a:r>
              <a:rPr lang="en-ID" dirty="0">
                <a:effectLst/>
              </a:rPr>
              <a:t>  </a:t>
            </a:r>
            <a:r>
              <a:rPr lang="en-ID" dirty="0" err="1">
                <a:effectLst/>
              </a:rPr>
              <a:t>et.al</a:t>
            </a:r>
            <a:r>
              <a:rPr lang="en-ID" dirty="0">
                <a:effectLst/>
              </a:rPr>
              <a:t>, “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Diagnosis of thyroid cancer using deep convolutional neural network models applied to sonographic images: a retrospective, multicohort, diagnostic study</a:t>
            </a:r>
            <a:r>
              <a:rPr lang="en-ID" dirty="0">
                <a:effectLst/>
              </a:rPr>
              <a:t>  ”, 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www.ncbi.nlm.nih.gov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pmc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/articles/PMC7083202/pdf/nihms-1066669.pdf</a:t>
            </a:r>
            <a:r>
              <a:rPr lang="en-ID" dirty="0">
                <a:effectLst/>
              </a:rPr>
              <a:t> </a:t>
            </a:r>
          </a:p>
          <a:p>
            <a:r>
              <a:rPr lang="en-ID" dirty="0">
                <a:effectLst/>
              </a:rPr>
              <a:t>3. 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 Rajendra Acharya,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Vinitha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Sree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S*, Filippo Molinari, Roberto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Garberoglio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AgnieszkaWitkowska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Jasjit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Suri, “Automated Benign &amp; Malignant Thyroid Lesion Characterization and Classification in 3D Contrast-Enhanced Ultrasound”, https://</a:t>
            </a:r>
            <a:r>
              <a:rPr lang="en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ieeexplore.ieee.org</a:t>
            </a: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/document/6345965</a:t>
            </a:r>
            <a:r>
              <a:rPr lang="en-ID" dirty="0">
                <a:effectLst/>
              </a:rPr>
              <a:t> </a:t>
            </a:r>
          </a:p>
          <a:p>
            <a:r>
              <a:rPr lang="en-ID" dirty="0">
                <a:effectLst/>
              </a:rPr>
              <a:t>4. 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Laurence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Leenhardt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et.al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b="0" dirty="0">
                <a:effectLst/>
              </a:rPr>
              <a:t>“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Indications and Limits of Ultrasound-Guided Cytology in the Management of Nonpalpable Thyroid Nodules”, https://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academic.oup.com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jcem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/article/84/1/24/2866116?login=false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en-ID" b="0" u="none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Marcus J. Magister, MD1</a:t>
            </a:r>
            <a:r>
              <a:rPr lang="en-ID" b="0" u="none" dirty="0">
                <a:solidFill>
                  <a:schemeClr val="tx1"/>
                </a:solidFill>
              </a:rPr>
              <a:t>; </a:t>
            </a:r>
            <a:r>
              <a:rPr lang="en-ID" b="0" u="none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Irina Chaikhoutdinov, MD1</a:t>
            </a:r>
            <a:r>
              <a:rPr lang="en-ID" b="0" u="none" dirty="0">
                <a:solidFill>
                  <a:schemeClr val="tx1"/>
                </a:solidFill>
              </a:rPr>
              <a:t>; </a:t>
            </a:r>
            <a:r>
              <a:rPr lang="en-ID" b="0" u="none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Eric Schaefer, MS2</a:t>
            </a:r>
            <a:r>
              <a:rPr lang="en-ID" b="0" u="none" dirty="0">
                <a:solidFill>
                  <a:schemeClr val="tx1"/>
                </a:solidFill>
              </a:rPr>
              <a:t>; et al, “Association of Thyroid Nodule Size and Bethesda Class With Rate of Malignant Disease”, https://</a:t>
            </a:r>
            <a:r>
              <a:rPr lang="en-ID" b="0" u="none" dirty="0" err="1">
                <a:solidFill>
                  <a:schemeClr val="tx1"/>
                </a:solidFill>
              </a:rPr>
              <a:t>jamanetwork.com</a:t>
            </a:r>
            <a:r>
              <a:rPr lang="en-ID" b="0" u="none" dirty="0">
                <a:solidFill>
                  <a:schemeClr val="tx1"/>
                </a:solidFill>
              </a:rPr>
              <a:t>/journals/</a:t>
            </a:r>
            <a:r>
              <a:rPr lang="en-ID" b="0" u="none" dirty="0" err="1">
                <a:solidFill>
                  <a:schemeClr val="tx1"/>
                </a:solidFill>
              </a:rPr>
              <a:t>jamaotolaryngology</a:t>
            </a:r>
            <a:r>
              <a:rPr lang="en-ID" b="0" u="none" dirty="0">
                <a:solidFill>
                  <a:schemeClr val="tx1"/>
                </a:solidFill>
              </a:rPr>
              <a:t>/</a:t>
            </a:r>
            <a:r>
              <a:rPr lang="en-ID" b="0" u="none" dirty="0" err="1">
                <a:solidFill>
                  <a:schemeClr val="tx1"/>
                </a:solidFill>
              </a:rPr>
              <a:t>fullarticle</a:t>
            </a:r>
            <a:r>
              <a:rPr lang="en-ID" b="0" u="none" dirty="0">
                <a:solidFill>
                  <a:schemeClr val="tx1"/>
                </a:solidFill>
              </a:rPr>
              <a:t>/2429578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b="0" u="none" dirty="0">
                <a:solidFill>
                  <a:schemeClr val="tx1"/>
                </a:solidFill>
              </a:rPr>
              <a:t>6. 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the unnecessary operations for suspected thyroid nodules be avoided by the combined use of the strain ratio and elastography score?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Pramod K Sharma, MD, “Complications of Thyroid Surgery”, https://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emedicine.medscape.com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/article/852184-overview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b="0" u="none" dirty="0">
              <a:solidFill>
                <a:schemeClr val="tx1"/>
              </a:solidFill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AEF1-A9C8-AD49-9372-7A17101F44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0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6DAA-95E8-9E44-A20B-83D1CBDD3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46A8B-335F-1943-95C2-2D7ECAE79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64E76-A38D-5E47-AA0A-DC3A4EC5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5760-1B39-4342-85A8-00D0F07EA970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AE8A-9671-F34A-A180-67635443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2F5CA-7941-A448-A134-1E7576B0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ADCF-3ED1-3E44-BC47-14E3A38D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7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A87A-50AF-744E-995F-46581254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07EE7-7970-534A-BAB7-1145A4764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9BDBB-EFC8-FA47-9EF9-3EFF7176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5760-1B39-4342-85A8-00D0F07EA970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AA867-316D-8041-8173-69809B99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0CA82-B6DE-984A-9910-36590EA3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ADCF-3ED1-3E44-BC47-14E3A38D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D6901-8B2D-9047-93E8-FDC7A960A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70C21-F523-F641-9718-E6A2121C8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004DD-1E1B-7345-A4EF-5BB4E61D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5760-1B39-4342-85A8-00D0F07EA970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68203-0014-CE4D-AA1C-EADC2348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F0265-23F9-1046-92DC-74483169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ADCF-3ED1-3E44-BC47-14E3A38D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4610-2CC2-1D47-84C3-E4026348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E343-C48B-6746-908A-E7D902483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7B59F-DE12-E84D-8532-7BB18E56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5760-1B39-4342-85A8-00D0F07EA970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5E847-BC0C-F447-BB0D-2F5641B5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72376-7628-AA4B-8C15-9087531C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ADCF-3ED1-3E44-BC47-14E3A38D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4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35A7-6B3B-ED47-AF77-994C72F8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DAE39-42A5-1F4E-9629-EE1ABCD07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0F73-DE48-B643-B1CC-ED2B3D60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5760-1B39-4342-85A8-00D0F07EA970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23FF-1D8F-2D45-B548-60186172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C0F5-656F-984C-ACF3-25A09E16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ADCF-3ED1-3E44-BC47-14E3A38D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2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63D0-0D3F-5842-A662-8D50CD46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9AC8-2235-A841-9087-073FCDA76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857F3-3092-1D4D-A946-D75F846A2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D9903-3568-314F-BA90-C2C69C1D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5760-1B39-4342-85A8-00D0F07EA970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C1924-E207-4646-94E3-599D3E4E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B5B6F-9CA9-8A42-A3AC-28D63448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ADCF-3ED1-3E44-BC47-14E3A38D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2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FF11-40C2-3B4A-BB5D-BFE51787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1008F-FC00-0B44-B00E-171420352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F8897-CDC0-464A-B66E-56F08F0FB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7E45A-836B-4342-8CF5-5BCF9D741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C7F35-B349-2F46-B697-38D286AB7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AB1E1-4B8B-4442-A790-F96A12CA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5760-1B39-4342-85A8-00D0F07EA970}" type="datetimeFigureOut">
              <a:rPr lang="en-US" smtClean="0"/>
              <a:t>3/13/22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12AA9-7036-444E-A42E-0A79A3A3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59D9C-6017-1841-8BD2-4A04A0DC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ADCF-3ED1-3E44-BC47-14E3A38D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1599-8025-1F4C-8070-244E6C88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E9D9B-959F-9A4F-9FB0-7208DC9B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5760-1B39-4342-85A8-00D0F07EA970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5CD78-E673-4340-B9CA-046A85FE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C8BDB-2E71-704F-9E33-D847B81A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ADCF-3ED1-3E44-BC47-14E3A38D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3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A0CBF-A285-A648-8F7F-00FF0745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5760-1B39-4342-85A8-00D0F07EA970}" type="datetimeFigureOut">
              <a:rPr lang="en-US" smtClean="0"/>
              <a:t>3/13/22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0A919-F73D-CA45-9194-A60040F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2CF3A-2B1E-9442-AADD-6D6AA3B8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ADCF-3ED1-3E44-BC47-14E3A38D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7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2086-FF1E-174C-B1E5-6DD3D781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2082-013A-524E-AE3F-5524A4413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6C871-1538-C34E-9339-90ED399AD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66FFB-BAAC-904E-BB9C-CAA5D9F7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5760-1B39-4342-85A8-00D0F07EA970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F4E58-0636-EC4A-BBFB-58CD7736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81C04-7B7D-8147-BD0E-F3C8172B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ADCF-3ED1-3E44-BC47-14E3A38D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8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0851-EB81-EB40-9F7B-1F062C0B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E61CC-2EE8-C24A-A66F-396CB9D73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4D65E-19D4-C940-9A42-902FA9E74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C768-02BE-7548-B2F0-014CB2F7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5760-1B39-4342-85A8-00D0F07EA970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B40D8-A1CC-244C-90DB-17032D25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16D45-7D38-3C41-8184-743E5E6F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ADCF-3ED1-3E44-BC47-14E3A38D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3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F6950-3114-154B-A3A4-7179CC2B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7284E-CCCC-604F-AAA3-B26D7464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0F0FA-A388-8048-BE68-290BC30DA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5760-1B39-4342-85A8-00D0F07EA970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66E7F-391B-8149-9610-CC0CFB65D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99A5-ABBF-B745-A475-1F270EB9D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ADCF-3ED1-3E44-BC47-14E3A38D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4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E3AB-84F5-F649-B8EB-9DA8965DA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Ontologi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Epistemologi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&amp;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Aksiologi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Penelitian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1259C-726B-4142-BC9A-AD2AAF9B1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3094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Deteksi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Keganasan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pada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Nodul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Tiroid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menggunakan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Deep Learning</a:t>
            </a:r>
          </a:p>
        </p:txBody>
      </p:sp>
    </p:spTree>
    <p:extLst>
      <p:ext uri="{BB962C8B-B14F-4D97-AF65-F5344CB8AC3E}">
        <p14:creationId xmlns:p14="http://schemas.microsoft.com/office/powerpoint/2010/main" val="413898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8823-FA65-2C42-8B43-B3E5E1C2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61" y="-202635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Ontologi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Penelitian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4988972-D8C7-EE4D-AE34-ABAA37971407}"/>
              </a:ext>
            </a:extLst>
          </p:cNvPr>
          <p:cNvGrpSpPr/>
          <p:nvPr/>
        </p:nvGrpSpPr>
        <p:grpSpPr>
          <a:xfrm>
            <a:off x="1062567" y="851995"/>
            <a:ext cx="10642600" cy="5791200"/>
            <a:chOff x="774700" y="1122928"/>
            <a:chExt cx="10642600" cy="57912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FECB567-311A-DD42-9727-4A4F5F7BD020}"/>
                </a:ext>
              </a:extLst>
            </p:cNvPr>
            <p:cNvGrpSpPr/>
            <p:nvPr/>
          </p:nvGrpSpPr>
          <p:grpSpPr>
            <a:xfrm>
              <a:off x="774700" y="1122928"/>
              <a:ext cx="10642600" cy="5791200"/>
              <a:chOff x="347133" y="1066800"/>
              <a:chExt cx="10642600" cy="5791200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901C1677-3E70-3648-933D-43893518EB19}"/>
                  </a:ext>
                </a:extLst>
              </p:cNvPr>
              <p:cNvSpPr/>
              <p:nvPr/>
            </p:nvSpPr>
            <p:spPr>
              <a:xfrm>
                <a:off x="347133" y="1066800"/>
                <a:ext cx="10642600" cy="57912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4400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904CFD0-91B6-2C46-A7C2-6E6569C7F17E}"/>
                  </a:ext>
                </a:extLst>
              </p:cNvPr>
              <p:cNvGrpSpPr/>
              <p:nvPr/>
            </p:nvGrpSpPr>
            <p:grpSpPr>
              <a:xfrm>
                <a:off x="1880176" y="1363747"/>
                <a:ext cx="8982556" cy="5242406"/>
                <a:chOff x="3481627" y="2150533"/>
                <a:chExt cx="6314306" cy="3725334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E1163EE3-FA4A-DD4F-AE08-06E84A8D30F5}"/>
                    </a:ext>
                  </a:extLst>
                </p:cNvPr>
                <p:cNvSpPr/>
                <p:nvPr/>
              </p:nvSpPr>
              <p:spPr>
                <a:xfrm>
                  <a:off x="3481627" y="2150533"/>
                  <a:ext cx="6314306" cy="372533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0" dirty="0"/>
                    <a:t> AI</a:t>
                  </a:r>
                </a:p>
              </p:txBody>
            </p: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7BC0D3E6-F1DB-BF49-BAE4-6169BE783AE0}"/>
                    </a:ext>
                  </a:extLst>
                </p:cNvPr>
                <p:cNvGrpSpPr/>
                <p:nvPr/>
              </p:nvGrpSpPr>
              <p:grpSpPr>
                <a:xfrm>
                  <a:off x="4690533" y="2333722"/>
                  <a:ext cx="4997257" cy="3358956"/>
                  <a:chOff x="2370667" y="1724122"/>
                  <a:chExt cx="4997257" cy="3358956"/>
                </a:xfrm>
              </p:grpSpPr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F653E28B-934D-F74B-8200-9A7E6DE83CE4}"/>
                      </a:ext>
                    </a:extLst>
                  </p:cNvPr>
                  <p:cNvSpPr/>
                  <p:nvPr/>
                </p:nvSpPr>
                <p:spPr>
                  <a:xfrm>
                    <a:off x="2370667" y="1724122"/>
                    <a:ext cx="4997257" cy="335895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ctr"/>
                    <a:r>
                      <a:rPr lang="en-US" sz="3200" dirty="0"/>
                      <a:t>Machine Learning</a:t>
                    </a:r>
                  </a:p>
                  <a:p>
                    <a:pPr algn="ctr"/>
                    <a:endParaRPr lang="en-US" sz="3200" dirty="0"/>
                  </a:p>
                  <a:p>
                    <a:pPr algn="ctr"/>
                    <a:endParaRPr lang="en-US" sz="2000" dirty="0"/>
                  </a:p>
                  <a:p>
                    <a:endParaRPr lang="en-US" sz="2000" dirty="0"/>
                  </a:p>
                  <a:p>
                    <a:pPr algn="ctr"/>
                    <a:endParaRPr lang="en-US" sz="3200" dirty="0"/>
                  </a:p>
                </p:txBody>
              </p:sp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F1757B2F-02F9-3243-90FC-6EE9E410090D}"/>
                      </a:ext>
                    </a:extLst>
                  </p:cNvPr>
                  <p:cNvSpPr/>
                  <p:nvPr/>
                </p:nvSpPr>
                <p:spPr>
                  <a:xfrm>
                    <a:off x="4903808" y="3713999"/>
                    <a:ext cx="2343660" cy="113509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2400" dirty="0"/>
                      <a:t>Deep Learning:</a:t>
                    </a:r>
                  </a:p>
                  <a:p>
                    <a:pPr algn="ctr"/>
                    <a:endParaRPr lang="en-US" sz="2400" dirty="0"/>
                  </a:p>
                  <a:p>
                    <a:pPr algn="ctr"/>
                    <a:r>
                      <a:rPr lang="en-US" sz="2000" dirty="0"/>
                      <a:t>CNN, RNN, ANN</a:t>
                    </a:r>
                  </a:p>
                  <a:p>
                    <a:pPr algn="ctr"/>
                    <a:r>
                      <a:rPr lang="en-US" sz="2000" dirty="0"/>
                      <a:t>Transformer</a:t>
                    </a:r>
                  </a:p>
                </p:txBody>
              </p:sp>
            </p:grpSp>
          </p:grp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2A9C5EB-483C-FC45-B1BA-038C0FB1385D}"/>
                  </a:ext>
                </a:extLst>
              </p:cNvPr>
              <p:cNvSpPr/>
              <p:nvPr/>
            </p:nvSpPr>
            <p:spPr>
              <a:xfrm>
                <a:off x="3864760" y="5504227"/>
                <a:ext cx="1625600" cy="6165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Genetic programming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44734F5-12CE-434C-A7C8-FDBABA6E3AAE}"/>
                  </a:ext>
                </a:extLst>
              </p:cNvPr>
              <p:cNvSpPr/>
              <p:nvPr/>
            </p:nvSpPr>
            <p:spPr>
              <a:xfrm>
                <a:off x="5933668" y="4031983"/>
                <a:ext cx="1178333" cy="6165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Genetic algorithm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448AD76F-69E6-0549-973D-C28C24D063D5}"/>
                  </a:ext>
                </a:extLst>
              </p:cNvPr>
              <p:cNvSpPr/>
              <p:nvPr/>
            </p:nvSpPr>
            <p:spPr>
              <a:xfrm>
                <a:off x="5644201" y="4859416"/>
                <a:ext cx="1405467" cy="7378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Multi agent-system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3C1B6741-7776-B942-BD9C-1D5D6AC8960D}"/>
                  </a:ext>
                </a:extLst>
              </p:cNvPr>
              <p:cNvSpPr/>
              <p:nvPr/>
            </p:nvSpPr>
            <p:spPr>
              <a:xfrm>
                <a:off x="6374948" y="2826017"/>
                <a:ext cx="1591733" cy="72115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Supervised Learning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C4C25F89-FB78-9042-B030-A9BC6153F8B2}"/>
                  </a:ext>
                </a:extLst>
              </p:cNvPr>
              <p:cNvSpPr/>
              <p:nvPr/>
            </p:nvSpPr>
            <p:spPr>
              <a:xfrm>
                <a:off x="4545801" y="2478015"/>
                <a:ext cx="1591733" cy="72115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Unsupervised</a:t>
                </a:r>
              </a:p>
              <a:p>
                <a:r>
                  <a:rPr lang="en-US" dirty="0"/>
                  <a:t>Learning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E4EE8CCB-9084-9147-9CCE-10B6B422A2B1}"/>
                  </a:ext>
                </a:extLst>
              </p:cNvPr>
              <p:cNvSpPr/>
              <p:nvPr/>
            </p:nvSpPr>
            <p:spPr>
              <a:xfrm>
                <a:off x="3716068" y="3641280"/>
                <a:ext cx="1625600" cy="6873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Reinforcement</a:t>
                </a:r>
              </a:p>
              <a:p>
                <a:r>
                  <a:rPr lang="en-US" dirty="0"/>
                  <a:t>Learning</a:t>
                </a:r>
              </a:p>
            </p:txBody>
          </p:sp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6BCC7C29-C1B9-754F-8908-CAB60A63EA43}"/>
                  </a:ext>
                </a:extLst>
              </p:cNvPr>
              <p:cNvCxnSpPr>
                <a:cxnSpLocks/>
                <a:stCxn id="16" idx="3"/>
                <a:endCxn id="10" idx="1"/>
              </p:cNvCxnSpPr>
              <p:nvPr/>
            </p:nvCxnSpPr>
            <p:spPr>
              <a:xfrm>
                <a:off x="5341668" y="3984950"/>
                <a:ext cx="592000" cy="355297"/>
              </a:xfrm>
              <a:prstGeom prst="bentConnector3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>
                <a:extLst>
                  <a:ext uri="{FF2B5EF4-FFF2-40B4-BE49-F238E27FC236}">
                    <a16:creationId xmlns:a16="http://schemas.microsoft.com/office/drawing/2014/main" id="{BCA50E2D-9A74-1B48-8E3D-9EA0AFAA45CF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4677560" y="4328620"/>
                <a:ext cx="966641" cy="899703"/>
              </a:xfrm>
              <a:prstGeom prst="curvedConnector3">
                <a:avLst>
                  <a:gd name="adj1" fmla="val 50000"/>
                </a:avLst>
              </a:prstGeom>
              <a:ln cap="rnd">
                <a:solidFill>
                  <a:schemeClr val="bg1"/>
                </a:solidFill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919E244-CFC7-9843-BBA3-C729FF29D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1227" y="4328620"/>
                <a:ext cx="26333" cy="1175607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5112D9F5-3D1D-A246-8D84-DCC2272A27FE}"/>
                  </a:ext>
                </a:extLst>
              </p:cNvPr>
              <p:cNvSpPr/>
              <p:nvPr/>
            </p:nvSpPr>
            <p:spPr>
              <a:xfrm>
                <a:off x="8238650" y="2826017"/>
                <a:ext cx="2382565" cy="1331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Random Forest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18BE3ECD-21B1-8048-BBB9-517B02F7B058}"/>
                  </a:ext>
                </a:extLst>
              </p:cNvPr>
              <p:cNvSpPr/>
              <p:nvPr/>
            </p:nvSpPr>
            <p:spPr>
              <a:xfrm>
                <a:off x="8634065" y="3422997"/>
                <a:ext cx="1591734" cy="6165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Decission</a:t>
                </a:r>
                <a:r>
                  <a:rPr lang="en-US" dirty="0"/>
                  <a:t> Tree</a:t>
                </a:r>
              </a:p>
            </p:txBody>
          </p:sp>
          <p:cxnSp>
            <p:nvCxnSpPr>
              <p:cNvPr id="37" name="Curved Connector 36">
                <a:extLst>
                  <a:ext uri="{FF2B5EF4-FFF2-40B4-BE49-F238E27FC236}">
                    <a16:creationId xmlns:a16="http://schemas.microsoft.com/office/drawing/2014/main" id="{41CEC390-4900-F147-8489-243091A5D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6418" y="3143618"/>
                <a:ext cx="237414" cy="348002"/>
              </a:xfrm>
              <a:prstGeom prst="curvedConnector3">
                <a:avLst>
                  <a:gd name="adj1" fmla="val 42867"/>
                </a:avLst>
              </a:prstGeom>
              <a:ln w="190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57A4D132-919A-A749-B626-CD0D36772314}"/>
                  </a:ext>
                </a:extLst>
              </p:cNvPr>
              <p:cNvSpPr/>
              <p:nvPr/>
            </p:nvSpPr>
            <p:spPr>
              <a:xfrm>
                <a:off x="6346934" y="2811804"/>
                <a:ext cx="1591733" cy="72115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Supervised Learning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2E0291AB-BD58-4540-91E4-91580313F31B}"/>
                  </a:ext>
                </a:extLst>
              </p:cNvPr>
              <p:cNvSpPr/>
              <p:nvPr/>
            </p:nvSpPr>
            <p:spPr>
              <a:xfrm>
                <a:off x="2455333" y="1913468"/>
                <a:ext cx="897467" cy="564547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NLP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29732CDB-3A10-C049-A00B-250FAD9DAB17}"/>
                  </a:ext>
                </a:extLst>
              </p:cNvPr>
              <p:cNvSpPr/>
              <p:nvPr/>
            </p:nvSpPr>
            <p:spPr>
              <a:xfrm>
                <a:off x="1893326" y="4593397"/>
                <a:ext cx="1134533" cy="66560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  <a:alpha val="4959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Fuzzy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9E8FEA25-1D9C-3D4E-AC56-1B93E34996C0}"/>
                  </a:ext>
                </a:extLst>
              </p:cNvPr>
              <p:cNvSpPr/>
              <p:nvPr/>
            </p:nvSpPr>
            <p:spPr>
              <a:xfrm>
                <a:off x="2040625" y="5120773"/>
                <a:ext cx="1697133" cy="110003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  <a:alpha val="5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Expert</a:t>
                </a:r>
              </a:p>
              <a:p>
                <a:pPr algn="ctr"/>
                <a:r>
                  <a:rPr lang="en-US" dirty="0"/>
                  <a:t>System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FF3353-49BA-5740-9226-DCE4E308988D}"/>
                </a:ext>
              </a:extLst>
            </p:cNvPr>
            <p:cNvSpPr txBox="1"/>
            <p:nvPr/>
          </p:nvSpPr>
          <p:spPr>
            <a:xfrm>
              <a:off x="1112572" y="1732674"/>
              <a:ext cx="1278466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</a:rPr>
                <a:t>M</a:t>
              </a:r>
            </a:p>
            <a:p>
              <a:r>
                <a:rPr lang="en-US" sz="5400" dirty="0">
                  <a:solidFill>
                    <a:schemeClr val="bg1"/>
                  </a:solidFill>
                </a:rPr>
                <a:t>A</a:t>
              </a:r>
            </a:p>
            <a:p>
              <a:r>
                <a:rPr lang="en-US" sz="5400" dirty="0">
                  <a:solidFill>
                    <a:schemeClr val="bg1"/>
                  </a:solidFill>
                </a:rPr>
                <a:t>T</a:t>
              </a:r>
            </a:p>
            <a:p>
              <a:r>
                <a:rPr lang="en-US" sz="5400" dirty="0">
                  <a:solidFill>
                    <a:schemeClr val="bg1"/>
                  </a:solidFill>
                </a:rPr>
                <a:t>H</a:t>
              </a:r>
            </a:p>
            <a:p>
              <a:endParaRPr lang="en-US" sz="5400" dirty="0"/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212FEEA-BEC7-AC4B-8483-8A778511E545}"/>
              </a:ext>
            </a:extLst>
          </p:cNvPr>
          <p:cNvSpPr/>
          <p:nvPr/>
        </p:nvSpPr>
        <p:spPr>
          <a:xfrm>
            <a:off x="1192140" y="4125442"/>
            <a:ext cx="1674906" cy="1834463"/>
          </a:xfrm>
          <a:prstGeom prst="roundRect">
            <a:avLst/>
          </a:prstGeom>
          <a:solidFill>
            <a:schemeClr val="accent1">
              <a:alpha val="4984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Statistic</a:t>
            </a:r>
          </a:p>
        </p:txBody>
      </p:sp>
    </p:spTree>
    <p:extLst>
      <p:ext uri="{BB962C8B-B14F-4D97-AF65-F5344CB8AC3E}">
        <p14:creationId xmlns:p14="http://schemas.microsoft.com/office/powerpoint/2010/main" val="152694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2C17-0C04-A649-A547-ADEC9702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92" y="110283"/>
            <a:ext cx="4968552" cy="709562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Epistemologi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Penelitian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9B9A7A-8C98-6549-8BCD-B42C4BB7308D}"/>
              </a:ext>
            </a:extLst>
          </p:cNvPr>
          <p:cNvSpPr/>
          <p:nvPr/>
        </p:nvSpPr>
        <p:spPr>
          <a:xfrm>
            <a:off x="191344" y="836711"/>
            <a:ext cx="4490308" cy="37556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1. </a:t>
            </a:r>
            <a:r>
              <a:rPr lang="en-US" sz="1400" dirty="0" err="1"/>
              <a:t>Identifikasi</a:t>
            </a:r>
            <a:r>
              <a:rPr lang="en-US" sz="1400" dirty="0"/>
              <a:t> </a:t>
            </a:r>
            <a:r>
              <a:rPr lang="en-US" sz="1400" dirty="0" err="1"/>
              <a:t>Masalah</a:t>
            </a:r>
            <a:endParaRPr lang="en-US" sz="1600" dirty="0"/>
          </a:p>
          <a:p>
            <a:pPr marL="342900" indent="-342900">
              <a:buFontTx/>
              <a:buChar char="-"/>
            </a:pPr>
            <a:r>
              <a:rPr lang="en-US" sz="1200" dirty="0"/>
              <a:t> </a:t>
            </a:r>
            <a:r>
              <a:rPr lang="en-US" sz="1200" dirty="0" err="1"/>
              <a:t>Prosedur</a:t>
            </a:r>
            <a:r>
              <a:rPr lang="en-US" sz="1200" dirty="0"/>
              <a:t> </a:t>
            </a:r>
            <a:r>
              <a:rPr lang="en-US" sz="1200" dirty="0" err="1"/>
              <a:t>identifikasi</a:t>
            </a:r>
            <a:r>
              <a:rPr lang="en-US" sz="1200" dirty="0"/>
              <a:t> </a:t>
            </a:r>
            <a:r>
              <a:rPr lang="en-US" sz="1200" dirty="0" err="1"/>
              <a:t>nodul</a:t>
            </a:r>
            <a:r>
              <a:rPr lang="en-US" sz="1200" dirty="0"/>
              <a:t> pada </a:t>
            </a:r>
            <a:r>
              <a:rPr lang="en-US" sz="1200" dirty="0" err="1"/>
              <a:t>kelenjar</a:t>
            </a:r>
            <a:r>
              <a:rPr lang="en-US" sz="1200" dirty="0"/>
              <a:t> </a:t>
            </a:r>
            <a:r>
              <a:rPr lang="en-US" sz="1200" dirty="0" err="1"/>
              <a:t>tiroid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mengandalkan</a:t>
            </a:r>
            <a:r>
              <a:rPr lang="en-US" sz="1200" dirty="0"/>
              <a:t> </a:t>
            </a:r>
            <a:r>
              <a:rPr lang="en-US" sz="1200" dirty="0" err="1"/>
              <a:t>teknologi</a:t>
            </a:r>
            <a:r>
              <a:rPr lang="en-US" sz="1200" dirty="0"/>
              <a:t> USG yang </a:t>
            </a:r>
            <a:r>
              <a:rPr lang="en-US" sz="1200" dirty="0" err="1"/>
              <a:t>belum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menjelaskan</a:t>
            </a:r>
            <a:r>
              <a:rPr lang="en-US" sz="1200" dirty="0"/>
              <a:t> </a:t>
            </a:r>
            <a:r>
              <a:rPr lang="en-US" sz="1200" dirty="0" err="1"/>
              <a:t>perbedaan</a:t>
            </a:r>
            <a:r>
              <a:rPr lang="en-US" sz="1200" dirty="0"/>
              <a:t> </a:t>
            </a:r>
            <a:r>
              <a:rPr lang="en-US" sz="1200" dirty="0" err="1"/>
              <a:t>nodul</a:t>
            </a:r>
            <a:r>
              <a:rPr lang="en-US" sz="1200" dirty="0"/>
              <a:t> </a:t>
            </a:r>
            <a:r>
              <a:rPr lang="en-US" sz="1200" dirty="0" err="1"/>
              <a:t>ganas</a:t>
            </a:r>
            <a:r>
              <a:rPr lang="en-US" sz="1200" dirty="0"/>
              <a:t> dan </a:t>
            </a:r>
            <a:r>
              <a:rPr lang="en-US" sz="1200" dirty="0" err="1"/>
              <a:t>jinak</a:t>
            </a:r>
            <a:endParaRPr lang="en-US" sz="1200" dirty="0"/>
          </a:p>
          <a:p>
            <a:pPr marL="342900" indent="-342900">
              <a:buFontTx/>
              <a:buChar char="-"/>
            </a:pPr>
            <a:r>
              <a:rPr lang="en-US" sz="1200" dirty="0" err="1"/>
              <a:t>Unsur</a:t>
            </a:r>
            <a:r>
              <a:rPr lang="en-US" sz="1200" dirty="0"/>
              <a:t> </a:t>
            </a:r>
            <a:r>
              <a:rPr lang="en-US" sz="1200" dirty="0" err="1"/>
              <a:t>subyektifitas</a:t>
            </a:r>
            <a:r>
              <a:rPr lang="en-US" sz="1200" dirty="0"/>
              <a:t> </a:t>
            </a:r>
            <a:r>
              <a:rPr lang="en-US" sz="1200" dirty="0" err="1"/>
              <a:t>radiolog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memberikan</a:t>
            </a:r>
            <a:r>
              <a:rPr lang="en-US" sz="1200" dirty="0"/>
              <a:t> diagnosis</a:t>
            </a:r>
          </a:p>
          <a:p>
            <a:pPr marL="342900" indent="-342900">
              <a:buFontTx/>
              <a:buChar char="-"/>
            </a:pPr>
            <a:r>
              <a:rPr lang="en-US" sz="1200" dirty="0" err="1"/>
              <a:t>Penegakkan</a:t>
            </a:r>
            <a:r>
              <a:rPr lang="en-US" sz="1200" dirty="0"/>
              <a:t> diagnosis yang paling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diandalkan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mengenali</a:t>
            </a:r>
            <a:r>
              <a:rPr lang="en-US" sz="1200" dirty="0"/>
              <a:t> </a:t>
            </a:r>
            <a:r>
              <a:rPr lang="en-US" sz="1200" dirty="0" err="1"/>
              <a:t>keganasan</a:t>
            </a:r>
            <a:r>
              <a:rPr lang="en-US" sz="1200" dirty="0"/>
              <a:t> pada </a:t>
            </a:r>
            <a:r>
              <a:rPr lang="en-US" sz="1200" dirty="0" err="1"/>
              <a:t>nodul</a:t>
            </a:r>
            <a:r>
              <a:rPr lang="en-US" sz="1200" dirty="0"/>
              <a:t> </a:t>
            </a:r>
            <a:r>
              <a:rPr lang="en-US" sz="1200" dirty="0" err="1"/>
              <a:t>tiroid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bertumpu</a:t>
            </a:r>
            <a:r>
              <a:rPr lang="en-US" sz="1200" dirty="0"/>
              <a:t> pada </a:t>
            </a:r>
            <a:r>
              <a:rPr lang="en-US" sz="1200" dirty="0" err="1"/>
              <a:t>prosedur</a:t>
            </a:r>
            <a:r>
              <a:rPr lang="en-US" sz="1200" dirty="0"/>
              <a:t> invasive (FNAB).</a:t>
            </a:r>
          </a:p>
          <a:p>
            <a:pPr marL="342900" indent="-342900">
              <a:buFontTx/>
              <a:buChar char="-"/>
            </a:pPr>
            <a:r>
              <a:rPr lang="en-US" sz="1200" dirty="0"/>
              <a:t>FNAB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pada </a:t>
            </a:r>
            <a:r>
              <a:rPr lang="en-US" sz="1200" dirty="0" err="1"/>
              <a:t>Nodul</a:t>
            </a:r>
            <a:r>
              <a:rPr lang="en-US" sz="1200" dirty="0"/>
              <a:t> yang </a:t>
            </a:r>
            <a:r>
              <a:rPr lang="en-US" sz="1200" dirty="0" err="1"/>
              <a:t>berukuran</a:t>
            </a:r>
            <a:r>
              <a:rPr lang="en-US" sz="1200" dirty="0"/>
              <a:t> &lt;0.5cm,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alternatif</a:t>
            </a:r>
            <a:r>
              <a:rPr lang="en-US" sz="1200" dirty="0"/>
              <a:t> </a:t>
            </a:r>
            <a:r>
              <a:rPr lang="en-US" sz="1200" dirty="0" err="1"/>
              <a:t>prosedur</a:t>
            </a:r>
            <a:r>
              <a:rPr lang="en-US" sz="1200" dirty="0"/>
              <a:t> invasive yang </a:t>
            </a:r>
            <a:r>
              <a:rPr lang="en-US" sz="1200" dirty="0" err="1"/>
              <a:t>diambil</a:t>
            </a:r>
            <a:r>
              <a:rPr lang="en-US" sz="1200" dirty="0"/>
              <a:t> </a:t>
            </a:r>
            <a:r>
              <a:rPr lang="en-US" sz="1200" dirty="0" err="1"/>
              <a:t>tiroidektomi</a:t>
            </a:r>
            <a:r>
              <a:rPr lang="en-US" sz="12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sz="1200" dirty="0" err="1"/>
              <a:t>Nodul</a:t>
            </a:r>
            <a:r>
              <a:rPr lang="en-US" sz="1200" dirty="0"/>
              <a:t> </a:t>
            </a:r>
            <a:r>
              <a:rPr lang="en-US" sz="1200" dirty="0" err="1"/>
              <a:t>berukuran</a:t>
            </a:r>
            <a:r>
              <a:rPr lang="en-US" sz="1200" dirty="0"/>
              <a:t> </a:t>
            </a:r>
            <a:r>
              <a:rPr lang="en-US" sz="1200" dirty="0" err="1"/>
              <a:t>kecil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peluang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bersifat</a:t>
            </a:r>
            <a:r>
              <a:rPr lang="en-US" sz="1200" dirty="0"/>
              <a:t> </a:t>
            </a:r>
            <a:r>
              <a:rPr lang="en-US" sz="1200" dirty="0" err="1"/>
              <a:t>ganas</a:t>
            </a:r>
            <a:r>
              <a:rPr lang="en-US" sz="12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sz="1200" dirty="0" err="1"/>
              <a:t>Adanya</a:t>
            </a:r>
            <a:r>
              <a:rPr lang="en-US" sz="1200" dirty="0"/>
              <a:t> </a:t>
            </a:r>
            <a:r>
              <a:rPr lang="en-US" sz="1200" dirty="0" err="1"/>
              <a:t>peluang</a:t>
            </a:r>
            <a:r>
              <a:rPr lang="en-US" sz="1200" dirty="0"/>
              <a:t> </a:t>
            </a:r>
            <a:r>
              <a:rPr lang="en-US" sz="1200" dirty="0" err="1"/>
              <a:t>dilakukannya</a:t>
            </a:r>
            <a:r>
              <a:rPr lang="en-US" sz="1200" dirty="0"/>
              <a:t> </a:t>
            </a:r>
            <a:r>
              <a:rPr lang="en-US" sz="1200" dirty="0" err="1"/>
              <a:t>tindakan</a:t>
            </a:r>
            <a:r>
              <a:rPr lang="en-US" sz="1200" dirty="0"/>
              <a:t> invasive yang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diperlukan</a:t>
            </a:r>
            <a:r>
              <a:rPr lang="en-US" sz="1200" dirty="0"/>
              <a:t>/</a:t>
            </a:r>
            <a:r>
              <a:rPr lang="en-US" sz="1200" dirty="0" err="1"/>
              <a:t>pemberian</a:t>
            </a:r>
            <a:r>
              <a:rPr lang="en-US" sz="1200" dirty="0"/>
              <a:t> </a:t>
            </a:r>
            <a:r>
              <a:rPr lang="en-US" sz="1200" dirty="0" err="1"/>
              <a:t>obat</a:t>
            </a:r>
            <a:r>
              <a:rPr lang="en-US" sz="1200" dirty="0"/>
              <a:t> yang </a:t>
            </a:r>
            <a:r>
              <a:rPr lang="en-US" sz="1200" dirty="0" err="1"/>
              <a:t>kurang</a:t>
            </a:r>
            <a:r>
              <a:rPr lang="en-US" sz="1200" dirty="0"/>
              <a:t> </a:t>
            </a:r>
            <a:r>
              <a:rPr lang="en-US" sz="1200" dirty="0" err="1"/>
              <a:t>tepat</a:t>
            </a:r>
            <a:r>
              <a:rPr lang="en-US" sz="1200" dirty="0"/>
              <a:t> </a:t>
            </a:r>
            <a:r>
              <a:rPr lang="en-US" sz="1200" dirty="0" err="1"/>
              <a:t>baik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sisi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maupun</a:t>
            </a:r>
            <a:r>
              <a:rPr lang="en-US" sz="1200" dirty="0"/>
              <a:t> </a:t>
            </a:r>
            <a:r>
              <a:rPr lang="en-US" sz="1200" dirty="0" err="1"/>
              <a:t>dosis</a:t>
            </a:r>
            <a:r>
              <a:rPr lang="en-US" sz="1200" dirty="0"/>
              <a:t> </a:t>
            </a:r>
            <a:r>
              <a:rPr lang="en-US" sz="1200" dirty="0" err="1"/>
              <a:t>akibat</a:t>
            </a:r>
            <a:r>
              <a:rPr lang="en-US" sz="1200" dirty="0"/>
              <a:t> </a:t>
            </a:r>
            <a:r>
              <a:rPr lang="en-US" sz="1200" dirty="0" err="1"/>
              <a:t>kesimpulan</a:t>
            </a:r>
            <a:r>
              <a:rPr lang="en-US" sz="1200" dirty="0"/>
              <a:t> yang </a:t>
            </a:r>
            <a:r>
              <a:rPr lang="en-US" sz="1200" dirty="0" err="1"/>
              <a:t>keliru</a:t>
            </a:r>
            <a:r>
              <a:rPr lang="en-US" sz="12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sz="1200" dirty="0" err="1"/>
              <a:t>Efek</a:t>
            </a:r>
            <a:r>
              <a:rPr lang="en-US" sz="1200" dirty="0"/>
              <a:t> </a:t>
            </a:r>
            <a:r>
              <a:rPr lang="en-US" sz="1200" dirty="0" err="1"/>
              <a:t>prosedur</a:t>
            </a:r>
            <a:r>
              <a:rPr lang="en-US" sz="1200" dirty="0"/>
              <a:t> invasive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sebagian</a:t>
            </a:r>
            <a:r>
              <a:rPr lang="en-US" sz="1200" dirty="0"/>
              <a:t> </a:t>
            </a:r>
            <a:r>
              <a:rPr lang="en-US" sz="1200" dirty="0" err="1"/>
              <a:t>pasien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kalah</a:t>
            </a:r>
            <a:r>
              <a:rPr lang="en-US" sz="1200" dirty="0"/>
              <a:t> </a:t>
            </a:r>
            <a:r>
              <a:rPr lang="en-US" sz="1200" dirty="0" err="1"/>
              <a:t>buruk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efek</a:t>
            </a:r>
            <a:r>
              <a:rPr lang="en-US" sz="1200" dirty="0"/>
              <a:t> </a:t>
            </a:r>
            <a:r>
              <a:rPr lang="en-US" sz="1200" dirty="0" err="1"/>
              <a:t>kelainan</a:t>
            </a:r>
            <a:r>
              <a:rPr lang="en-US" sz="1200" dirty="0"/>
              <a:t> </a:t>
            </a:r>
            <a:r>
              <a:rPr lang="en-US" sz="1200" dirty="0" err="1"/>
              <a:t>tiroid</a:t>
            </a:r>
            <a:r>
              <a:rPr lang="en-US" sz="1200" dirty="0"/>
              <a:t>..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0DF8EF-BE85-F94B-9F4B-551422C4A9C2}"/>
              </a:ext>
            </a:extLst>
          </p:cNvPr>
          <p:cNvSpPr/>
          <p:nvPr/>
        </p:nvSpPr>
        <p:spPr>
          <a:xfrm>
            <a:off x="5663952" y="874440"/>
            <a:ext cx="2808312" cy="18722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2. </a:t>
            </a:r>
            <a:r>
              <a:rPr lang="en-US" sz="1200" dirty="0" err="1"/>
              <a:t>Mendefinisikan</a:t>
            </a:r>
            <a:r>
              <a:rPr lang="en-US" sz="1200" dirty="0"/>
              <a:t> </a:t>
            </a:r>
            <a:r>
              <a:rPr lang="en-US" sz="1200" dirty="0" err="1"/>
              <a:t>Pilihan</a:t>
            </a:r>
            <a:r>
              <a:rPr lang="en-US" sz="1200" dirty="0"/>
              <a:t> Solusi:</a:t>
            </a:r>
          </a:p>
          <a:p>
            <a:pPr marL="285750" indent="-285750" algn="ctr">
              <a:buFontTx/>
              <a:buChar char="-"/>
            </a:pPr>
            <a:r>
              <a:rPr lang="en-US" sz="1200" dirty="0" err="1"/>
              <a:t>Adanya</a:t>
            </a:r>
            <a:r>
              <a:rPr lang="en-US" sz="1200" dirty="0"/>
              <a:t> </a:t>
            </a:r>
            <a:r>
              <a:rPr lang="en-US" sz="1200" dirty="0" err="1"/>
              <a:t>skema</a:t>
            </a:r>
            <a:r>
              <a:rPr lang="en-US" sz="1200" dirty="0"/>
              <a:t> </a:t>
            </a:r>
            <a:r>
              <a:rPr lang="en-US" sz="1200" dirty="0" err="1"/>
              <a:t>penatalaksanaan</a:t>
            </a:r>
            <a:r>
              <a:rPr lang="en-US" sz="1200" dirty="0"/>
              <a:t> </a:t>
            </a:r>
            <a:r>
              <a:rPr lang="en-US" sz="1200" dirty="0" err="1"/>
              <a:t>pasien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nodul</a:t>
            </a:r>
            <a:r>
              <a:rPr lang="en-US" sz="1200" dirty="0"/>
              <a:t> </a:t>
            </a:r>
            <a:r>
              <a:rPr lang="en-US" sz="1200" dirty="0" err="1"/>
              <a:t>tiroid</a:t>
            </a:r>
            <a:r>
              <a:rPr lang="en-US" sz="1200" dirty="0"/>
              <a:t> &lt; 0.5cm agar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perlu</a:t>
            </a:r>
            <a:r>
              <a:rPr lang="en-US" sz="1200" dirty="0"/>
              <a:t> </a:t>
            </a:r>
            <a:r>
              <a:rPr lang="en-US" sz="1200" dirty="0" err="1"/>
              <a:t>menjalani</a:t>
            </a:r>
            <a:r>
              <a:rPr lang="en-US" sz="1200" dirty="0"/>
              <a:t> </a:t>
            </a:r>
            <a:r>
              <a:rPr lang="en-US" sz="1200" dirty="0" err="1"/>
              <a:t>prosedur</a:t>
            </a:r>
            <a:r>
              <a:rPr lang="en-US" sz="1200" dirty="0"/>
              <a:t> invasive yang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diperlukan</a:t>
            </a:r>
            <a:r>
              <a:rPr lang="en-US" sz="1200" dirty="0"/>
              <a:t>.</a:t>
            </a:r>
          </a:p>
          <a:p>
            <a:pPr marL="285750" indent="-285750" algn="ctr">
              <a:buFontTx/>
              <a:buChar char="-"/>
            </a:pPr>
            <a:r>
              <a:rPr lang="en-US" sz="1200" dirty="0" err="1"/>
              <a:t>Mengusulkan</a:t>
            </a:r>
            <a:r>
              <a:rPr lang="en-US" sz="1200" dirty="0"/>
              <a:t> model </a:t>
            </a:r>
            <a:r>
              <a:rPr lang="en-US" sz="1200" dirty="0" err="1"/>
              <a:t>klasifikasi</a:t>
            </a:r>
            <a:r>
              <a:rPr lang="en-US" sz="1200" dirty="0"/>
              <a:t> </a:t>
            </a:r>
            <a:r>
              <a:rPr lang="en-US" sz="1200" dirty="0" err="1"/>
              <a:t>nodul</a:t>
            </a:r>
            <a:r>
              <a:rPr lang="en-US" sz="1200" dirty="0"/>
              <a:t> 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alternatif</a:t>
            </a:r>
            <a:r>
              <a:rPr lang="en-US" sz="1200" dirty="0"/>
              <a:t> </a:t>
            </a:r>
            <a:r>
              <a:rPr lang="en-US" sz="1200" dirty="0" err="1"/>
              <a:t>penegakan</a:t>
            </a:r>
            <a:r>
              <a:rPr lang="en-US" sz="1200" dirty="0"/>
              <a:t> diagnosis.</a:t>
            </a:r>
          </a:p>
          <a:p>
            <a:pPr algn="ctr"/>
            <a:endParaRPr lang="en-US" dirty="0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F88EB71A-0A6A-234F-83DC-9F9E434F9AB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681652" y="1810544"/>
            <a:ext cx="982300" cy="9039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5A8B7B2-CF73-8049-BC77-997C578CB5C2}"/>
              </a:ext>
            </a:extLst>
          </p:cNvPr>
          <p:cNvSpPr/>
          <p:nvPr/>
        </p:nvSpPr>
        <p:spPr>
          <a:xfrm>
            <a:off x="9389309" y="916717"/>
            <a:ext cx="2088232" cy="15841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3. </a:t>
            </a:r>
            <a:r>
              <a:rPr lang="en-US" sz="1000" dirty="0" err="1"/>
              <a:t>Perancangan</a:t>
            </a:r>
            <a:r>
              <a:rPr lang="en-US" sz="1000" dirty="0"/>
              <a:t> dan </a:t>
            </a:r>
            <a:r>
              <a:rPr lang="en-US" sz="1000" dirty="0" err="1"/>
              <a:t>Pengembangan</a:t>
            </a:r>
            <a:r>
              <a:rPr lang="en-US" sz="1000" dirty="0"/>
              <a:t>:</a:t>
            </a:r>
          </a:p>
          <a:p>
            <a:pPr marL="342900" indent="-342900">
              <a:buAutoNum type="arabicPeriod"/>
            </a:pPr>
            <a:r>
              <a:rPr lang="en-US" sz="1000" dirty="0"/>
              <a:t>Skema system </a:t>
            </a:r>
            <a:r>
              <a:rPr lang="en-US" sz="1000" dirty="0" err="1"/>
              <a:t>penatalaksanaan</a:t>
            </a:r>
            <a:r>
              <a:rPr lang="en-US" sz="1000" dirty="0"/>
              <a:t> </a:t>
            </a:r>
            <a:r>
              <a:rPr lang="en-US" sz="1000" dirty="0" err="1"/>
              <a:t>pasien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nodul</a:t>
            </a:r>
            <a:r>
              <a:rPr lang="en-US" sz="1000" dirty="0"/>
              <a:t> </a:t>
            </a:r>
            <a:r>
              <a:rPr lang="en-US" sz="1000" dirty="0" err="1"/>
              <a:t>tiroid</a:t>
            </a:r>
            <a:r>
              <a:rPr lang="en-US" sz="1000" dirty="0"/>
              <a:t> yang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meminimalisir</a:t>
            </a:r>
            <a:r>
              <a:rPr lang="en-US" sz="1000" dirty="0"/>
              <a:t> </a:t>
            </a:r>
            <a:r>
              <a:rPr lang="en-US" sz="1000" dirty="0" err="1"/>
              <a:t>resiko</a:t>
            </a:r>
            <a:endParaRPr lang="en-US" sz="1000" dirty="0"/>
          </a:p>
          <a:p>
            <a:pPr marL="342900" indent="-342900">
              <a:buAutoNum type="arabicPeriod"/>
            </a:pPr>
            <a:r>
              <a:rPr lang="en-US" sz="1000" dirty="0" err="1"/>
              <a:t>Mengembangkan</a:t>
            </a:r>
            <a:r>
              <a:rPr lang="en-US" sz="1000" dirty="0"/>
              <a:t> model </a:t>
            </a:r>
            <a:r>
              <a:rPr lang="en-US" sz="1000" dirty="0" err="1"/>
              <a:t>alat</a:t>
            </a:r>
            <a:r>
              <a:rPr lang="en-US" sz="1000" dirty="0"/>
              <a:t> bantu diagnosis </a:t>
            </a:r>
            <a:r>
              <a:rPr lang="en-US" sz="1000" dirty="0" err="1"/>
              <a:t>berdasarkan</a:t>
            </a:r>
            <a:r>
              <a:rPr lang="en-US" sz="1000" dirty="0"/>
              <a:t> </a:t>
            </a:r>
            <a:r>
              <a:rPr lang="en-US" sz="1000" dirty="0" err="1"/>
              <a:t>citra</a:t>
            </a:r>
            <a:r>
              <a:rPr lang="en-US" sz="1000" dirty="0"/>
              <a:t> USG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4E1C9BCC-F0D4-3F4A-A51C-26370F57C249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8472264" y="1708805"/>
            <a:ext cx="917045" cy="101739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368B81-662D-2D4F-938B-B387D0F2BC81}"/>
              </a:ext>
            </a:extLst>
          </p:cNvPr>
          <p:cNvSpPr txBox="1"/>
          <p:nvPr/>
        </p:nvSpPr>
        <p:spPr>
          <a:xfrm>
            <a:off x="4806769" y="2254672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Rasionalisasi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7BEF3-9E55-8241-B439-78F7955544D1}"/>
              </a:ext>
            </a:extLst>
          </p:cNvPr>
          <p:cNvSpPr txBox="1"/>
          <p:nvPr/>
        </p:nvSpPr>
        <p:spPr>
          <a:xfrm>
            <a:off x="8597381" y="1405731"/>
            <a:ext cx="773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Deduksi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Teori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Kebenaran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Koherensi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229A843-473D-B24B-A59C-909291291F06}"/>
              </a:ext>
            </a:extLst>
          </p:cNvPr>
          <p:cNvSpPr/>
          <p:nvPr/>
        </p:nvSpPr>
        <p:spPr>
          <a:xfrm>
            <a:off x="7717585" y="3213414"/>
            <a:ext cx="1901452" cy="112239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Khasanah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ilmu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pengetahuan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Endokrinologi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Onkologi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fitur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utama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keganasan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 pada </a:t>
            </a: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nodul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tiroid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Model Deep Learning</a:t>
            </a:r>
          </a:p>
          <a:p>
            <a:pPr marL="342900" indent="-342900">
              <a:buAutoNum type="arabicPeriod"/>
            </a:pP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Bisnis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 proses di RS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B0CD88A9-6157-3C4E-912B-F0A1C5E8107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619037" y="2500893"/>
            <a:ext cx="581419" cy="1273720"/>
          </a:xfrm>
          <a:prstGeom prst="bentConnector2">
            <a:avLst/>
          </a:prstGeom>
          <a:ln w="19050">
            <a:solidFill>
              <a:srgbClr val="268F8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0E6C585-0520-854A-8ECC-DE9CF7D379E8}"/>
              </a:ext>
            </a:extLst>
          </p:cNvPr>
          <p:cNvSpPr/>
          <p:nvPr/>
        </p:nvSpPr>
        <p:spPr>
          <a:xfrm>
            <a:off x="9408368" y="4987250"/>
            <a:ext cx="2376264" cy="12161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4. Demonstration</a:t>
            </a:r>
          </a:p>
          <a:p>
            <a:pPr algn="ctr"/>
            <a:r>
              <a:rPr lang="en-US" dirty="0"/>
              <a:t>Menyusun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kualifikasi</a:t>
            </a:r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3FFF3FE-F052-3A4F-AD0C-5A3CF5465A68}"/>
              </a:ext>
            </a:extLst>
          </p:cNvPr>
          <p:cNvSpPr/>
          <p:nvPr/>
        </p:nvSpPr>
        <p:spPr>
          <a:xfrm>
            <a:off x="5678574" y="4964195"/>
            <a:ext cx="2793690" cy="12961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</a:t>
            </a:r>
            <a:r>
              <a:rPr lang="en-US" dirty="0" err="1"/>
              <a:t>Bimbingan</a:t>
            </a:r>
            <a:endParaRPr lang="en-US" dirty="0"/>
          </a:p>
          <a:p>
            <a:pPr algn="ctr"/>
            <a:r>
              <a:rPr lang="en-US" dirty="0"/>
              <a:t>&amp; 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Kualifikasi</a:t>
            </a:r>
            <a:endParaRPr lang="en-US" dirty="0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C64079AE-2CCF-8946-8945-4684065C7ABD}"/>
              </a:ext>
            </a:extLst>
          </p:cNvPr>
          <p:cNvSpPr/>
          <p:nvPr/>
        </p:nvSpPr>
        <p:spPr>
          <a:xfrm>
            <a:off x="3030748" y="5327222"/>
            <a:ext cx="1882678" cy="970384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Diterima</a:t>
            </a:r>
            <a:r>
              <a:rPr lang="en-US" sz="1400" dirty="0"/>
              <a:t> ?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9B2F568-815C-9F43-9EC4-B23EE4177D7B}"/>
              </a:ext>
            </a:extLst>
          </p:cNvPr>
          <p:cNvSpPr/>
          <p:nvPr/>
        </p:nvSpPr>
        <p:spPr>
          <a:xfrm>
            <a:off x="535560" y="5397872"/>
            <a:ext cx="1584176" cy="9703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Menyusun Proposal</a:t>
            </a:r>
          </a:p>
          <a:p>
            <a:pPr algn="ctr"/>
            <a:r>
              <a:rPr lang="en-US" dirty="0" err="1"/>
              <a:t>penelitian</a:t>
            </a:r>
            <a:endParaRPr lang="en-US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CEB388D-35CC-B149-A192-DE27427ED445}"/>
              </a:ext>
            </a:extLst>
          </p:cNvPr>
          <p:cNvCxnSpPr>
            <a:cxnSpLocks/>
            <a:stCxn id="33" idx="2"/>
            <a:endCxn id="31" idx="2"/>
          </p:cNvCxnSpPr>
          <p:nvPr/>
        </p:nvCxnSpPr>
        <p:spPr>
          <a:xfrm rot="5400000" flipH="1" flipV="1">
            <a:off x="7237184" y="2938291"/>
            <a:ext cx="94217" cy="6624413"/>
          </a:xfrm>
          <a:prstGeom prst="bentConnector3">
            <a:avLst>
              <a:gd name="adj1" fmla="val -242631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2D793FA-DF24-6D44-A3AB-C5A6335AF548}"/>
              </a:ext>
            </a:extLst>
          </p:cNvPr>
          <p:cNvSpPr txBox="1"/>
          <p:nvPr/>
        </p:nvSpPr>
        <p:spPr>
          <a:xfrm>
            <a:off x="7176120" y="6368256"/>
            <a:ext cx="87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Tidak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8299EF5-4EAA-AF4A-AAC5-0E1E698C3A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19736" y="5883064"/>
            <a:ext cx="911012" cy="706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DB9B3C50-C191-8A4E-A56D-73B911A3B247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rot="10800000" flipV="1">
            <a:off x="4913426" y="5612266"/>
            <a:ext cx="765148" cy="2001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90EE68BE-0BED-1143-B115-53B09B2D7820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rot="10800000" flipV="1">
            <a:off x="8472264" y="5595319"/>
            <a:ext cx="936104" cy="169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710D2F66-F7D6-854F-A3E4-AC945F86F11C}"/>
              </a:ext>
            </a:extLst>
          </p:cNvPr>
          <p:cNvCxnSpPr>
            <a:cxnSpLocks/>
            <a:stCxn id="34" idx="0"/>
            <a:endCxn id="24" idx="2"/>
          </p:cNvCxnSpPr>
          <p:nvPr/>
        </p:nvCxnSpPr>
        <p:spPr>
          <a:xfrm rot="5400000" flipH="1" flipV="1">
            <a:off x="4466949" y="1196511"/>
            <a:ext cx="1062060" cy="7340663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062D928-33FB-4641-A94A-1BC41883A2C7}"/>
              </a:ext>
            </a:extLst>
          </p:cNvPr>
          <p:cNvSpPr txBox="1"/>
          <p:nvPr/>
        </p:nvSpPr>
        <p:spPr>
          <a:xfrm>
            <a:off x="4555194" y="4552631"/>
            <a:ext cx="267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Teori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kebenaran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pragmatis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619648-BC27-B044-BBAF-E032D1D35CEA}"/>
              </a:ext>
            </a:extLst>
          </p:cNvPr>
          <p:cNvSpPr txBox="1"/>
          <p:nvPr/>
        </p:nvSpPr>
        <p:spPr>
          <a:xfrm>
            <a:off x="2442349" y="5914727"/>
            <a:ext cx="39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Ya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6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1C7C-775C-6E47-A38C-CC549FA2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Aksiologi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Penelitian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BDCCA-6F94-074F-96D0-350B63B79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Memberikan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alternatif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penegakan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diagnosis non-invasive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bagi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penderita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kelainan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tiroid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atau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Memberikan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usulan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alternatif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bagaimana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proses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bisnis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berbantukan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system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cerdas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mampu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mengurangi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kesalahan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penanganan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disebabkan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oleh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kesalahan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diagnosis  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Membantu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paramedis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memberikan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penatalaksanaan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tepat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bagi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penderita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kelainan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tiroid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9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649</Words>
  <Application>Microsoft Macintosh PowerPoint</Application>
  <PresentationFormat>Widescreen</PresentationFormat>
  <Paragraphs>77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Ontologi, Epistemologi,  &amp; Aksiologi Penelitian</vt:lpstr>
      <vt:lpstr>Ontologi Penelitian</vt:lpstr>
      <vt:lpstr>Epistemologi Penelitian</vt:lpstr>
      <vt:lpstr>Aksiologi Penelitian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Ontologi, Epistemologi,  &amp; Aksiologi Penelitian</dc:title>
  <dc:creator>Microsoft Office User</dc:creator>
  <cp:lastModifiedBy>Microsoft Office User</cp:lastModifiedBy>
  <cp:revision>11</cp:revision>
  <dcterms:created xsi:type="dcterms:W3CDTF">2022-03-06T17:41:49Z</dcterms:created>
  <dcterms:modified xsi:type="dcterms:W3CDTF">2022-03-13T14:24:50Z</dcterms:modified>
</cp:coreProperties>
</file>