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81" r:id="rId6"/>
    <p:sldId id="282" r:id="rId7"/>
    <p:sldId id="283" r:id="rId8"/>
    <p:sldId id="276" r:id="rId9"/>
  </p:sldIdLst>
  <p:sldSz cx="12192000" cy="6858000"/>
  <p:notesSz cx="6858000" cy="9144000"/>
  <p:embeddedFontLst>
    <p:embeddedFont>
      <p:font typeface="Abril Fatface" panose="02000503000000020003" pitchFamily="2" charset="77"/>
      <p:regular r:id="rId11"/>
    </p:embeddedFont>
    <p:embeddedFont>
      <p:font typeface="Bangers" pitchFamily="2" charset="77"/>
      <p:regular r:id="rId12"/>
    </p:embeddedFont>
    <p:embeddedFont>
      <p:font typeface="Barlow Condensed" panose="020F0502020204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fortaa Medium" pitchFamily="2" charset="0"/>
      <p:regular r:id="rId21"/>
      <p:bold r:id="rId22"/>
    </p:embeddedFont>
    <p:embeddedFont>
      <p:font typeface="Patrick Hand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D3313-8C28-48EA-B036-F8BDDF134970}">
  <a:tblStyle styleId="{120D3313-8C28-48EA-B036-F8BDDF134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>
      <p:cViewPr varScale="1">
        <p:scale>
          <a:sx n="76" d="100"/>
          <a:sy n="76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08:54:22.160" idx="1">
    <p:pos x="3185" y="1789"/>
    <p:text>-Tetapkan jurnal yang diıuju, arena setiap jurnal memiliki daftar kategori manuskrip: ex: case report, original research, systematical review, etc.
-carefully checking the submission criteria and preparing your paper in the exact format of the journal to which you intend to submit
-thoughtful about the distinction between content and structure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09:16:03.856" idx="2">
    <p:pos x="4811" y="3029"/>
    <p:text>ganti kata "kami yakin bahwa.." menjadi "penulis yakin bahwa.."
meskipun sebastian journal membolehkan penggunaan kata orang pertama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09:25:04.480" idx="3">
    <p:pos x="4896" y="2645"/>
    <p:text>Foto berwarna Leih disukai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3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6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81351" y="1908325"/>
            <a:ext cx="4578900" cy="227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77650" y="4772900"/>
            <a:ext cx="4586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55602" y="6185591"/>
            <a:ext cx="4877943" cy="243896"/>
          </a:xfrm>
          <a:custGeom>
            <a:avLst/>
            <a:gdLst/>
            <a:ahLst/>
            <a:cxnLst/>
            <a:rect l="l" t="t" r="r" b="b"/>
            <a:pathLst>
              <a:path w="4724400" h="236219" extrusionOk="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955912" y="1142746"/>
            <a:ext cx="4877309" cy="4877309"/>
          </a:xfrm>
          <a:custGeom>
            <a:avLst/>
            <a:gdLst/>
            <a:ahLst/>
            <a:cxnLst/>
            <a:rect l="l" t="t" r="r" b="b"/>
            <a:pathLst>
              <a:path w="4724354" h="4724354" extrusionOk="0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944105" y="4604275"/>
            <a:ext cx="2896971" cy="1702034"/>
            <a:chOff x="4692026" y="4370063"/>
            <a:chExt cx="2807959" cy="1649737"/>
          </a:xfrm>
        </p:grpSpPr>
        <p:sp>
          <p:nvSpPr>
            <p:cNvPr id="18" name="Google Shape;18;p2"/>
            <p:cNvSpPr/>
            <p:nvPr/>
          </p:nvSpPr>
          <p:spPr>
            <a:xfrm>
              <a:off x="4692026" y="4370063"/>
              <a:ext cx="2807065" cy="1649730"/>
            </a:xfrm>
            <a:custGeom>
              <a:avLst/>
              <a:gdLst/>
              <a:ahLst/>
              <a:cxnLst/>
              <a:rect l="l" t="t" r="r" b="b"/>
              <a:pathLst>
                <a:path w="1685925" h="1649730" extrusionOk="0">
                  <a:moveTo>
                    <a:pt x="0" y="0"/>
                  </a:moveTo>
                  <a:lnTo>
                    <a:pt x="1685925" y="0"/>
                  </a:lnTo>
                  <a:lnTo>
                    <a:pt x="1685925" y="1649730"/>
                  </a:lnTo>
                  <a:lnTo>
                    <a:pt x="0" y="1649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77940" y="4370070"/>
              <a:ext cx="1122045" cy="1649730"/>
            </a:xfrm>
            <a:custGeom>
              <a:avLst/>
              <a:gdLst/>
              <a:ahLst/>
              <a:cxnLst/>
              <a:rect l="l" t="t" r="r" b="b"/>
              <a:pathLst>
                <a:path w="1122045" h="1649730" extrusionOk="0">
                  <a:moveTo>
                    <a:pt x="0" y="0"/>
                  </a:moveTo>
                  <a:lnTo>
                    <a:pt x="1122045" y="0"/>
                  </a:lnTo>
                  <a:lnTo>
                    <a:pt x="1122045" y="1649730"/>
                  </a:lnTo>
                  <a:lnTo>
                    <a:pt x="0" y="1649730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1389964" y="4604396"/>
            <a:ext cx="2295387" cy="421902"/>
          </a:xfrm>
          <a:custGeom>
            <a:avLst/>
            <a:gdLst/>
            <a:ahLst/>
            <a:cxnLst/>
            <a:rect l="l" t="t" r="r" b="b"/>
            <a:pathLst>
              <a:path w="2223135" h="408622" extrusionOk="0">
                <a:moveTo>
                  <a:pt x="537210" y="0"/>
                </a:moveTo>
                <a:lnTo>
                  <a:pt x="2223135" y="0"/>
                </a:lnTo>
                <a:lnTo>
                  <a:pt x="1684973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83632" y="4604396"/>
            <a:ext cx="1704329" cy="421902"/>
          </a:xfrm>
          <a:custGeom>
            <a:avLst/>
            <a:gdLst/>
            <a:ahLst/>
            <a:cxnLst/>
            <a:rect l="l" t="t" r="r" b="b"/>
            <a:pathLst>
              <a:path w="1650682" h="408622" extrusionOk="0">
                <a:moveTo>
                  <a:pt x="1122045" y="0"/>
                </a:moveTo>
                <a:lnTo>
                  <a:pt x="0" y="0"/>
                </a:lnTo>
                <a:lnTo>
                  <a:pt x="528638" y="408623"/>
                </a:lnTo>
                <a:lnTo>
                  <a:pt x="1650682" y="408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2606322" y="1783563"/>
            <a:ext cx="1560259" cy="2624294"/>
            <a:chOff x="3083744" y="1423529"/>
            <a:chExt cx="913447" cy="1536382"/>
          </a:xfrm>
        </p:grpSpPr>
        <p:sp>
          <p:nvSpPr>
            <p:cNvPr id="23" name="Google Shape;23;p2"/>
            <p:cNvSpPr/>
            <p:nvPr/>
          </p:nvSpPr>
          <p:spPr>
            <a:xfrm>
              <a:off x="3375209" y="2458896"/>
              <a:ext cx="330517" cy="439102"/>
            </a:xfrm>
            <a:custGeom>
              <a:avLst/>
              <a:gdLst/>
              <a:ahLst/>
              <a:cxnLst/>
              <a:rect l="l" t="t" r="r" b="b"/>
              <a:pathLst>
                <a:path w="330517" h="439102" extrusionOk="0">
                  <a:moveTo>
                    <a:pt x="0" y="0"/>
                  </a:moveTo>
                  <a:lnTo>
                    <a:pt x="330517" y="0"/>
                  </a:lnTo>
                  <a:lnTo>
                    <a:pt x="330517" y="439103"/>
                  </a:lnTo>
                  <a:lnTo>
                    <a:pt x="0" y="439103"/>
                  </a:lnTo>
                  <a:close/>
                </a:path>
              </a:pathLst>
            </a:custGeom>
            <a:solidFill>
              <a:srgbClr val="5648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75209" y="2502711"/>
              <a:ext cx="330517" cy="108584"/>
            </a:xfrm>
            <a:custGeom>
              <a:avLst/>
              <a:gdLst/>
              <a:ahLst/>
              <a:cxnLst/>
              <a:rect l="l" t="t" r="r" b="b"/>
              <a:pathLst>
                <a:path w="330517" h="108584" extrusionOk="0">
                  <a:moveTo>
                    <a:pt x="0" y="40957"/>
                  </a:moveTo>
                  <a:lnTo>
                    <a:pt x="330517" y="0"/>
                  </a:lnTo>
                  <a:lnTo>
                    <a:pt x="330517" y="6667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75209" y="2625583"/>
              <a:ext cx="330517" cy="108585"/>
            </a:xfrm>
            <a:custGeom>
              <a:avLst/>
              <a:gdLst/>
              <a:ahLst/>
              <a:cxnLst/>
              <a:rect l="l" t="t" r="r" b="b"/>
              <a:pathLst>
                <a:path w="330517" h="108585" extrusionOk="0">
                  <a:moveTo>
                    <a:pt x="0" y="40958"/>
                  </a:moveTo>
                  <a:cubicBezTo>
                    <a:pt x="110490" y="27623"/>
                    <a:pt x="220027" y="13335"/>
                    <a:pt x="330517" y="0"/>
                  </a:cubicBezTo>
                  <a:cubicBezTo>
                    <a:pt x="330517" y="22860"/>
                    <a:pt x="330517" y="44767"/>
                    <a:pt x="330517" y="67628"/>
                  </a:cubicBezTo>
                  <a:cubicBezTo>
                    <a:pt x="220027" y="80963"/>
                    <a:pt x="110490" y="95250"/>
                    <a:pt x="0" y="108585"/>
                  </a:cubicBezTo>
                  <a:cubicBezTo>
                    <a:pt x="0" y="86678"/>
                    <a:pt x="0" y="63817"/>
                    <a:pt x="0" y="40958"/>
                  </a:cubicBez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75209" y="2748456"/>
              <a:ext cx="330517" cy="109537"/>
            </a:xfrm>
            <a:custGeom>
              <a:avLst/>
              <a:gdLst/>
              <a:ahLst/>
              <a:cxnLst/>
              <a:rect l="l" t="t" r="r" b="b"/>
              <a:pathLst>
                <a:path w="330517" h="109537" extrusionOk="0">
                  <a:moveTo>
                    <a:pt x="0" y="41910"/>
                  </a:moveTo>
                  <a:lnTo>
                    <a:pt x="330517" y="0"/>
                  </a:lnTo>
                  <a:lnTo>
                    <a:pt x="330517" y="67627"/>
                  </a:lnTo>
                  <a:lnTo>
                    <a:pt x="0" y="109538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75209" y="2897999"/>
              <a:ext cx="330517" cy="61912"/>
            </a:xfrm>
            <a:custGeom>
              <a:avLst/>
              <a:gdLst/>
              <a:ahLst/>
              <a:cxnLst/>
              <a:rect l="l" t="t" r="r" b="b"/>
              <a:pathLst>
                <a:path w="330517" h="61912" extrusionOk="0">
                  <a:moveTo>
                    <a:pt x="81915" y="61913"/>
                  </a:moveTo>
                  <a:lnTo>
                    <a:pt x="247650" y="61913"/>
                  </a:lnTo>
                  <a:lnTo>
                    <a:pt x="330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F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83744" y="1423529"/>
              <a:ext cx="913447" cy="1036320"/>
            </a:xfrm>
            <a:custGeom>
              <a:avLst/>
              <a:gdLst/>
              <a:ahLst/>
              <a:cxnLst/>
              <a:rect l="l" t="t" r="r" b="b"/>
              <a:pathLst>
                <a:path w="913447" h="1036320" extrusionOk="0">
                  <a:moveTo>
                    <a:pt x="456247" y="0"/>
                  </a:moveTo>
                  <a:cubicBezTo>
                    <a:pt x="708660" y="0"/>
                    <a:pt x="913447" y="204788"/>
                    <a:pt x="913447" y="457200"/>
                  </a:cubicBezTo>
                  <a:cubicBezTo>
                    <a:pt x="913447" y="613410"/>
                    <a:pt x="835342" y="750570"/>
                    <a:pt x="716280" y="833438"/>
                  </a:cubicBezTo>
                  <a:cubicBezTo>
                    <a:pt x="655320" y="875348"/>
                    <a:pt x="621982" y="940118"/>
                    <a:pt x="621982" y="1014413"/>
                  </a:cubicBezTo>
                  <a:lnTo>
                    <a:pt x="621982" y="1036320"/>
                  </a:lnTo>
                  <a:lnTo>
                    <a:pt x="291465" y="1036320"/>
                  </a:lnTo>
                  <a:lnTo>
                    <a:pt x="291465" y="1014413"/>
                  </a:lnTo>
                  <a:cubicBezTo>
                    <a:pt x="291465" y="940118"/>
                    <a:pt x="258127" y="876300"/>
                    <a:pt x="197167" y="833438"/>
                  </a:cubicBezTo>
                  <a:cubicBezTo>
                    <a:pt x="78105" y="750570"/>
                    <a:pt x="0" y="613410"/>
                    <a:pt x="0" y="457200"/>
                  </a:cubicBezTo>
                  <a:cubicBezTo>
                    <a:pt x="0" y="204788"/>
                    <a:pt x="203835" y="0"/>
                    <a:pt x="456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74244" y="1789289"/>
              <a:ext cx="532447" cy="669607"/>
            </a:xfrm>
            <a:custGeom>
              <a:avLst/>
              <a:gdLst/>
              <a:ahLst/>
              <a:cxnLst/>
              <a:rect l="l" t="t" r="r" b="b"/>
              <a:pathLst>
                <a:path w="532447" h="669607" extrusionOk="0">
                  <a:moveTo>
                    <a:pt x="303847" y="669607"/>
                  </a:moveTo>
                  <a:lnTo>
                    <a:pt x="303847" y="228600"/>
                  </a:lnTo>
                  <a:lnTo>
                    <a:pt x="228600" y="228600"/>
                  </a:lnTo>
                  <a:lnTo>
                    <a:pt x="228600" y="669607"/>
                  </a:lnTo>
                  <a:lnTo>
                    <a:pt x="178117" y="669607"/>
                  </a:lnTo>
                  <a:lnTo>
                    <a:pt x="178117" y="228600"/>
                  </a:lnTo>
                  <a:lnTo>
                    <a:pt x="114300" y="228600"/>
                  </a:lnTo>
                  <a:cubicBezTo>
                    <a:pt x="82867" y="228600"/>
                    <a:pt x="54292" y="216217"/>
                    <a:pt x="33338" y="195263"/>
                  </a:cubicBezTo>
                  <a:cubicBezTo>
                    <a:pt x="12382" y="174308"/>
                    <a:pt x="0" y="145733"/>
                    <a:pt x="0" y="114300"/>
                  </a:cubicBezTo>
                  <a:cubicBezTo>
                    <a:pt x="0" y="82867"/>
                    <a:pt x="12382" y="54292"/>
                    <a:pt x="33338" y="33338"/>
                  </a:cubicBezTo>
                  <a:cubicBezTo>
                    <a:pt x="54292" y="12382"/>
                    <a:pt x="82867" y="0"/>
                    <a:pt x="114300" y="0"/>
                  </a:cubicBezTo>
                  <a:cubicBezTo>
                    <a:pt x="145732" y="0"/>
                    <a:pt x="174307" y="12382"/>
                    <a:pt x="195263" y="33338"/>
                  </a:cubicBezTo>
                  <a:cubicBezTo>
                    <a:pt x="216217" y="54292"/>
                    <a:pt x="228600" y="82867"/>
                    <a:pt x="228600" y="114300"/>
                  </a:cubicBezTo>
                  <a:lnTo>
                    <a:pt x="228600" y="178117"/>
                  </a:lnTo>
                  <a:lnTo>
                    <a:pt x="303847" y="178117"/>
                  </a:lnTo>
                  <a:lnTo>
                    <a:pt x="303847" y="114300"/>
                  </a:lnTo>
                  <a:cubicBezTo>
                    <a:pt x="303847" y="82867"/>
                    <a:pt x="316230" y="54292"/>
                    <a:pt x="337185" y="33338"/>
                  </a:cubicBezTo>
                  <a:cubicBezTo>
                    <a:pt x="358140" y="12382"/>
                    <a:pt x="386715" y="0"/>
                    <a:pt x="418147" y="0"/>
                  </a:cubicBezTo>
                  <a:cubicBezTo>
                    <a:pt x="449580" y="0"/>
                    <a:pt x="478155" y="12382"/>
                    <a:pt x="499110" y="33338"/>
                  </a:cubicBezTo>
                  <a:cubicBezTo>
                    <a:pt x="520065" y="54292"/>
                    <a:pt x="532447" y="82867"/>
                    <a:pt x="532447" y="114300"/>
                  </a:cubicBezTo>
                  <a:cubicBezTo>
                    <a:pt x="532447" y="145733"/>
                    <a:pt x="520065" y="174308"/>
                    <a:pt x="499110" y="195263"/>
                  </a:cubicBezTo>
                  <a:cubicBezTo>
                    <a:pt x="478155" y="216217"/>
                    <a:pt x="449580" y="228600"/>
                    <a:pt x="418147" y="228600"/>
                  </a:cubicBezTo>
                  <a:lnTo>
                    <a:pt x="354330" y="228600"/>
                  </a:lnTo>
                  <a:lnTo>
                    <a:pt x="354330" y="669607"/>
                  </a:lnTo>
                  <a:lnTo>
                    <a:pt x="303847" y="669607"/>
                  </a:lnTo>
                  <a:lnTo>
                    <a:pt x="303847" y="669607"/>
                  </a:lnTo>
                  <a:close/>
                  <a:moveTo>
                    <a:pt x="354330" y="114300"/>
                  </a:moveTo>
                  <a:lnTo>
                    <a:pt x="354330" y="178117"/>
                  </a:lnTo>
                  <a:lnTo>
                    <a:pt x="418147" y="178117"/>
                  </a:lnTo>
                  <a:cubicBezTo>
                    <a:pt x="435292" y="178117"/>
                    <a:pt x="451485" y="170497"/>
                    <a:pt x="462915" y="159067"/>
                  </a:cubicBezTo>
                  <a:cubicBezTo>
                    <a:pt x="474345" y="147638"/>
                    <a:pt x="481965" y="131445"/>
                    <a:pt x="481965" y="114300"/>
                  </a:cubicBezTo>
                  <a:cubicBezTo>
                    <a:pt x="481965" y="97155"/>
                    <a:pt x="475297" y="80963"/>
                    <a:pt x="462915" y="69532"/>
                  </a:cubicBezTo>
                  <a:cubicBezTo>
                    <a:pt x="451485" y="58102"/>
                    <a:pt x="435292" y="50482"/>
                    <a:pt x="418147" y="50482"/>
                  </a:cubicBezTo>
                  <a:cubicBezTo>
                    <a:pt x="401003" y="50482"/>
                    <a:pt x="384810" y="57150"/>
                    <a:pt x="373380" y="69532"/>
                  </a:cubicBezTo>
                  <a:cubicBezTo>
                    <a:pt x="360997" y="80963"/>
                    <a:pt x="354330" y="96202"/>
                    <a:pt x="354330" y="114300"/>
                  </a:cubicBezTo>
                  <a:lnTo>
                    <a:pt x="354330" y="114300"/>
                  </a:lnTo>
                  <a:close/>
                  <a:moveTo>
                    <a:pt x="114300" y="178117"/>
                  </a:moveTo>
                  <a:lnTo>
                    <a:pt x="178117" y="178117"/>
                  </a:lnTo>
                  <a:lnTo>
                    <a:pt x="178117" y="114300"/>
                  </a:lnTo>
                  <a:cubicBezTo>
                    <a:pt x="178117" y="97155"/>
                    <a:pt x="171450" y="80963"/>
                    <a:pt x="159067" y="69532"/>
                  </a:cubicBezTo>
                  <a:cubicBezTo>
                    <a:pt x="147638" y="58102"/>
                    <a:pt x="131445" y="50482"/>
                    <a:pt x="114300" y="50482"/>
                  </a:cubicBezTo>
                  <a:cubicBezTo>
                    <a:pt x="97155" y="50482"/>
                    <a:pt x="80963" y="57150"/>
                    <a:pt x="69532" y="69532"/>
                  </a:cubicBezTo>
                  <a:cubicBezTo>
                    <a:pt x="58102" y="80963"/>
                    <a:pt x="50482" y="97155"/>
                    <a:pt x="50482" y="114300"/>
                  </a:cubicBezTo>
                  <a:cubicBezTo>
                    <a:pt x="50482" y="131445"/>
                    <a:pt x="57150" y="147638"/>
                    <a:pt x="69532" y="159067"/>
                  </a:cubicBezTo>
                  <a:cubicBezTo>
                    <a:pt x="80963" y="170497"/>
                    <a:pt x="96202" y="178117"/>
                    <a:pt x="114300" y="178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2048666">
            <a:off x="9804388" y="1060673"/>
            <a:ext cx="2242516" cy="1205679"/>
            <a:chOff x="3448893" y="949065"/>
            <a:chExt cx="2173513" cy="1168580"/>
          </a:xfrm>
        </p:grpSpPr>
        <p:sp>
          <p:nvSpPr>
            <p:cNvPr id="31" name="Google Shape;31;p2"/>
            <p:cNvSpPr/>
            <p:nvPr/>
          </p:nvSpPr>
          <p:spPr>
            <a:xfrm>
              <a:off x="4498069" y="1640485"/>
              <a:ext cx="1124337" cy="477160"/>
            </a:xfrm>
            <a:custGeom>
              <a:avLst/>
              <a:gdLst/>
              <a:ahLst/>
              <a:cxnLst/>
              <a:rect l="l" t="t" r="r" b="b"/>
              <a:pathLst>
                <a:path w="814737" h="345768" extrusionOk="0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63048" y="949065"/>
              <a:ext cx="553783" cy="1135180"/>
            </a:xfrm>
            <a:custGeom>
              <a:avLst/>
              <a:gdLst/>
              <a:ahLst/>
              <a:cxnLst/>
              <a:rect l="l" t="t" r="r" b="b"/>
              <a:pathLst>
                <a:path w="401292" h="822594" extrusionOk="0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48893" y="1450622"/>
              <a:ext cx="807082" cy="435409"/>
            </a:xfrm>
            <a:custGeom>
              <a:avLst/>
              <a:gdLst/>
              <a:ahLst/>
              <a:cxnLst/>
              <a:rect l="l" t="t" r="r" b="b"/>
              <a:pathLst>
                <a:path w="584842" h="315514" extrusionOk="0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2"/>
          <p:cNvSpPr/>
          <p:nvPr/>
        </p:nvSpPr>
        <p:spPr>
          <a:xfrm rot="-7451544">
            <a:off x="572724" y="5006105"/>
            <a:ext cx="571261" cy="1171007"/>
          </a:xfrm>
          <a:custGeom>
            <a:avLst/>
            <a:gdLst/>
            <a:ahLst/>
            <a:cxnLst/>
            <a:rect l="l" t="t" r="r" b="b"/>
            <a:pathLst>
              <a:path w="401292" h="822594" extrusionOk="0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7451544">
            <a:off x="796177" y="5610134"/>
            <a:ext cx="832554" cy="449151"/>
          </a:xfrm>
          <a:custGeom>
            <a:avLst/>
            <a:gdLst/>
            <a:ahLst/>
            <a:cxnLst/>
            <a:rect l="l" t="t" r="r" b="b"/>
            <a:pathLst>
              <a:path w="584842" h="315514" extrusionOk="0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 rot="-1838053">
            <a:off x="553605" y="90788"/>
            <a:ext cx="2242379" cy="1205605"/>
            <a:chOff x="3448893" y="949065"/>
            <a:chExt cx="2173513" cy="1168580"/>
          </a:xfrm>
        </p:grpSpPr>
        <p:sp>
          <p:nvSpPr>
            <p:cNvPr id="37" name="Google Shape;37;p2"/>
            <p:cNvSpPr/>
            <p:nvPr/>
          </p:nvSpPr>
          <p:spPr>
            <a:xfrm>
              <a:off x="4498069" y="1640485"/>
              <a:ext cx="1124337" cy="477160"/>
            </a:xfrm>
            <a:custGeom>
              <a:avLst/>
              <a:gdLst/>
              <a:ahLst/>
              <a:cxnLst/>
              <a:rect l="l" t="t" r="r" b="b"/>
              <a:pathLst>
                <a:path w="814737" h="345768" extrusionOk="0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63048" y="949065"/>
              <a:ext cx="553783" cy="1135180"/>
            </a:xfrm>
            <a:custGeom>
              <a:avLst/>
              <a:gdLst/>
              <a:ahLst/>
              <a:cxnLst/>
              <a:rect l="l" t="t" r="r" b="b"/>
              <a:pathLst>
                <a:path w="401292" h="822594" extrusionOk="0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8893" y="1450622"/>
              <a:ext cx="807082" cy="435409"/>
            </a:xfrm>
            <a:custGeom>
              <a:avLst/>
              <a:gdLst/>
              <a:ahLst/>
              <a:cxnLst/>
              <a:rect l="l" t="t" r="r" b="b"/>
              <a:pathLst>
                <a:path w="584842" h="315514" extrusionOk="0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389964" y="4604396"/>
            <a:ext cx="2295387" cy="421902"/>
          </a:xfrm>
          <a:custGeom>
            <a:avLst/>
            <a:gdLst/>
            <a:ahLst/>
            <a:cxnLst/>
            <a:rect l="l" t="t" r="r" b="b"/>
            <a:pathLst>
              <a:path w="2223135" h="408622" extrusionOk="0">
                <a:moveTo>
                  <a:pt x="537210" y="0"/>
                </a:moveTo>
                <a:lnTo>
                  <a:pt x="2223135" y="0"/>
                </a:lnTo>
                <a:lnTo>
                  <a:pt x="1684973" y="408623"/>
                </a:lnTo>
                <a:lnTo>
                  <a:pt x="0" y="408623"/>
                </a:lnTo>
                <a:close/>
              </a:path>
            </a:pathLst>
          </a:custGeom>
          <a:solidFill>
            <a:srgbClr val="FFFFFF">
              <a:alpha val="5809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3683632" y="4604396"/>
            <a:ext cx="1704329" cy="421902"/>
          </a:xfrm>
          <a:custGeom>
            <a:avLst/>
            <a:gdLst/>
            <a:ahLst/>
            <a:cxnLst/>
            <a:rect l="l" t="t" r="r" b="b"/>
            <a:pathLst>
              <a:path w="1650682" h="408622" extrusionOk="0">
                <a:moveTo>
                  <a:pt x="1122045" y="0"/>
                </a:moveTo>
                <a:lnTo>
                  <a:pt x="0" y="0"/>
                </a:lnTo>
                <a:lnTo>
                  <a:pt x="528638" y="408623"/>
                </a:lnTo>
                <a:lnTo>
                  <a:pt x="1650682" y="408623"/>
                </a:lnTo>
                <a:close/>
              </a:path>
            </a:pathLst>
          </a:cu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415600" y="4409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2731600" y="2342250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2"/>
          </p:nvPr>
        </p:nvSpPr>
        <p:spPr>
          <a:xfrm>
            <a:off x="2731600" y="4432775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3"/>
          </p:nvPr>
        </p:nvSpPr>
        <p:spPr>
          <a:xfrm>
            <a:off x="8072289" y="2342250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4"/>
          </p:nvPr>
        </p:nvSpPr>
        <p:spPr>
          <a:xfrm>
            <a:off x="8072289" y="4432775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subTitle" idx="1"/>
          </p:nvPr>
        </p:nvSpPr>
        <p:spPr>
          <a:xfrm>
            <a:off x="4406700" y="2031800"/>
            <a:ext cx="683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atrick Hand"/>
              <a:buNone/>
              <a:defRPr sz="36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2"/>
          </p:nvPr>
        </p:nvSpPr>
        <p:spPr>
          <a:xfrm>
            <a:off x="4386975" y="2965625"/>
            <a:ext cx="6820500" cy="20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/>
          <p:nvPr/>
        </p:nvSpPr>
        <p:spPr>
          <a:xfrm rot="-2956710">
            <a:off x="766221" y="1905573"/>
            <a:ext cx="570521" cy="1169491"/>
          </a:xfrm>
          <a:custGeom>
            <a:avLst/>
            <a:gdLst/>
            <a:ahLst/>
            <a:cxnLst/>
            <a:rect l="l" t="t" r="r" b="b"/>
            <a:pathLst>
              <a:path w="401292" h="822594" extrusionOk="0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 rot="-2956710">
            <a:off x="494028" y="2671597"/>
            <a:ext cx="831476" cy="448570"/>
          </a:xfrm>
          <a:custGeom>
            <a:avLst/>
            <a:gdLst/>
            <a:ahLst/>
            <a:cxnLst/>
            <a:rect l="l" t="t" r="r" b="b"/>
            <a:pathLst>
              <a:path w="584842" h="315514" extrusionOk="0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8"/>
          <p:cNvGrpSpPr/>
          <p:nvPr/>
        </p:nvGrpSpPr>
        <p:grpSpPr>
          <a:xfrm rot="2700000">
            <a:off x="10266435" y="196328"/>
            <a:ext cx="2020292" cy="1442535"/>
            <a:chOff x="3509104" y="949065"/>
            <a:chExt cx="1958007" cy="1398062"/>
          </a:xfrm>
        </p:grpSpPr>
        <p:sp>
          <p:nvSpPr>
            <p:cNvPr id="119" name="Google Shape;119;p8"/>
            <p:cNvSpPr/>
            <p:nvPr/>
          </p:nvSpPr>
          <p:spPr>
            <a:xfrm rot="-1931549">
              <a:off x="4302435" y="1607360"/>
              <a:ext cx="1124007" cy="477020"/>
            </a:xfrm>
            <a:custGeom>
              <a:avLst/>
              <a:gdLst/>
              <a:ahLst/>
              <a:cxnLst/>
              <a:rect l="l" t="t" r="r" b="b"/>
              <a:pathLst>
                <a:path w="814737" h="345768" extrusionOk="0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963048" y="949065"/>
              <a:ext cx="553783" cy="1135180"/>
            </a:xfrm>
            <a:custGeom>
              <a:avLst/>
              <a:gdLst/>
              <a:ahLst/>
              <a:cxnLst/>
              <a:rect l="l" t="t" r="r" b="b"/>
              <a:pathLst>
                <a:path w="401292" h="822594" extrusionOk="0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 rot="972124">
              <a:off x="3553815" y="1552776"/>
              <a:ext cx="806965" cy="435346"/>
            </a:xfrm>
            <a:custGeom>
              <a:avLst/>
              <a:gdLst/>
              <a:ahLst/>
              <a:cxnLst/>
              <a:rect l="l" t="t" r="r" b="b"/>
              <a:pathLst>
                <a:path w="584842" h="315514" extrusionOk="0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8"/>
          <p:cNvSpPr/>
          <p:nvPr/>
        </p:nvSpPr>
        <p:spPr>
          <a:xfrm>
            <a:off x="422200" y="5499800"/>
            <a:ext cx="4110228" cy="243896"/>
          </a:xfrm>
          <a:custGeom>
            <a:avLst/>
            <a:gdLst/>
            <a:ahLst/>
            <a:cxnLst/>
            <a:rect l="l" t="t" r="r" b="b"/>
            <a:pathLst>
              <a:path w="4724400" h="236219" extrusionOk="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1"/>
          <p:cNvSpPr/>
          <p:nvPr/>
        </p:nvSpPr>
        <p:spPr>
          <a:xfrm rot="-1211893" flipH="1">
            <a:off x="405113" y="202128"/>
            <a:ext cx="639243" cy="1136617"/>
          </a:xfrm>
          <a:custGeom>
            <a:avLst/>
            <a:gdLst/>
            <a:ahLst/>
            <a:cxnLst/>
            <a:rect l="l" t="t" r="r" b="b"/>
            <a:pathLst>
              <a:path w="401292" h="822594" extrusionOk="0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 rot="-1211893" flipH="1">
            <a:off x="1000879" y="202128"/>
            <a:ext cx="639243" cy="1136617"/>
          </a:xfrm>
          <a:custGeom>
            <a:avLst/>
            <a:gdLst/>
            <a:ahLst/>
            <a:cxnLst/>
            <a:rect l="l" t="t" r="r" b="b"/>
            <a:pathLst>
              <a:path w="401292" h="822594" extrusionOk="0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61306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955602" y="6185591"/>
            <a:ext cx="4877943" cy="243896"/>
          </a:xfrm>
          <a:custGeom>
            <a:avLst/>
            <a:gdLst/>
            <a:ahLst/>
            <a:cxnLst/>
            <a:rect l="l" t="t" r="r" b="b"/>
            <a:pathLst>
              <a:path w="4724400" h="236219" extrusionOk="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 rot="-2700000">
            <a:off x="955912" y="1142746"/>
            <a:ext cx="4877309" cy="4877309"/>
          </a:xfrm>
          <a:custGeom>
            <a:avLst/>
            <a:gdLst/>
            <a:ahLst/>
            <a:cxnLst/>
            <a:rect l="l" t="t" r="r" b="b"/>
            <a:pathLst>
              <a:path w="4724354" h="4724354" extrusionOk="0">
                <a:moveTo>
                  <a:pt x="4724355" y="2362177"/>
                </a:moveTo>
                <a:cubicBezTo>
                  <a:pt x="4724355" y="3666772"/>
                  <a:pt x="3666772" y="4724355"/>
                  <a:pt x="2362177" y="4724355"/>
                </a:cubicBezTo>
                <a:cubicBezTo>
                  <a:pt x="1057583" y="4724355"/>
                  <a:pt x="0" y="3666772"/>
                  <a:pt x="0" y="2362177"/>
                </a:cubicBezTo>
                <a:cubicBezTo>
                  <a:pt x="0" y="1057583"/>
                  <a:pt x="1057583" y="0"/>
                  <a:pt x="2362177" y="0"/>
                </a:cubicBezTo>
                <a:cubicBezTo>
                  <a:pt x="3666772" y="0"/>
                  <a:pt x="4724355" y="1057583"/>
                  <a:pt x="4724355" y="2362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 rot="3456507">
            <a:off x="4979965" y="1382088"/>
            <a:ext cx="2242479" cy="1205659"/>
            <a:chOff x="3448893" y="949065"/>
            <a:chExt cx="2173513" cy="1168580"/>
          </a:xfrm>
        </p:grpSpPr>
        <p:sp>
          <p:nvSpPr>
            <p:cNvPr id="270" name="Google Shape;270;p22"/>
            <p:cNvSpPr/>
            <p:nvPr/>
          </p:nvSpPr>
          <p:spPr>
            <a:xfrm>
              <a:off x="4498069" y="1640485"/>
              <a:ext cx="1124337" cy="477160"/>
            </a:xfrm>
            <a:custGeom>
              <a:avLst/>
              <a:gdLst/>
              <a:ahLst/>
              <a:cxnLst/>
              <a:rect l="l" t="t" r="r" b="b"/>
              <a:pathLst>
                <a:path w="814737" h="345768" extrusionOk="0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963048" y="949065"/>
              <a:ext cx="553783" cy="1135180"/>
            </a:xfrm>
            <a:custGeom>
              <a:avLst/>
              <a:gdLst/>
              <a:ahLst/>
              <a:cxnLst/>
              <a:rect l="l" t="t" r="r" b="b"/>
              <a:pathLst>
                <a:path w="401292" h="822594" extrusionOk="0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448893" y="1450622"/>
              <a:ext cx="807082" cy="435409"/>
            </a:xfrm>
            <a:custGeom>
              <a:avLst/>
              <a:gdLst/>
              <a:ahLst/>
              <a:cxnLst/>
              <a:rect l="l" t="t" r="r" b="b"/>
              <a:pathLst>
                <a:path w="584842" h="315514" extrusionOk="0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2"/>
          <p:cNvSpPr/>
          <p:nvPr/>
        </p:nvSpPr>
        <p:spPr>
          <a:xfrm rot="-7451544">
            <a:off x="572724" y="5006105"/>
            <a:ext cx="571261" cy="1171007"/>
          </a:xfrm>
          <a:custGeom>
            <a:avLst/>
            <a:gdLst/>
            <a:ahLst/>
            <a:cxnLst/>
            <a:rect l="l" t="t" r="r" b="b"/>
            <a:pathLst>
              <a:path w="401292" h="822594" extrusionOk="0">
                <a:moveTo>
                  <a:pt x="401279" y="442645"/>
                </a:moveTo>
                <a:cubicBezTo>
                  <a:pt x="400491" y="299179"/>
                  <a:pt x="351618" y="151772"/>
                  <a:pt x="246777" y="54025"/>
                </a:cubicBezTo>
                <a:cubicBezTo>
                  <a:pt x="223129" y="31954"/>
                  <a:pt x="195539" y="11458"/>
                  <a:pt x="163220" y="3576"/>
                </a:cubicBezTo>
                <a:cubicBezTo>
                  <a:pt x="87545" y="-16131"/>
                  <a:pt x="2411" y="48507"/>
                  <a:pt x="47" y="126547"/>
                </a:cubicBezTo>
                <a:cubicBezTo>
                  <a:pt x="-2318" y="217987"/>
                  <a:pt x="85969" y="281049"/>
                  <a:pt x="150607" y="345687"/>
                </a:cubicBezTo>
                <a:cubicBezTo>
                  <a:pt x="275155" y="468658"/>
                  <a:pt x="335852" y="648385"/>
                  <a:pt x="316933" y="822594"/>
                </a:cubicBezTo>
                <a:cubicBezTo>
                  <a:pt x="369748" y="705930"/>
                  <a:pt x="402067" y="570346"/>
                  <a:pt x="401279" y="4426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/>
          <p:nvPr/>
        </p:nvSpPr>
        <p:spPr>
          <a:xfrm rot="-7451544">
            <a:off x="796177" y="5610134"/>
            <a:ext cx="832554" cy="449151"/>
          </a:xfrm>
          <a:custGeom>
            <a:avLst/>
            <a:gdLst/>
            <a:ahLst/>
            <a:cxnLst/>
            <a:rect l="l" t="t" r="r" b="b"/>
            <a:pathLst>
              <a:path w="584842" h="315514" extrusionOk="0">
                <a:moveTo>
                  <a:pt x="277415" y="198059"/>
                </a:moveTo>
                <a:cubicBezTo>
                  <a:pt x="234848" y="209883"/>
                  <a:pt x="194646" y="229590"/>
                  <a:pt x="150503" y="235896"/>
                </a:cubicBezTo>
                <a:cubicBezTo>
                  <a:pt x="93747" y="244567"/>
                  <a:pt x="28320" y="228802"/>
                  <a:pt x="6248" y="167316"/>
                </a:cubicBezTo>
                <a:cubicBezTo>
                  <a:pt x="-5576" y="134208"/>
                  <a:pt x="-58" y="97948"/>
                  <a:pt x="18072" y="68781"/>
                </a:cubicBezTo>
                <a:cubicBezTo>
                  <a:pt x="63004" y="-6105"/>
                  <a:pt x="148926" y="-5316"/>
                  <a:pt x="224601" y="4931"/>
                </a:cubicBezTo>
                <a:cubicBezTo>
                  <a:pt x="471331" y="38827"/>
                  <a:pt x="571442" y="272945"/>
                  <a:pt x="584843" y="315512"/>
                </a:cubicBezTo>
                <a:cubicBezTo>
                  <a:pt x="584843" y="316300"/>
                  <a:pt x="449259" y="150762"/>
                  <a:pt x="277415" y="198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 rot="-3566290">
            <a:off x="-112998" y="916944"/>
            <a:ext cx="2242471" cy="1205655"/>
            <a:chOff x="3448893" y="949065"/>
            <a:chExt cx="2173513" cy="1168580"/>
          </a:xfrm>
        </p:grpSpPr>
        <p:sp>
          <p:nvSpPr>
            <p:cNvPr id="276" name="Google Shape;276;p22"/>
            <p:cNvSpPr/>
            <p:nvPr/>
          </p:nvSpPr>
          <p:spPr>
            <a:xfrm>
              <a:off x="4498069" y="1640485"/>
              <a:ext cx="1124337" cy="477160"/>
            </a:xfrm>
            <a:custGeom>
              <a:avLst/>
              <a:gdLst/>
              <a:ahLst/>
              <a:cxnLst/>
              <a:rect l="l" t="t" r="r" b="b"/>
              <a:pathLst>
                <a:path w="814737" h="345768" extrusionOk="0">
                  <a:moveTo>
                    <a:pt x="804830" y="218856"/>
                  </a:moveTo>
                  <a:cubicBezTo>
                    <a:pt x="729155" y="367840"/>
                    <a:pt x="532086" y="146335"/>
                    <a:pt x="320040" y="184960"/>
                  </a:cubicBezTo>
                  <a:cubicBezTo>
                    <a:pt x="175786" y="210973"/>
                    <a:pt x="80404" y="251176"/>
                    <a:pt x="0" y="345769"/>
                  </a:cubicBezTo>
                  <a:cubicBezTo>
                    <a:pt x="409903" y="-232038"/>
                    <a:pt x="889963" y="51742"/>
                    <a:pt x="804830" y="2188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963048" y="949065"/>
              <a:ext cx="553783" cy="1135180"/>
            </a:xfrm>
            <a:custGeom>
              <a:avLst/>
              <a:gdLst/>
              <a:ahLst/>
              <a:cxnLst/>
              <a:rect l="l" t="t" r="r" b="b"/>
              <a:pathLst>
                <a:path w="401292" h="822594" extrusionOk="0">
                  <a:moveTo>
                    <a:pt x="401279" y="442645"/>
                  </a:moveTo>
                  <a:cubicBezTo>
                    <a:pt x="400491" y="299179"/>
                    <a:pt x="351618" y="151772"/>
                    <a:pt x="246777" y="54025"/>
                  </a:cubicBezTo>
                  <a:cubicBezTo>
                    <a:pt x="223129" y="31954"/>
                    <a:pt x="195539" y="11458"/>
                    <a:pt x="163220" y="3576"/>
                  </a:cubicBezTo>
                  <a:cubicBezTo>
                    <a:pt x="87545" y="-16131"/>
                    <a:pt x="2411" y="48507"/>
                    <a:pt x="47" y="126547"/>
                  </a:cubicBezTo>
                  <a:cubicBezTo>
                    <a:pt x="-2318" y="217987"/>
                    <a:pt x="85969" y="281049"/>
                    <a:pt x="150607" y="345687"/>
                  </a:cubicBezTo>
                  <a:cubicBezTo>
                    <a:pt x="275155" y="468658"/>
                    <a:pt x="335852" y="648385"/>
                    <a:pt x="316933" y="822594"/>
                  </a:cubicBezTo>
                  <a:cubicBezTo>
                    <a:pt x="369748" y="705930"/>
                    <a:pt x="402067" y="570346"/>
                    <a:pt x="401279" y="442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3448893" y="1450622"/>
              <a:ext cx="807082" cy="435409"/>
            </a:xfrm>
            <a:custGeom>
              <a:avLst/>
              <a:gdLst/>
              <a:ahLst/>
              <a:cxnLst/>
              <a:rect l="l" t="t" r="r" b="b"/>
              <a:pathLst>
                <a:path w="584842" h="315514" extrusionOk="0">
                  <a:moveTo>
                    <a:pt x="277415" y="198059"/>
                  </a:moveTo>
                  <a:cubicBezTo>
                    <a:pt x="234848" y="209883"/>
                    <a:pt x="194646" y="229590"/>
                    <a:pt x="150503" y="235896"/>
                  </a:cubicBezTo>
                  <a:cubicBezTo>
                    <a:pt x="93747" y="244567"/>
                    <a:pt x="28320" y="228802"/>
                    <a:pt x="6248" y="167316"/>
                  </a:cubicBezTo>
                  <a:cubicBezTo>
                    <a:pt x="-5576" y="134208"/>
                    <a:pt x="-58" y="97948"/>
                    <a:pt x="18072" y="68781"/>
                  </a:cubicBezTo>
                  <a:cubicBezTo>
                    <a:pt x="63004" y="-6105"/>
                    <a:pt x="148926" y="-5316"/>
                    <a:pt x="224601" y="4931"/>
                  </a:cubicBezTo>
                  <a:cubicBezTo>
                    <a:pt x="471331" y="38827"/>
                    <a:pt x="571442" y="272945"/>
                    <a:pt x="584843" y="315512"/>
                  </a:cubicBezTo>
                  <a:cubicBezTo>
                    <a:pt x="584843" y="316300"/>
                    <a:pt x="449259" y="150762"/>
                    <a:pt x="277415" y="198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22"/>
          <p:cNvGrpSpPr/>
          <p:nvPr/>
        </p:nvGrpSpPr>
        <p:grpSpPr>
          <a:xfrm>
            <a:off x="1377917" y="4654825"/>
            <a:ext cx="3872859" cy="1649101"/>
            <a:chOff x="4487664" y="-1392325"/>
            <a:chExt cx="3997997" cy="1702034"/>
          </a:xfrm>
        </p:grpSpPr>
        <p:grpSp>
          <p:nvGrpSpPr>
            <p:cNvPr id="280" name="Google Shape;280;p22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281" name="Google Shape;281;p22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Google Shape;283;p22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7"/>
          <a:ext cx="12192000" cy="6858000"/>
        </p:xfrm>
        <a:graphic>
          <a:graphicData uri="http://schemas.openxmlformats.org/drawingml/2006/table">
            <a:tbl>
              <a:tblPr>
                <a:noFill/>
                <a:tableStyleId>{120D3313-8C28-48EA-B036-F8BDDF134970}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7" name="Google Shape;7;p1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-50" y="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trick Hand"/>
              <a:buNone/>
              <a:defRPr sz="4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●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 Medium"/>
              <a:buChar char="○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Comfortaa Medium"/>
              <a:buChar char="■"/>
              <a:defRPr sz="19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6096000" y="1595800"/>
            <a:ext cx="5486400" cy="227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How to write a scientific paper </a:t>
            </a:r>
            <a:r>
              <a:rPr lang="en" sz="6500" dirty="0">
                <a:solidFill>
                  <a:schemeClr val="accent1"/>
                </a:solidFill>
              </a:rPr>
              <a:t>?</a:t>
            </a:r>
            <a:endParaRPr sz="6500" dirty="0">
              <a:solidFill>
                <a:schemeClr val="accent1"/>
              </a:solidFill>
            </a:endParaRPr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1"/>
          </p:nvPr>
        </p:nvSpPr>
        <p:spPr>
          <a:xfrm>
            <a:off x="6160500" y="4765973"/>
            <a:ext cx="5149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/>
              <a:t>Source: </a:t>
            </a:r>
            <a:r>
              <a:rPr lang="en-ID" dirty="0"/>
              <a:t>https://</a:t>
            </a:r>
            <a:r>
              <a:rPr lang="en-ID" dirty="0" err="1"/>
              <a:t>www.ncbi.nlm.nih.gov</a:t>
            </a:r>
            <a:r>
              <a:rPr lang="en-ID" dirty="0"/>
              <a:t>/</a:t>
            </a:r>
            <a:r>
              <a:rPr lang="en-ID" dirty="0" err="1"/>
              <a:t>pmc</a:t>
            </a:r>
            <a:r>
              <a:rPr lang="en-ID" dirty="0"/>
              <a:t>/articles/PMC3474301/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title"/>
          </p:nvPr>
        </p:nvSpPr>
        <p:spPr>
          <a:xfrm>
            <a:off x="558100" y="2400300"/>
            <a:ext cx="11095500" cy="23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ID" b="0" dirty="0"/>
              <a:t>The whole of science is nothing more than a refinement of everyday thinking</a:t>
            </a:r>
            <a:r>
              <a:rPr lang="en-ID" b="0" i="1" dirty="0"/>
              <a:t>”</a:t>
            </a:r>
            <a:r>
              <a:rPr lang="en" sz="5000" dirty="0">
                <a:solidFill>
                  <a:schemeClr val="lt1"/>
                </a:solidFill>
              </a:rPr>
              <a:t> </a:t>
            </a:r>
            <a:endParaRPr sz="5000" dirty="0">
              <a:solidFill>
                <a:schemeClr val="lt1"/>
              </a:solidFill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― Albert Einstein</a:t>
            </a:r>
            <a:endParaRPr dirty="0"/>
          </a:p>
        </p:txBody>
      </p:sp>
      <p:sp>
        <p:nvSpPr>
          <p:cNvPr id="391" name="Google Shape;391;p29"/>
          <p:cNvSpPr/>
          <p:nvPr/>
        </p:nvSpPr>
        <p:spPr>
          <a:xfrm>
            <a:off x="3666877" y="6490391"/>
            <a:ext cx="4877943" cy="243896"/>
          </a:xfrm>
          <a:custGeom>
            <a:avLst/>
            <a:gdLst/>
            <a:ahLst/>
            <a:cxnLst/>
            <a:rect l="l" t="t" r="r" b="b"/>
            <a:pathLst>
              <a:path w="4724400" h="236219" extrusionOk="0">
                <a:moveTo>
                  <a:pt x="2362200" y="236220"/>
                </a:moveTo>
                <a:cubicBezTo>
                  <a:pt x="3663315" y="236220"/>
                  <a:pt x="4724400" y="182880"/>
                  <a:pt x="4724400" y="118110"/>
                </a:cubicBezTo>
                <a:cubicBezTo>
                  <a:pt x="4724400" y="52388"/>
                  <a:pt x="3663315" y="0"/>
                  <a:pt x="2362200" y="0"/>
                </a:cubicBezTo>
                <a:cubicBezTo>
                  <a:pt x="1061085" y="0"/>
                  <a:pt x="0" y="53340"/>
                  <a:pt x="0" y="118110"/>
                </a:cubicBezTo>
                <a:cubicBezTo>
                  <a:pt x="0" y="182880"/>
                  <a:pt x="1061085" y="236220"/>
                  <a:pt x="2362200" y="236220"/>
                </a:cubicBezTo>
                <a:close/>
              </a:path>
            </a:pathLst>
          </a:custGeom>
          <a:solidFill>
            <a:srgbClr val="000000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9"/>
          <p:cNvGrpSpPr/>
          <p:nvPr/>
        </p:nvGrpSpPr>
        <p:grpSpPr>
          <a:xfrm>
            <a:off x="5560547" y="533388"/>
            <a:ext cx="1070925" cy="1801254"/>
            <a:chOff x="3083744" y="1423529"/>
            <a:chExt cx="913447" cy="1536382"/>
          </a:xfrm>
        </p:grpSpPr>
        <p:sp>
          <p:nvSpPr>
            <p:cNvPr id="393" name="Google Shape;393;p29"/>
            <p:cNvSpPr/>
            <p:nvPr/>
          </p:nvSpPr>
          <p:spPr>
            <a:xfrm>
              <a:off x="3375209" y="2458896"/>
              <a:ext cx="330517" cy="439102"/>
            </a:xfrm>
            <a:custGeom>
              <a:avLst/>
              <a:gdLst/>
              <a:ahLst/>
              <a:cxnLst/>
              <a:rect l="l" t="t" r="r" b="b"/>
              <a:pathLst>
                <a:path w="330517" h="439102" extrusionOk="0">
                  <a:moveTo>
                    <a:pt x="0" y="0"/>
                  </a:moveTo>
                  <a:lnTo>
                    <a:pt x="330517" y="0"/>
                  </a:lnTo>
                  <a:lnTo>
                    <a:pt x="330517" y="439103"/>
                  </a:lnTo>
                  <a:lnTo>
                    <a:pt x="0" y="439103"/>
                  </a:lnTo>
                  <a:close/>
                </a:path>
              </a:pathLst>
            </a:custGeom>
            <a:solidFill>
              <a:srgbClr val="5648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375209" y="2502711"/>
              <a:ext cx="330517" cy="108584"/>
            </a:xfrm>
            <a:custGeom>
              <a:avLst/>
              <a:gdLst/>
              <a:ahLst/>
              <a:cxnLst/>
              <a:rect l="l" t="t" r="r" b="b"/>
              <a:pathLst>
                <a:path w="330517" h="108584" extrusionOk="0">
                  <a:moveTo>
                    <a:pt x="0" y="40957"/>
                  </a:moveTo>
                  <a:lnTo>
                    <a:pt x="330517" y="0"/>
                  </a:lnTo>
                  <a:lnTo>
                    <a:pt x="330517" y="6667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375209" y="2625583"/>
              <a:ext cx="330517" cy="108585"/>
            </a:xfrm>
            <a:custGeom>
              <a:avLst/>
              <a:gdLst/>
              <a:ahLst/>
              <a:cxnLst/>
              <a:rect l="l" t="t" r="r" b="b"/>
              <a:pathLst>
                <a:path w="330517" h="108585" extrusionOk="0">
                  <a:moveTo>
                    <a:pt x="0" y="40958"/>
                  </a:moveTo>
                  <a:cubicBezTo>
                    <a:pt x="110490" y="27623"/>
                    <a:pt x="220027" y="13335"/>
                    <a:pt x="330517" y="0"/>
                  </a:cubicBezTo>
                  <a:cubicBezTo>
                    <a:pt x="330517" y="22860"/>
                    <a:pt x="330517" y="44767"/>
                    <a:pt x="330517" y="67628"/>
                  </a:cubicBezTo>
                  <a:cubicBezTo>
                    <a:pt x="220027" y="80963"/>
                    <a:pt x="110490" y="95250"/>
                    <a:pt x="0" y="108585"/>
                  </a:cubicBezTo>
                  <a:cubicBezTo>
                    <a:pt x="0" y="86678"/>
                    <a:pt x="0" y="63817"/>
                    <a:pt x="0" y="40958"/>
                  </a:cubicBez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375209" y="2748456"/>
              <a:ext cx="330517" cy="109537"/>
            </a:xfrm>
            <a:custGeom>
              <a:avLst/>
              <a:gdLst/>
              <a:ahLst/>
              <a:cxnLst/>
              <a:rect l="l" t="t" r="r" b="b"/>
              <a:pathLst>
                <a:path w="330517" h="109537" extrusionOk="0">
                  <a:moveTo>
                    <a:pt x="0" y="41910"/>
                  </a:moveTo>
                  <a:lnTo>
                    <a:pt x="330517" y="0"/>
                  </a:lnTo>
                  <a:lnTo>
                    <a:pt x="330517" y="67627"/>
                  </a:lnTo>
                  <a:lnTo>
                    <a:pt x="0" y="109538"/>
                  </a:lnTo>
                  <a:close/>
                </a:path>
              </a:pathLst>
            </a:custGeom>
            <a:solidFill>
              <a:srgbClr val="8673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375209" y="2897999"/>
              <a:ext cx="330517" cy="61912"/>
            </a:xfrm>
            <a:custGeom>
              <a:avLst/>
              <a:gdLst/>
              <a:ahLst/>
              <a:cxnLst/>
              <a:rect l="l" t="t" r="r" b="b"/>
              <a:pathLst>
                <a:path w="330517" h="61912" extrusionOk="0">
                  <a:moveTo>
                    <a:pt x="81915" y="61913"/>
                  </a:moveTo>
                  <a:lnTo>
                    <a:pt x="247650" y="61913"/>
                  </a:lnTo>
                  <a:lnTo>
                    <a:pt x="330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4F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083744" y="1423529"/>
              <a:ext cx="913447" cy="1036320"/>
            </a:xfrm>
            <a:custGeom>
              <a:avLst/>
              <a:gdLst/>
              <a:ahLst/>
              <a:cxnLst/>
              <a:rect l="l" t="t" r="r" b="b"/>
              <a:pathLst>
                <a:path w="913447" h="1036320" extrusionOk="0">
                  <a:moveTo>
                    <a:pt x="456247" y="0"/>
                  </a:moveTo>
                  <a:cubicBezTo>
                    <a:pt x="708660" y="0"/>
                    <a:pt x="913447" y="204788"/>
                    <a:pt x="913447" y="457200"/>
                  </a:cubicBezTo>
                  <a:cubicBezTo>
                    <a:pt x="913447" y="613410"/>
                    <a:pt x="835342" y="750570"/>
                    <a:pt x="716280" y="833438"/>
                  </a:cubicBezTo>
                  <a:cubicBezTo>
                    <a:pt x="655320" y="875348"/>
                    <a:pt x="621982" y="940118"/>
                    <a:pt x="621982" y="1014413"/>
                  </a:cubicBezTo>
                  <a:lnTo>
                    <a:pt x="621982" y="1036320"/>
                  </a:lnTo>
                  <a:lnTo>
                    <a:pt x="291465" y="1036320"/>
                  </a:lnTo>
                  <a:lnTo>
                    <a:pt x="291465" y="1014413"/>
                  </a:lnTo>
                  <a:cubicBezTo>
                    <a:pt x="291465" y="940118"/>
                    <a:pt x="258127" y="876300"/>
                    <a:pt x="197167" y="833438"/>
                  </a:cubicBezTo>
                  <a:cubicBezTo>
                    <a:pt x="78105" y="750570"/>
                    <a:pt x="0" y="613410"/>
                    <a:pt x="0" y="457200"/>
                  </a:cubicBezTo>
                  <a:cubicBezTo>
                    <a:pt x="0" y="204788"/>
                    <a:pt x="203835" y="0"/>
                    <a:pt x="456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274244" y="1789289"/>
              <a:ext cx="532447" cy="669607"/>
            </a:xfrm>
            <a:custGeom>
              <a:avLst/>
              <a:gdLst/>
              <a:ahLst/>
              <a:cxnLst/>
              <a:rect l="l" t="t" r="r" b="b"/>
              <a:pathLst>
                <a:path w="532447" h="669607" extrusionOk="0">
                  <a:moveTo>
                    <a:pt x="303847" y="669607"/>
                  </a:moveTo>
                  <a:lnTo>
                    <a:pt x="303847" y="228600"/>
                  </a:lnTo>
                  <a:lnTo>
                    <a:pt x="228600" y="228600"/>
                  </a:lnTo>
                  <a:lnTo>
                    <a:pt x="228600" y="669607"/>
                  </a:lnTo>
                  <a:lnTo>
                    <a:pt x="178117" y="669607"/>
                  </a:lnTo>
                  <a:lnTo>
                    <a:pt x="178117" y="228600"/>
                  </a:lnTo>
                  <a:lnTo>
                    <a:pt x="114300" y="228600"/>
                  </a:lnTo>
                  <a:cubicBezTo>
                    <a:pt x="82867" y="228600"/>
                    <a:pt x="54292" y="216217"/>
                    <a:pt x="33338" y="195263"/>
                  </a:cubicBezTo>
                  <a:cubicBezTo>
                    <a:pt x="12382" y="174308"/>
                    <a:pt x="0" y="145733"/>
                    <a:pt x="0" y="114300"/>
                  </a:cubicBezTo>
                  <a:cubicBezTo>
                    <a:pt x="0" y="82867"/>
                    <a:pt x="12382" y="54292"/>
                    <a:pt x="33338" y="33338"/>
                  </a:cubicBezTo>
                  <a:cubicBezTo>
                    <a:pt x="54292" y="12382"/>
                    <a:pt x="82867" y="0"/>
                    <a:pt x="114300" y="0"/>
                  </a:cubicBezTo>
                  <a:cubicBezTo>
                    <a:pt x="145732" y="0"/>
                    <a:pt x="174307" y="12382"/>
                    <a:pt x="195263" y="33338"/>
                  </a:cubicBezTo>
                  <a:cubicBezTo>
                    <a:pt x="216217" y="54292"/>
                    <a:pt x="228600" y="82867"/>
                    <a:pt x="228600" y="114300"/>
                  </a:cubicBezTo>
                  <a:lnTo>
                    <a:pt x="228600" y="178117"/>
                  </a:lnTo>
                  <a:lnTo>
                    <a:pt x="303847" y="178117"/>
                  </a:lnTo>
                  <a:lnTo>
                    <a:pt x="303847" y="114300"/>
                  </a:lnTo>
                  <a:cubicBezTo>
                    <a:pt x="303847" y="82867"/>
                    <a:pt x="316230" y="54292"/>
                    <a:pt x="337185" y="33338"/>
                  </a:cubicBezTo>
                  <a:cubicBezTo>
                    <a:pt x="358140" y="12382"/>
                    <a:pt x="386715" y="0"/>
                    <a:pt x="418147" y="0"/>
                  </a:cubicBezTo>
                  <a:cubicBezTo>
                    <a:pt x="449580" y="0"/>
                    <a:pt x="478155" y="12382"/>
                    <a:pt x="499110" y="33338"/>
                  </a:cubicBezTo>
                  <a:cubicBezTo>
                    <a:pt x="520065" y="54292"/>
                    <a:pt x="532447" y="82867"/>
                    <a:pt x="532447" y="114300"/>
                  </a:cubicBezTo>
                  <a:cubicBezTo>
                    <a:pt x="532447" y="145733"/>
                    <a:pt x="520065" y="174308"/>
                    <a:pt x="499110" y="195263"/>
                  </a:cubicBezTo>
                  <a:cubicBezTo>
                    <a:pt x="478155" y="216217"/>
                    <a:pt x="449580" y="228600"/>
                    <a:pt x="418147" y="228600"/>
                  </a:cubicBezTo>
                  <a:lnTo>
                    <a:pt x="354330" y="228600"/>
                  </a:lnTo>
                  <a:lnTo>
                    <a:pt x="354330" y="669607"/>
                  </a:lnTo>
                  <a:lnTo>
                    <a:pt x="303847" y="669607"/>
                  </a:lnTo>
                  <a:lnTo>
                    <a:pt x="303847" y="669607"/>
                  </a:lnTo>
                  <a:close/>
                  <a:moveTo>
                    <a:pt x="354330" y="114300"/>
                  </a:moveTo>
                  <a:lnTo>
                    <a:pt x="354330" y="178117"/>
                  </a:lnTo>
                  <a:lnTo>
                    <a:pt x="418147" y="178117"/>
                  </a:lnTo>
                  <a:cubicBezTo>
                    <a:pt x="435292" y="178117"/>
                    <a:pt x="451485" y="170497"/>
                    <a:pt x="462915" y="159067"/>
                  </a:cubicBezTo>
                  <a:cubicBezTo>
                    <a:pt x="474345" y="147638"/>
                    <a:pt x="481965" y="131445"/>
                    <a:pt x="481965" y="114300"/>
                  </a:cubicBezTo>
                  <a:cubicBezTo>
                    <a:pt x="481965" y="97155"/>
                    <a:pt x="475297" y="80963"/>
                    <a:pt x="462915" y="69532"/>
                  </a:cubicBezTo>
                  <a:cubicBezTo>
                    <a:pt x="451485" y="58102"/>
                    <a:pt x="435292" y="50482"/>
                    <a:pt x="418147" y="50482"/>
                  </a:cubicBezTo>
                  <a:cubicBezTo>
                    <a:pt x="401003" y="50482"/>
                    <a:pt x="384810" y="57150"/>
                    <a:pt x="373380" y="69532"/>
                  </a:cubicBezTo>
                  <a:cubicBezTo>
                    <a:pt x="360997" y="80963"/>
                    <a:pt x="354330" y="96202"/>
                    <a:pt x="354330" y="114300"/>
                  </a:cubicBezTo>
                  <a:lnTo>
                    <a:pt x="354330" y="114300"/>
                  </a:lnTo>
                  <a:close/>
                  <a:moveTo>
                    <a:pt x="114300" y="178117"/>
                  </a:moveTo>
                  <a:lnTo>
                    <a:pt x="178117" y="178117"/>
                  </a:lnTo>
                  <a:lnTo>
                    <a:pt x="178117" y="114300"/>
                  </a:lnTo>
                  <a:cubicBezTo>
                    <a:pt x="178117" y="97155"/>
                    <a:pt x="171450" y="80963"/>
                    <a:pt x="159067" y="69532"/>
                  </a:cubicBezTo>
                  <a:cubicBezTo>
                    <a:pt x="147638" y="58102"/>
                    <a:pt x="131445" y="50482"/>
                    <a:pt x="114300" y="50482"/>
                  </a:cubicBezTo>
                  <a:cubicBezTo>
                    <a:pt x="97155" y="50482"/>
                    <a:pt x="80963" y="57150"/>
                    <a:pt x="69532" y="69532"/>
                  </a:cubicBezTo>
                  <a:cubicBezTo>
                    <a:pt x="58102" y="80963"/>
                    <a:pt x="50482" y="97155"/>
                    <a:pt x="50482" y="114300"/>
                  </a:cubicBezTo>
                  <a:cubicBezTo>
                    <a:pt x="50482" y="131445"/>
                    <a:pt x="57150" y="147638"/>
                    <a:pt x="69532" y="159067"/>
                  </a:cubicBezTo>
                  <a:cubicBezTo>
                    <a:pt x="80963" y="170497"/>
                    <a:pt x="96202" y="178117"/>
                    <a:pt x="114300" y="178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9"/>
          <p:cNvGrpSpPr/>
          <p:nvPr/>
        </p:nvGrpSpPr>
        <p:grpSpPr>
          <a:xfrm>
            <a:off x="4159567" y="4988275"/>
            <a:ext cx="3872859" cy="1649101"/>
            <a:chOff x="4487664" y="-1392325"/>
            <a:chExt cx="3997997" cy="1702034"/>
          </a:xfrm>
        </p:grpSpPr>
        <p:grpSp>
          <p:nvGrpSpPr>
            <p:cNvPr id="401" name="Google Shape;401;p29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402" name="Google Shape;402;p29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4" name="Google Shape;404;p29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>
            <a:off x="6497801" y="4322075"/>
            <a:ext cx="966674" cy="8555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Patrick Hand"/>
              </a:rPr>
              <a:t>04</a:t>
            </a:r>
          </a:p>
        </p:txBody>
      </p:sp>
      <p:sp>
        <p:nvSpPr>
          <p:cNvPr id="313" name="Google Shape;313;p25"/>
          <p:cNvSpPr/>
          <p:nvPr/>
        </p:nvSpPr>
        <p:spPr>
          <a:xfrm>
            <a:off x="6581776" y="2539550"/>
            <a:ext cx="1057300" cy="854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Patrick Hand"/>
              </a:rPr>
              <a:t>03</a:t>
            </a:r>
          </a:p>
        </p:txBody>
      </p:sp>
      <p:sp>
        <p:nvSpPr>
          <p:cNvPr id="314" name="Google Shape;314;p25"/>
          <p:cNvSpPr/>
          <p:nvPr/>
        </p:nvSpPr>
        <p:spPr>
          <a:xfrm>
            <a:off x="1226438" y="4378150"/>
            <a:ext cx="1104425" cy="8555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Patrick Hand"/>
              </a:rPr>
              <a:t>02</a:t>
            </a:r>
          </a:p>
        </p:txBody>
      </p:sp>
      <p:sp>
        <p:nvSpPr>
          <p:cNvPr id="315" name="Google Shape;315;p25"/>
          <p:cNvSpPr/>
          <p:nvPr/>
        </p:nvSpPr>
        <p:spPr>
          <a:xfrm>
            <a:off x="1310413" y="2519425"/>
            <a:ext cx="941299" cy="8555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Patrick Hand"/>
              </a:rPr>
              <a:t>01</a:t>
            </a:r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>
          <a:xfrm>
            <a:off x="695201" y="466998"/>
            <a:ext cx="580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write a scientific article..?</a:t>
            </a:r>
            <a:endParaRPr dirty="0"/>
          </a:p>
        </p:txBody>
      </p:sp>
      <p:sp>
        <p:nvSpPr>
          <p:cNvPr id="317" name="Google Shape;317;p25"/>
          <p:cNvSpPr txBox="1">
            <a:spLocks noGrp="1"/>
          </p:cNvSpPr>
          <p:nvPr>
            <p:ph type="body" idx="2"/>
          </p:nvPr>
        </p:nvSpPr>
        <p:spPr>
          <a:xfrm>
            <a:off x="2901121" y="4460163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ID" b="1" dirty="0" err="1"/>
              <a:t>Deskripsikan</a:t>
            </a:r>
            <a:r>
              <a:rPr lang="en-ID" b="1" dirty="0"/>
              <a:t> ide, protocol/</a:t>
            </a:r>
            <a:r>
              <a:rPr lang="en-ID" b="1" dirty="0" err="1"/>
              <a:t>prosedur</a:t>
            </a:r>
            <a:r>
              <a:rPr lang="en-ID" b="1" dirty="0"/>
              <a:t>, dan </a:t>
            </a:r>
            <a:r>
              <a:rPr lang="en-ID" b="1" dirty="0" err="1"/>
              <a:t>hasil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akurat</a:t>
            </a:r>
            <a:endParaRPr dirty="0"/>
          </a:p>
        </p:txBody>
      </p:sp>
      <p:sp>
        <p:nvSpPr>
          <p:cNvPr id="318" name="Google Shape;318;p25"/>
          <p:cNvSpPr txBox="1">
            <a:spLocks noGrp="1"/>
          </p:cNvSpPr>
          <p:nvPr>
            <p:ph type="body" idx="3"/>
          </p:nvPr>
        </p:nvSpPr>
        <p:spPr>
          <a:xfrm>
            <a:off x="8224689" y="2723250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ID" b="1" dirty="0" err="1"/>
              <a:t>Gunakan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r>
              <a:rPr lang="en-ID" b="1" dirty="0"/>
              <a:t>, </a:t>
            </a:r>
            <a:r>
              <a:rPr lang="en-ID" b="1" dirty="0" err="1"/>
              <a:t>grafik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penjelasan</a:t>
            </a:r>
            <a:r>
              <a:rPr lang="en-ID" b="1" dirty="0"/>
              <a:t> </a:t>
            </a:r>
            <a:endParaRPr dirty="0"/>
          </a:p>
        </p:txBody>
      </p:sp>
      <p:sp>
        <p:nvSpPr>
          <p:cNvPr id="319" name="Google Shape;319;p25"/>
          <p:cNvSpPr txBox="1">
            <a:spLocks noGrp="1"/>
          </p:cNvSpPr>
          <p:nvPr>
            <p:ph type="body" idx="4"/>
          </p:nvPr>
        </p:nvSpPr>
        <p:spPr>
          <a:xfrm>
            <a:off x="8297213" y="4460163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err="1"/>
              <a:t>Hindari</a:t>
            </a:r>
            <a:r>
              <a:rPr lang="en" dirty="0"/>
              <a:t> plagiarism dan </a:t>
            </a:r>
            <a:r>
              <a:rPr lang="en" dirty="0" err="1"/>
              <a:t>kurangnya</a:t>
            </a:r>
            <a:r>
              <a:rPr lang="en" dirty="0"/>
              <a:t> </a:t>
            </a:r>
            <a:r>
              <a:rPr lang="en" dirty="0" err="1"/>
              <a:t>kutipan</a:t>
            </a:r>
            <a:r>
              <a:rPr lang="en" dirty="0"/>
              <a:t> </a:t>
            </a:r>
            <a:r>
              <a:rPr lang="en" dirty="0" err="1"/>
              <a:t>secara</a:t>
            </a:r>
            <a:r>
              <a:rPr lang="en" dirty="0"/>
              <a:t> </a:t>
            </a:r>
            <a:r>
              <a:rPr lang="en" dirty="0" err="1"/>
              <a:t>tidak</a:t>
            </a:r>
            <a:r>
              <a:rPr lang="en" dirty="0"/>
              <a:t> </a:t>
            </a:r>
            <a:r>
              <a:rPr lang="en" dirty="0" err="1"/>
              <a:t>sengaja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body" idx="1"/>
          </p:nvPr>
        </p:nvSpPr>
        <p:spPr>
          <a:xfrm>
            <a:off x="2884000" y="2723250"/>
            <a:ext cx="3334200" cy="16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err="1"/>
              <a:t>Mulai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akhir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321" name="Google Shape;321;p25"/>
          <p:cNvGrpSpPr/>
          <p:nvPr/>
        </p:nvGrpSpPr>
        <p:grpSpPr>
          <a:xfrm>
            <a:off x="890101" y="3190963"/>
            <a:ext cx="2084156" cy="887440"/>
            <a:chOff x="4487664" y="-1392325"/>
            <a:chExt cx="3997997" cy="1702034"/>
          </a:xfrm>
        </p:grpSpPr>
        <p:grpSp>
          <p:nvGrpSpPr>
            <p:cNvPr id="322" name="Google Shape;322;p25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23" name="Google Shape;323;p25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5"/>
          <p:cNvGrpSpPr/>
          <p:nvPr/>
        </p:nvGrpSpPr>
        <p:grpSpPr>
          <a:xfrm>
            <a:off x="736578" y="5081620"/>
            <a:ext cx="2084156" cy="887440"/>
            <a:chOff x="4487664" y="-1392325"/>
            <a:chExt cx="3997997" cy="1702034"/>
          </a:xfrm>
        </p:grpSpPr>
        <p:grpSp>
          <p:nvGrpSpPr>
            <p:cNvPr id="330" name="Google Shape;330;p25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3" name="Google Shape;333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6069553" y="3277920"/>
            <a:ext cx="2084156" cy="887440"/>
            <a:chOff x="4487664" y="-1392325"/>
            <a:chExt cx="3997997" cy="1702034"/>
          </a:xfrm>
        </p:grpSpPr>
        <p:grpSp>
          <p:nvGrpSpPr>
            <p:cNvPr id="338" name="Google Shape;338;p25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39" name="Google Shape;339;p25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1" name="Google Shape;341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6067140" y="5081620"/>
            <a:ext cx="2084156" cy="887440"/>
            <a:chOff x="4487664" y="-1392325"/>
            <a:chExt cx="3997997" cy="1702034"/>
          </a:xfrm>
        </p:grpSpPr>
        <p:grpSp>
          <p:nvGrpSpPr>
            <p:cNvPr id="346" name="Google Shape;346;p25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47" name="Google Shape;347;p25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1"/>
          </p:nvPr>
        </p:nvSpPr>
        <p:spPr>
          <a:xfrm>
            <a:off x="4406701" y="1375346"/>
            <a:ext cx="683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5000" dirty="0" err="1">
                <a:solidFill>
                  <a:schemeClr val="accent1"/>
                </a:solidFill>
              </a:rPr>
              <a:t>Mulai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dari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akhir</a:t>
            </a:r>
            <a:r>
              <a:rPr lang="en" sz="5000" dirty="0">
                <a:solidFill>
                  <a:schemeClr val="accent1"/>
                </a:solidFill>
              </a:rPr>
              <a:t>.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2"/>
          </p:nvPr>
        </p:nvSpPr>
        <p:spPr>
          <a:xfrm>
            <a:off x="4464811" y="3726272"/>
            <a:ext cx="6820500" cy="20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: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punya daftar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manuskrip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submit dan </a:t>
            </a:r>
            <a:r>
              <a:rPr lang="en-US" dirty="0" err="1"/>
              <a:t>siapkan</a:t>
            </a:r>
            <a:r>
              <a:rPr lang="en-US" dirty="0"/>
              <a:t> paper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setepat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submit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Bijaklah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endParaRPr lang="en-US" dirty="0"/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533842" y="3939275"/>
            <a:ext cx="3872859" cy="1649101"/>
            <a:chOff x="4487664" y="-1392325"/>
            <a:chExt cx="3997997" cy="1702034"/>
          </a:xfrm>
        </p:grpSpPr>
        <p:grpSp>
          <p:nvGrpSpPr>
            <p:cNvPr id="361" name="Google Shape;361;p26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1"/>
          </p:nvPr>
        </p:nvSpPr>
        <p:spPr>
          <a:xfrm>
            <a:off x="3011443" y="606050"/>
            <a:ext cx="7969068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5000" dirty="0" err="1">
                <a:solidFill>
                  <a:schemeClr val="accent1"/>
                </a:solidFill>
              </a:rPr>
              <a:t>Deskripsi</a:t>
            </a:r>
            <a:r>
              <a:rPr lang="en" sz="5000" dirty="0">
                <a:solidFill>
                  <a:schemeClr val="accent1"/>
                </a:solidFill>
              </a:rPr>
              <a:t> ide, proto</a:t>
            </a:r>
            <a:r>
              <a:rPr lang="en-ID" sz="5000" dirty="0">
                <a:solidFill>
                  <a:schemeClr val="accent1"/>
                </a:solidFill>
              </a:rPr>
              <a:t>c</a:t>
            </a:r>
            <a:r>
              <a:rPr lang="en" sz="5000" dirty="0" err="1">
                <a:solidFill>
                  <a:schemeClr val="accent1"/>
                </a:solidFill>
              </a:rPr>
              <a:t>ol</a:t>
            </a:r>
            <a:r>
              <a:rPr lang="en" sz="5000" dirty="0">
                <a:solidFill>
                  <a:schemeClr val="accent1"/>
                </a:solidFill>
              </a:rPr>
              <a:t>/</a:t>
            </a:r>
            <a:r>
              <a:rPr lang="en" sz="5000" dirty="0" err="1">
                <a:solidFill>
                  <a:schemeClr val="accent1"/>
                </a:solidFill>
              </a:rPr>
              <a:t>prosedur</a:t>
            </a:r>
            <a:r>
              <a:rPr lang="en" sz="5000" dirty="0">
                <a:solidFill>
                  <a:schemeClr val="accent1"/>
                </a:solidFill>
              </a:rPr>
              <a:t>, dan </a:t>
            </a:r>
            <a:r>
              <a:rPr lang="en" sz="5000" dirty="0" err="1">
                <a:solidFill>
                  <a:schemeClr val="accent1"/>
                </a:solidFill>
              </a:rPr>
              <a:t>hasil</a:t>
            </a:r>
            <a:r>
              <a:rPr lang="en" sz="5000" dirty="0">
                <a:solidFill>
                  <a:schemeClr val="accent1"/>
                </a:solidFill>
              </a:rPr>
              <a:t> yang </a:t>
            </a:r>
            <a:r>
              <a:rPr lang="en" sz="5000" dirty="0" err="1">
                <a:solidFill>
                  <a:schemeClr val="accent1"/>
                </a:solidFill>
              </a:rPr>
              <a:t>akurat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adalah</a:t>
            </a:r>
            <a:r>
              <a:rPr lang="en" sz="5000" dirty="0">
                <a:solidFill>
                  <a:schemeClr val="accent1"/>
                </a:solidFill>
              </a:rPr>
              <a:t> pilar tulisan </a:t>
            </a:r>
            <a:r>
              <a:rPr lang="en" sz="5000" dirty="0" err="1">
                <a:solidFill>
                  <a:schemeClr val="accent1"/>
                </a:solidFill>
              </a:rPr>
              <a:t>ilmiah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2"/>
          </p:nvPr>
        </p:nvSpPr>
        <p:spPr>
          <a:xfrm>
            <a:off x="4464811" y="4348173"/>
            <a:ext cx="7507056" cy="20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formalitas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Bahasa </a:t>
            </a:r>
            <a:r>
              <a:rPr lang="en-US" dirty="0" err="1"/>
              <a:t>ilmiah</a:t>
            </a:r>
            <a:r>
              <a:rPr lang="en-US" dirty="0"/>
              <a:t>, dan </a:t>
            </a:r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konjungsi</a:t>
            </a:r>
            <a:r>
              <a:rPr lang="en-US" dirty="0"/>
              <a:t>, slang, dan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regional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julukan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) 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Hindari</a:t>
            </a:r>
            <a:r>
              <a:rPr lang="en-US" dirty="0"/>
              <a:t> Bahasa orang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Bahasa orang </a:t>
            </a:r>
            <a:r>
              <a:rPr lang="en-US" dirty="0" err="1"/>
              <a:t>ketiga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, </a:t>
            </a:r>
            <a:r>
              <a:rPr lang="en-US" dirty="0" err="1"/>
              <a:t>miliki</a:t>
            </a:r>
            <a:r>
              <a:rPr lang="en-US" dirty="0"/>
              <a:t> mentor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paper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di-submit</a:t>
            </a:r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533842" y="3939275"/>
            <a:ext cx="3872859" cy="1649101"/>
            <a:chOff x="4487664" y="-1392325"/>
            <a:chExt cx="3997997" cy="1702034"/>
          </a:xfrm>
        </p:grpSpPr>
        <p:grpSp>
          <p:nvGrpSpPr>
            <p:cNvPr id="361" name="Google Shape;361;p26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9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1"/>
          </p:nvPr>
        </p:nvSpPr>
        <p:spPr>
          <a:xfrm>
            <a:off x="3581209" y="478991"/>
            <a:ext cx="683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5000" dirty="0" err="1">
                <a:solidFill>
                  <a:schemeClr val="accent1"/>
                </a:solidFill>
              </a:rPr>
              <a:t>Gunakan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angka</a:t>
            </a:r>
            <a:r>
              <a:rPr lang="en" sz="5000" dirty="0">
                <a:solidFill>
                  <a:schemeClr val="accent1"/>
                </a:solidFill>
              </a:rPr>
              <a:t> dan </a:t>
            </a:r>
            <a:r>
              <a:rPr lang="en" sz="5000" dirty="0" err="1">
                <a:solidFill>
                  <a:schemeClr val="accent1"/>
                </a:solidFill>
              </a:rPr>
              <a:t>grafik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untuk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keuntungan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 err="1">
                <a:solidFill>
                  <a:schemeClr val="accent1"/>
                </a:solidFill>
              </a:rPr>
              <a:t>anda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2"/>
          </p:nvPr>
        </p:nvSpPr>
        <p:spPr>
          <a:xfrm>
            <a:off x="4406701" y="3939275"/>
            <a:ext cx="7674843" cy="27930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asing</a:t>
            </a:r>
            <a:r>
              <a:rPr lang="en-US" dirty="0"/>
              <a:t> dan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yang </a:t>
            </a:r>
            <a:r>
              <a:rPr lang="en-US" dirty="0" err="1"/>
              <a:t>berpakaian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Gambar digital </a:t>
            </a:r>
            <a:r>
              <a:rPr lang="en-US" dirty="0" err="1"/>
              <a:t>harus</a:t>
            </a:r>
            <a:r>
              <a:rPr lang="en-US" dirty="0"/>
              <a:t> minimal 300dpi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file </a:t>
            </a:r>
            <a:r>
              <a:rPr lang="en-US" dirty="0" err="1"/>
              <a:t>terpisah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disisipkan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paper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Kualitas</a:t>
            </a:r>
            <a:r>
              <a:rPr lang="en-US" dirty="0"/>
              <a:t> dan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reproduksi</a:t>
            </a:r>
            <a:r>
              <a:rPr lang="en-US" dirty="0"/>
              <a:t> dan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naskah</a:t>
            </a:r>
            <a:endParaRPr lang="en-US" dirty="0"/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533842" y="3939275"/>
            <a:ext cx="3872859" cy="1649101"/>
            <a:chOff x="4487664" y="-1392325"/>
            <a:chExt cx="3997997" cy="1702034"/>
          </a:xfrm>
        </p:grpSpPr>
        <p:grpSp>
          <p:nvGrpSpPr>
            <p:cNvPr id="361" name="Google Shape;361;p26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0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2"/>
          </p:nvPr>
        </p:nvSpPr>
        <p:spPr>
          <a:xfrm>
            <a:off x="4672363" y="3939275"/>
            <a:ext cx="6820500" cy="20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sitasi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Seringlah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plagiarisme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sitasi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juga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sitasi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superskrip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disitasi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paper </a:t>
            </a:r>
            <a:r>
              <a:rPr lang="en-US" dirty="0" err="1"/>
              <a:t>anda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penomoran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pada daftar </a:t>
            </a:r>
            <a:r>
              <a:rPr lang="en-US" dirty="0" err="1"/>
              <a:t>referensi</a:t>
            </a:r>
            <a:endParaRPr lang="en-US" dirty="0"/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533842" y="3939275"/>
            <a:ext cx="3872859" cy="1649101"/>
            <a:chOff x="4487664" y="-1392325"/>
            <a:chExt cx="3997997" cy="1702034"/>
          </a:xfrm>
        </p:grpSpPr>
        <p:grpSp>
          <p:nvGrpSpPr>
            <p:cNvPr id="361" name="Google Shape;361;p26"/>
            <p:cNvGrpSpPr/>
            <p:nvPr/>
          </p:nvGrpSpPr>
          <p:grpSpPr>
            <a:xfrm>
              <a:off x="5041805" y="-1392325"/>
              <a:ext cx="2896971" cy="1702034"/>
              <a:chOff x="4692026" y="4370063"/>
              <a:chExt cx="2807959" cy="1649737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4692026" y="4370063"/>
                <a:ext cx="280706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685925" h="1649730" extrusionOk="0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377940" y="4370070"/>
                <a:ext cx="1122045" cy="1649730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1649730" extrusionOk="0">
                    <a:moveTo>
                      <a:pt x="0" y="0"/>
                    </a:moveTo>
                    <a:lnTo>
                      <a:pt x="1122045" y="0"/>
                    </a:lnTo>
                    <a:lnTo>
                      <a:pt x="1122045" y="1649730"/>
                    </a:lnTo>
                    <a:lnTo>
                      <a:pt x="0" y="1649730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487664" y="-1392204"/>
              <a:ext cx="2295387" cy="421902"/>
            </a:xfrm>
            <a:custGeom>
              <a:avLst/>
              <a:gdLst/>
              <a:ahLst/>
              <a:cxnLst/>
              <a:rect l="l" t="t" r="r" b="b"/>
              <a:pathLst>
                <a:path w="2223135" h="408622" extrusionOk="0">
                  <a:moveTo>
                    <a:pt x="537210" y="0"/>
                  </a:moveTo>
                  <a:lnTo>
                    <a:pt x="2223135" y="0"/>
                  </a:lnTo>
                  <a:lnTo>
                    <a:pt x="1684973" y="408623"/>
                  </a:lnTo>
                  <a:lnTo>
                    <a:pt x="0" y="408623"/>
                  </a:lnTo>
                  <a:close/>
                </a:path>
              </a:pathLst>
            </a:custGeom>
            <a:solidFill>
              <a:srgbClr val="FFF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781332" y="-1392204"/>
              <a:ext cx="1704329" cy="421902"/>
            </a:xfrm>
            <a:custGeom>
              <a:avLst/>
              <a:gdLst/>
              <a:ahLst/>
              <a:cxnLst/>
              <a:rect l="l" t="t" r="r" b="b"/>
              <a:pathLst>
                <a:path w="1650682" h="408622" extrusionOk="0">
                  <a:moveTo>
                    <a:pt x="1122045" y="0"/>
                  </a:moveTo>
                  <a:lnTo>
                    <a:pt x="0" y="0"/>
                  </a:lnTo>
                  <a:lnTo>
                    <a:pt x="528638" y="408623"/>
                  </a:lnTo>
                  <a:lnTo>
                    <a:pt x="1650682" y="408623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358;p26">
            <a:extLst>
              <a:ext uri="{FF2B5EF4-FFF2-40B4-BE49-F238E27FC236}">
                <a16:creationId xmlns:a16="http://schemas.microsoft.com/office/drawing/2014/main" id="{422B8B20-E33D-6145-ADBE-4C8835957E3C}"/>
              </a:ext>
            </a:extLst>
          </p:cNvPr>
          <p:cNvSpPr txBox="1">
            <a:spLocks/>
          </p:cNvSpPr>
          <p:nvPr/>
        </p:nvSpPr>
        <p:spPr>
          <a:xfrm>
            <a:off x="2916365" y="441151"/>
            <a:ext cx="7870167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3600"/>
              <a:buFont typeface="Comfortaa Medium"/>
              <a:buNone/>
              <a:defRPr sz="3600" b="1" i="0" u="none" strike="noStrike" cap="none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ID" sz="5000" dirty="0" err="1">
                <a:solidFill>
                  <a:schemeClr val="accent1"/>
                </a:solidFill>
              </a:rPr>
              <a:t>Hindari</a:t>
            </a:r>
            <a:r>
              <a:rPr lang="en-ID" sz="5000" dirty="0">
                <a:solidFill>
                  <a:schemeClr val="accent1"/>
                </a:solidFill>
              </a:rPr>
              <a:t> plagiarism dan </a:t>
            </a:r>
            <a:r>
              <a:rPr lang="en-ID" sz="5000" dirty="0" err="1">
                <a:solidFill>
                  <a:schemeClr val="accent1"/>
                </a:solidFill>
              </a:rPr>
              <a:t>minimnya</a:t>
            </a:r>
            <a:r>
              <a:rPr lang="en-ID" sz="5000" dirty="0">
                <a:solidFill>
                  <a:schemeClr val="accent1"/>
                </a:solidFill>
              </a:rPr>
              <a:t> </a:t>
            </a:r>
            <a:r>
              <a:rPr lang="en-ID" sz="5000" dirty="0" err="1">
                <a:solidFill>
                  <a:schemeClr val="accent1"/>
                </a:solidFill>
              </a:rPr>
              <a:t>kutipan</a:t>
            </a:r>
            <a:r>
              <a:rPr lang="en-ID" sz="5000" dirty="0">
                <a:solidFill>
                  <a:schemeClr val="accent1"/>
                </a:solidFill>
              </a:rPr>
              <a:t> </a:t>
            </a:r>
            <a:r>
              <a:rPr lang="en-ID" sz="5000" dirty="0" err="1">
                <a:solidFill>
                  <a:schemeClr val="accent1"/>
                </a:solidFill>
              </a:rPr>
              <a:t>secara</a:t>
            </a:r>
            <a:r>
              <a:rPr lang="en-ID" sz="5000" dirty="0">
                <a:solidFill>
                  <a:schemeClr val="accent1"/>
                </a:solidFill>
              </a:rPr>
              <a:t> </a:t>
            </a:r>
            <a:r>
              <a:rPr lang="en-ID" sz="5000" dirty="0" err="1">
                <a:solidFill>
                  <a:schemeClr val="accent1"/>
                </a:solidFill>
              </a:rPr>
              <a:t>tidak</a:t>
            </a:r>
            <a:r>
              <a:rPr lang="en-ID" sz="5000" dirty="0">
                <a:solidFill>
                  <a:schemeClr val="accent1"/>
                </a:solidFill>
              </a:rPr>
              <a:t> </a:t>
            </a:r>
            <a:r>
              <a:rPr lang="en-ID" sz="5000" dirty="0" err="1">
                <a:solidFill>
                  <a:schemeClr val="accent1"/>
                </a:solidFill>
              </a:rPr>
              <a:t>sengaja</a:t>
            </a:r>
            <a:r>
              <a:rPr lang="en-ID" sz="5000" dirty="0">
                <a:solidFill>
                  <a:schemeClr val="accent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7129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3"/>
          <p:cNvSpPr txBox="1">
            <a:spLocks noGrp="1"/>
          </p:cNvSpPr>
          <p:nvPr>
            <p:ph type="title"/>
          </p:nvPr>
        </p:nvSpPr>
        <p:spPr>
          <a:xfrm>
            <a:off x="6740200" y="1964975"/>
            <a:ext cx="50136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Terimakasih</a:t>
            </a:r>
            <a:r>
              <a:rPr lang="en" dirty="0"/>
              <a:t>!</a:t>
            </a:r>
            <a:endParaRPr dirty="0"/>
          </a:p>
        </p:txBody>
      </p:sp>
      <p:sp>
        <p:nvSpPr>
          <p:cNvPr id="948" name="Google Shape;948;p43"/>
          <p:cNvSpPr txBox="1">
            <a:spLocks noGrp="1"/>
          </p:cNvSpPr>
          <p:nvPr>
            <p:ph type="subTitle" idx="1"/>
          </p:nvPr>
        </p:nvSpPr>
        <p:spPr>
          <a:xfrm>
            <a:off x="6740200" y="3202625"/>
            <a:ext cx="4764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956" name="Google Shape;956;p43"/>
          <p:cNvGrpSpPr/>
          <p:nvPr/>
        </p:nvGrpSpPr>
        <p:grpSpPr>
          <a:xfrm>
            <a:off x="2540428" y="2489191"/>
            <a:ext cx="1704320" cy="1536719"/>
            <a:chOff x="6435300" y="2742175"/>
            <a:chExt cx="266325" cy="232875"/>
          </a:xfrm>
        </p:grpSpPr>
        <p:sp>
          <p:nvSpPr>
            <p:cNvPr id="957" name="Google Shape;957;p43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89C5CC"/>
      </a:accent1>
      <a:accent2>
        <a:srgbClr val="69A1AC"/>
      </a:accent2>
      <a:accent3>
        <a:srgbClr val="EBBA2C"/>
      </a:accent3>
      <a:accent4>
        <a:srgbClr val="AFB9C5"/>
      </a:accent4>
      <a:accent5>
        <a:srgbClr val="FFD96C"/>
      </a:accent5>
      <a:accent6>
        <a:srgbClr val="D8D8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343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Abril Fatface</vt:lpstr>
      <vt:lpstr>Patrick Hand</vt:lpstr>
      <vt:lpstr>Barlow Condensed</vt:lpstr>
      <vt:lpstr>Calibri</vt:lpstr>
      <vt:lpstr>Bangers</vt:lpstr>
      <vt:lpstr>Aldrich</vt:lpstr>
      <vt:lpstr>Comfortaa Medium</vt:lpstr>
      <vt:lpstr>Arial</vt:lpstr>
      <vt:lpstr>SlidesMania</vt:lpstr>
      <vt:lpstr>How to write a scientific paper ?</vt:lpstr>
      <vt:lpstr>The whole of science is nothing more than a refinement of everyday thinking” </vt:lpstr>
      <vt:lpstr>How to write a scientific article..?</vt:lpstr>
      <vt:lpstr>01</vt:lpstr>
      <vt:lpstr>02</vt:lpstr>
      <vt:lpstr>03</vt:lpstr>
      <vt:lpstr>04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to unbox your Ideas?</dc:title>
  <cp:lastModifiedBy>Microsoft Office User</cp:lastModifiedBy>
  <cp:revision>2</cp:revision>
  <cp:lastPrinted>2022-03-10T02:47:03Z</cp:lastPrinted>
  <dcterms:modified xsi:type="dcterms:W3CDTF">2022-03-10T02:50:15Z</dcterms:modified>
</cp:coreProperties>
</file>