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8" r:id="rId4"/>
    <p:sldId id="260" r:id="rId5"/>
    <p:sldId id="284" r:id="rId6"/>
    <p:sldId id="265" r:id="rId7"/>
    <p:sldId id="281" r:id="rId8"/>
    <p:sldId id="285" r:id="rId9"/>
    <p:sldId id="286" r:id="rId10"/>
    <p:sldId id="287" r:id="rId11"/>
    <p:sldId id="277" r:id="rId12"/>
    <p:sldId id="289" r:id="rId13"/>
    <p:sldId id="290" r:id="rId14"/>
    <p:sldId id="288" r:id="rId15"/>
    <p:sldId id="275"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77" d="100"/>
          <a:sy n="77" d="100"/>
        </p:scale>
        <p:origin x="76"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t>1/30/2023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1/30/2023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102235"/>
            <a:ext cx="10131425" cy="1786890"/>
          </a:xfrm>
        </p:spPr>
        <p:txBody>
          <a:bodyPr/>
          <a:lstStyle/>
          <a:p>
            <a:r>
              <a:rPr lang="en-GB" sz="2800" dirty="0">
                <a:latin typeface="Times New Roman" panose="02020603050405020304" charset="0"/>
                <a:cs typeface="Times New Roman" panose="02020603050405020304" charset="0"/>
              </a:rPr>
              <a:t>                 </a:t>
            </a:r>
            <a:r>
              <a:rPr lang="en-GB" sz="2800" dirty="0">
                <a:solidFill>
                  <a:schemeClr val="bg1"/>
                </a:solidFill>
                <a:latin typeface="Times New Roman" panose="02020603050405020304" charset="0"/>
                <a:cs typeface="Times New Roman" panose="02020603050405020304" charset="0"/>
              </a:rPr>
              <a:t> </a:t>
            </a:r>
            <a:r>
              <a:rPr lang="en-GB" sz="2800" b="1" dirty="0" err="1">
                <a:solidFill>
                  <a:srgbClr val="FFFF00"/>
                </a:solidFill>
                <a:latin typeface="Times New Roman" panose="02020603050405020304" charset="0"/>
                <a:cs typeface="Times New Roman" panose="02020603050405020304" charset="0"/>
              </a:rPr>
              <a:t>Saveetha</a:t>
            </a:r>
            <a:r>
              <a:rPr lang="en-GB" sz="2800" b="1" dirty="0">
                <a:solidFill>
                  <a:srgbClr val="FFFF00"/>
                </a:solidFill>
                <a:latin typeface="Times New Roman" panose="02020603050405020304" charset="0"/>
                <a:cs typeface="Times New Roman" panose="02020603050405020304" charset="0"/>
              </a:rPr>
              <a:t> school of engineering</a:t>
            </a:r>
            <a:br>
              <a:rPr lang="en-GB" sz="2800" b="1" dirty="0">
                <a:solidFill>
                  <a:srgbClr val="FFFF00"/>
                </a:solidFill>
                <a:latin typeface="Times New Roman" panose="02020603050405020304" charset="0"/>
                <a:cs typeface="Times New Roman" panose="02020603050405020304" charset="0"/>
              </a:rPr>
            </a:br>
            <a:r>
              <a:rPr lang="en-GB" sz="2800" b="1" dirty="0">
                <a:solidFill>
                  <a:srgbClr val="FFFF00"/>
                </a:solidFill>
                <a:latin typeface="Times New Roman" panose="02020603050405020304" charset="0"/>
                <a:cs typeface="Times New Roman" panose="02020603050405020304" charset="0"/>
              </a:rPr>
              <a:t>                          </a:t>
            </a:r>
            <a:r>
              <a:rPr lang="en-GB" sz="2800" b="1" dirty="0">
                <a:solidFill>
                  <a:schemeClr val="accent4"/>
                </a:solidFill>
                <a:latin typeface="Times New Roman" panose="02020603050405020304" charset="0"/>
                <a:cs typeface="Times New Roman" panose="02020603050405020304" charset="0"/>
              </a:rPr>
              <a:t>  </a:t>
            </a:r>
            <a:endParaRPr lang="en-GB" sz="2800" b="1" dirty="0">
              <a:solidFill>
                <a:schemeClr val="accent6">
                  <a:lumMod val="75000"/>
                </a:schemeClr>
              </a:solidFill>
              <a:latin typeface="Times New Roman" panose="02020603050405020304" charset="0"/>
              <a:cs typeface="Times New Roman" panose="02020603050405020304" charset="0"/>
            </a:endParaRPr>
          </a:p>
        </p:txBody>
      </p:sp>
      <p:pic>
        <p:nvPicPr>
          <p:cNvPr id="2" name="Picture 2"/>
          <p:cNvPicPr>
            <a:picLocks noChangeAspect="1"/>
          </p:cNvPicPr>
          <p:nvPr/>
        </p:nvPicPr>
        <p:blipFill>
          <a:blip r:embed="rId2"/>
          <a:stretch>
            <a:fillRect/>
          </a:stretch>
        </p:blipFill>
        <p:spPr>
          <a:xfrm>
            <a:off x="258944" y="211189"/>
            <a:ext cx="949142" cy="949142"/>
          </a:xfrm>
          <a:prstGeom prst="rect">
            <a:avLst/>
          </a:prstGeom>
        </p:spPr>
      </p:pic>
      <p:pic>
        <p:nvPicPr>
          <p:cNvPr id="6" name="Picture 6"/>
          <p:cNvPicPr>
            <a:picLocks noChangeAspect="1"/>
          </p:cNvPicPr>
          <p:nvPr/>
        </p:nvPicPr>
        <p:blipFill>
          <a:blip r:embed="rId3"/>
          <a:stretch>
            <a:fillRect/>
          </a:stretch>
        </p:blipFill>
        <p:spPr>
          <a:xfrm>
            <a:off x="11008159" y="211189"/>
            <a:ext cx="924897" cy="918732"/>
          </a:xfrm>
          <a:prstGeom prst="rect">
            <a:avLst/>
          </a:prstGeom>
        </p:spPr>
      </p:pic>
      <p:sp>
        <p:nvSpPr>
          <p:cNvPr id="7" name="Content Placeholder 6"/>
          <p:cNvSpPr>
            <a:spLocks noGrp="1"/>
          </p:cNvSpPr>
          <p:nvPr>
            <p:ph idx="1"/>
          </p:nvPr>
        </p:nvSpPr>
        <p:spPr>
          <a:xfrm>
            <a:off x="636270" y="2209800"/>
            <a:ext cx="11296650" cy="4268470"/>
          </a:xfrm>
        </p:spPr>
        <p:txBody>
          <a:bodyPr>
            <a:normAutofit/>
          </a:bodyPr>
          <a:lstStyle/>
          <a:p>
            <a:pPr marL="0" indent="0" algn="just">
              <a:buNone/>
            </a:pPr>
            <a:r>
              <a:rPr lang="en-GB" sz="3600" dirty="0">
                <a:latin typeface="Times New Roman" panose="02020603050405020304" charset="0"/>
                <a:cs typeface="Times New Roman" panose="02020603050405020304" charset="0"/>
              </a:rPr>
              <a:t>  </a:t>
            </a:r>
            <a:r>
              <a:rPr lang="en-GB" sz="3600" b="1" dirty="0">
                <a:solidFill>
                  <a:schemeClr val="accent6">
                    <a:lumMod val="40000"/>
                    <a:lumOff val="60000"/>
                  </a:schemeClr>
                </a:solidFill>
                <a:latin typeface="Times New Roman" panose="02020603050405020304" charset="0"/>
                <a:cs typeface="Times New Roman" panose="02020603050405020304" charset="0"/>
              </a:rPr>
              <a:t>ONLINE GROCERY PRODUCTS OF BIG BASKET</a:t>
            </a:r>
            <a:r>
              <a:rPr lang="en-GB" sz="3600" dirty="0">
                <a:latin typeface="Times New Roman" panose="02020603050405020304" charset="0"/>
                <a:cs typeface="Times New Roman" panose="02020603050405020304" charset="0"/>
              </a:rPr>
              <a:t>                                                                          </a:t>
            </a:r>
            <a:r>
              <a:rPr lang="en-GB" sz="2000" dirty="0">
                <a:latin typeface="Times New Roman" panose="02020603050405020304" charset="0"/>
                <a:cs typeface="Times New Roman" panose="02020603050405020304" charset="0"/>
              </a:rPr>
              <a:t>
</a:t>
            </a:r>
          </a:p>
          <a:p>
            <a:pPr marL="0" indent="0" algn="just">
              <a:buNone/>
            </a:pPr>
            <a:endParaRPr lang="en-GB" sz="2000" dirty="0">
              <a:latin typeface="Times New Roman" panose="02020603050405020304" charset="0"/>
              <a:cs typeface="Times New Roman" panose="02020603050405020304" charset="0"/>
            </a:endParaRPr>
          </a:p>
          <a:p>
            <a:pPr marL="0" indent="0" algn="just">
              <a:buNone/>
            </a:pPr>
            <a:r>
              <a:rPr lang="en-GB" sz="2000" dirty="0">
                <a:latin typeface="Times New Roman" panose="02020603050405020304" charset="0"/>
                <a:cs typeface="Times New Roman" panose="02020603050405020304" charset="0"/>
              </a:rPr>
              <a:t>Project By: </a:t>
            </a:r>
            <a:r>
              <a:rPr lang="en-GB" sz="2000" dirty="0" err="1">
                <a:latin typeface="Times New Roman" panose="02020603050405020304" charset="0"/>
                <a:cs typeface="Times New Roman" panose="02020603050405020304" charset="0"/>
              </a:rPr>
              <a:t>A.Indrasena</a:t>
            </a:r>
            <a:r>
              <a:rPr lang="en-GB" sz="2000" dirty="0">
                <a:latin typeface="Times New Roman" panose="02020603050405020304" charset="0"/>
                <a:cs typeface="Times New Roman" panose="02020603050405020304" charset="0"/>
              </a:rPr>
              <a:t> Reddy</a:t>
            </a:r>
          </a:p>
          <a:p>
            <a:pPr marL="0" indent="0" algn="just">
              <a:buNone/>
            </a:pPr>
            <a:r>
              <a:rPr lang="en-GB" sz="2000" dirty="0" err="1">
                <a:latin typeface="Times New Roman" panose="02020603050405020304" charset="0"/>
                <a:cs typeface="Times New Roman" panose="02020603050405020304" charset="0"/>
              </a:rPr>
              <a:t>Reg</a:t>
            </a:r>
            <a:r>
              <a:rPr lang="en-GB" sz="2000" dirty="0">
                <a:latin typeface="Times New Roman" panose="02020603050405020304" charset="0"/>
                <a:cs typeface="Times New Roman" panose="02020603050405020304" charset="0"/>
              </a:rPr>
              <a:t> NO: 191911040</a:t>
            </a:r>
          </a:p>
          <a:p>
            <a:pPr marL="0" indent="0" algn="just">
              <a:buNone/>
            </a:pPr>
            <a:r>
              <a:rPr lang="en-GB" sz="2000" dirty="0">
                <a:latin typeface="Times New Roman" panose="02020603050405020304" charset="0"/>
                <a:cs typeface="Times New Roman" panose="02020603050405020304" charset="0"/>
              </a:rPr>
              <a:t>Dept: CSE   </a:t>
            </a:r>
          </a:p>
          <a:p>
            <a:pPr marL="0" indent="0" algn="just">
              <a:buNone/>
            </a:pPr>
            <a:r>
              <a:rPr lang="en-GB" sz="2000" dirty="0">
                <a:latin typeface="Times New Roman" panose="02020603050405020304" charset="0"/>
                <a:cs typeface="Times New Roman" panose="02020603050405020304" charset="0"/>
              </a:rPr>
              <a:t>Sub: Software Testing for Android Applications</a:t>
            </a:r>
          </a:p>
          <a:p>
            <a:pPr marL="0" indent="0" algn="just">
              <a:buNone/>
            </a:pPr>
            <a:r>
              <a:rPr lang="en-GB" sz="2000" dirty="0">
                <a:latin typeface="Times New Roman" panose="02020603050405020304" charset="0"/>
                <a:cs typeface="Times New Roman" panose="02020603050405020304" charset="0"/>
              </a:rPr>
              <a:t>Sub code: CSA3731</a:t>
            </a:r>
          </a:p>
          <a:p>
            <a:pPr marL="0" indent="0" algn="just">
              <a:buNone/>
            </a:pPr>
            <a:r>
              <a:rPr lang="en-GB" sz="2000" dirty="0">
                <a:latin typeface="Times New Roman" panose="02020603050405020304" charset="0"/>
                <a:cs typeface="Times New Roman" panose="02020603050405020304" charset="0"/>
              </a:rPr>
              <a:t>Date: 31/01/2023                                                </a:t>
            </a:r>
            <a:r>
              <a:rPr lang="en-GB" dirty="0">
                <a:latin typeface="Times New Roman" panose="02020603050405020304" charset="0"/>
                <a:cs typeface="Times New Roman" panose="02020603050405020304" charset="0"/>
              </a:rPr>
              <a:t>                       </a:t>
            </a:r>
            <a:endParaRPr lang="en-US"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4B7671A4-C350-70EA-D12E-C078FF880FBD}"/>
              </a:ext>
            </a:extLst>
          </p:cNvPr>
          <p:cNvPicPr>
            <a:picLocks noGrp="1" noChangeAspect="1"/>
          </p:cNvPicPr>
          <p:nvPr/>
        </p:nvPicPr>
        <p:blipFill>
          <a:blip r:embed="rId2"/>
          <a:stretch>
            <a:fillRect/>
          </a:stretch>
        </p:blipFill>
        <p:spPr>
          <a:xfrm>
            <a:off x="2067560" y="690562"/>
            <a:ext cx="8056880" cy="5476875"/>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01893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665" y="152400"/>
            <a:ext cx="10131425" cy="1109345"/>
          </a:xfrm>
        </p:spPr>
        <p:txBody>
          <a:bodyPr/>
          <a:lstStyle/>
          <a:p>
            <a:pPr algn="just"/>
            <a:r>
              <a:rPr lang="en-US" dirty="0">
                <a:latin typeface="Times New Roman" panose="02020603050405020304" charset="0"/>
                <a:cs typeface="Times New Roman" panose="02020603050405020304" charset="0"/>
              </a:rPr>
              <a:t>			       	implementation</a:t>
            </a:r>
          </a:p>
        </p:txBody>
      </p:sp>
      <p:pic>
        <p:nvPicPr>
          <p:cNvPr id="4" name="Picture 4"/>
          <p:cNvPicPr>
            <a:picLocks noGrp="1" noChangeAspect="1"/>
          </p:cNvPicPr>
          <p:nvPr>
            <p:ph sz="half" idx="1"/>
          </p:nvPr>
        </p:nvPicPr>
        <p:blipFill>
          <a:blip r:embed="rId2"/>
          <a:stretch>
            <a:fillRect/>
          </a:stretch>
        </p:blipFill>
        <p:spPr>
          <a:xfrm>
            <a:off x="152400" y="152400"/>
            <a:ext cx="706755" cy="706755"/>
          </a:xfrm>
          <a:prstGeom prst="rect">
            <a:avLst/>
          </a:prstGeom>
        </p:spPr>
      </p:pic>
      <p:pic>
        <p:nvPicPr>
          <p:cNvPr id="6" name="Picture 6"/>
          <p:cNvPicPr>
            <a:picLocks noGrp="1" noChangeAspect="1"/>
          </p:cNvPicPr>
          <p:nvPr>
            <p:ph sz="half" idx="2"/>
          </p:nvPr>
        </p:nvPicPr>
        <p:blipFill>
          <a:blip r:embed="rId3"/>
          <a:stretch>
            <a:fillRect/>
          </a:stretch>
        </p:blipFill>
        <p:spPr>
          <a:xfrm>
            <a:off x="11277600" y="198120"/>
            <a:ext cx="707390" cy="661035"/>
          </a:xfrm>
          <a:prstGeom prst="rect">
            <a:avLst/>
          </a:prstGeom>
        </p:spPr>
      </p:pic>
      <p:sp>
        <p:nvSpPr>
          <p:cNvPr id="5" name="Text Box 4"/>
          <p:cNvSpPr txBox="1"/>
          <p:nvPr/>
        </p:nvSpPr>
        <p:spPr>
          <a:xfrm>
            <a:off x="989623" y="1642403"/>
            <a:ext cx="10420350" cy="400110"/>
          </a:xfrm>
          <a:prstGeom prst="rect">
            <a:avLst/>
          </a:prstGeom>
          <a:noFill/>
        </p:spPr>
        <p:txBody>
          <a:bodyPr wrap="square" rtlCol="0" anchor="t">
            <a:spAutoFit/>
          </a:bodyPr>
          <a:lstStyle/>
          <a:p>
            <a:endParaRPr lang="en-US" sz="2000" dirty="0">
              <a:latin typeface="Times New Roman" panose="02020603050405020304" charset="0"/>
              <a:cs typeface="Times New Roman" panose="02020603050405020304" charset="0"/>
            </a:endParaRPr>
          </a:p>
        </p:txBody>
      </p:sp>
      <p:pic>
        <p:nvPicPr>
          <p:cNvPr id="8" name="Picture 7">
            <a:extLst>
              <a:ext uri="{FF2B5EF4-FFF2-40B4-BE49-F238E27FC236}">
                <a16:creationId xmlns:a16="http://schemas.microsoft.com/office/drawing/2014/main" id="{1A520F16-813A-4D74-8102-6FF43F77FCD0}"/>
              </a:ext>
            </a:extLst>
          </p:cNvPr>
          <p:cNvPicPr>
            <a:picLocks noChangeAspect="1"/>
          </p:cNvPicPr>
          <p:nvPr/>
        </p:nvPicPr>
        <p:blipFill>
          <a:blip r:embed="rId4"/>
          <a:stretch>
            <a:fillRect/>
          </a:stretch>
        </p:blipFill>
        <p:spPr>
          <a:xfrm>
            <a:off x="859155" y="1642403"/>
            <a:ext cx="9978150" cy="4853288"/>
          </a:xfrm>
          <a:prstGeom prst="rect">
            <a:avLst/>
          </a:prstGeom>
        </p:spPr>
      </p:pic>
    </p:spTree>
  </p:cSld>
  <p:clrMapOvr>
    <a:masterClrMapping/>
  </p:clrMapOvr>
  <p:transition>
    <p:split orient="vert"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91F32D-D41F-466D-92A7-749AEF5876C9}"/>
              </a:ext>
            </a:extLst>
          </p:cNvPr>
          <p:cNvPicPr>
            <a:picLocks noChangeAspect="1"/>
          </p:cNvPicPr>
          <p:nvPr/>
        </p:nvPicPr>
        <p:blipFill>
          <a:blip r:embed="rId2"/>
          <a:stretch>
            <a:fillRect/>
          </a:stretch>
        </p:blipFill>
        <p:spPr>
          <a:xfrm>
            <a:off x="1552755" y="1371600"/>
            <a:ext cx="8816196" cy="4606506"/>
          </a:xfrm>
          <a:prstGeom prst="rect">
            <a:avLst/>
          </a:prstGeom>
        </p:spPr>
      </p:pic>
    </p:spTree>
    <p:extLst>
      <p:ext uri="{BB962C8B-B14F-4D97-AF65-F5344CB8AC3E}">
        <p14:creationId xmlns:p14="http://schemas.microsoft.com/office/powerpoint/2010/main" val="350104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324AA5-23FA-4A43-B2C5-47BA5FD9501E}"/>
              </a:ext>
            </a:extLst>
          </p:cNvPr>
          <p:cNvPicPr>
            <a:picLocks noChangeAspect="1"/>
          </p:cNvPicPr>
          <p:nvPr/>
        </p:nvPicPr>
        <p:blipFill>
          <a:blip r:embed="rId2"/>
          <a:stretch>
            <a:fillRect/>
          </a:stretch>
        </p:blipFill>
        <p:spPr>
          <a:xfrm>
            <a:off x="1199072" y="1026544"/>
            <a:ext cx="10052648" cy="4925682"/>
          </a:xfrm>
          <a:prstGeom prst="rect">
            <a:avLst/>
          </a:prstGeom>
        </p:spPr>
      </p:pic>
    </p:spTree>
    <p:extLst>
      <p:ext uri="{BB962C8B-B14F-4D97-AF65-F5344CB8AC3E}">
        <p14:creationId xmlns:p14="http://schemas.microsoft.com/office/powerpoint/2010/main" val="306814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CBB2-6991-3298-D3C8-A0E322440085}"/>
              </a:ext>
            </a:extLst>
          </p:cNvPr>
          <p:cNvSpPr>
            <a:spLocks noGrp="1"/>
          </p:cNvSpPr>
          <p:nvPr>
            <p:ph type="title"/>
          </p:nvPr>
        </p:nvSpPr>
        <p:spPr>
          <a:xfrm>
            <a:off x="1030287" y="-389467"/>
            <a:ext cx="10131425" cy="1456267"/>
          </a:xfrm>
        </p:spPr>
        <p:txBody>
          <a:bodyPr/>
          <a:lstStyle/>
          <a:p>
            <a:pPr algn="ctr"/>
            <a:r>
              <a:rPr lang="en-IN" dirty="0">
                <a:latin typeface="Times New Roman" panose="02020603050405020304" pitchFamily="18" charset="0"/>
                <a:cs typeface="Times New Roman" panose="02020603050405020304" pitchFamily="18" charset="0"/>
              </a:rPr>
              <a:t>TEST CASE OUTCOMES</a:t>
            </a:r>
          </a:p>
        </p:txBody>
      </p:sp>
      <p:sp>
        <p:nvSpPr>
          <p:cNvPr id="3" name="Content Placeholder 2">
            <a:extLst>
              <a:ext uri="{FF2B5EF4-FFF2-40B4-BE49-F238E27FC236}">
                <a16:creationId xmlns:a16="http://schemas.microsoft.com/office/drawing/2014/main" id="{CD8AB59A-3CCB-1627-B6D5-3B1DFC096D4E}"/>
              </a:ext>
            </a:extLst>
          </p:cNvPr>
          <p:cNvSpPr>
            <a:spLocks noGrp="1"/>
          </p:cNvSpPr>
          <p:nvPr>
            <p:ph idx="1"/>
          </p:nvPr>
        </p:nvSpPr>
        <p:spPr/>
        <p:txBody>
          <a:bodyPr>
            <a:normAutofit/>
          </a:bodyPr>
          <a:lstStyle/>
          <a:p>
            <a:pPr marL="0" indent="0">
              <a:buNone/>
            </a:pPr>
            <a:br>
              <a:rPr lang="en-US" dirty="0"/>
            </a:br>
            <a:br>
              <a:rPr lang="en-US" dirty="0"/>
            </a:br>
            <a:endParaRPr lang="en-US" dirty="0"/>
          </a:p>
        </p:txBody>
      </p:sp>
      <p:graphicFrame>
        <p:nvGraphicFramePr>
          <p:cNvPr id="8" name="Table 7">
            <a:extLst>
              <a:ext uri="{FF2B5EF4-FFF2-40B4-BE49-F238E27FC236}">
                <a16:creationId xmlns:a16="http://schemas.microsoft.com/office/drawing/2014/main" id="{46CF7C42-0D3F-4BA3-B785-518C2347E6F0}"/>
              </a:ext>
            </a:extLst>
          </p:cNvPr>
          <p:cNvGraphicFramePr>
            <a:graphicFrameLocks noGrp="1"/>
          </p:cNvGraphicFramePr>
          <p:nvPr>
            <p:extLst>
              <p:ext uri="{D42A27DB-BD31-4B8C-83A1-F6EECF244321}">
                <p14:modId xmlns:p14="http://schemas.microsoft.com/office/powerpoint/2010/main" val="4080273525"/>
              </p:ext>
            </p:extLst>
          </p:nvPr>
        </p:nvGraphicFramePr>
        <p:xfrm>
          <a:off x="1752600" y="767873"/>
          <a:ext cx="9064626" cy="5904898"/>
        </p:xfrm>
        <a:graphic>
          <a:graphicData uri="http://schemas.openxmlformats.org/drawingml/2006/table">
            <a:tbl>
              <a:tblPr firstRow="1" bandRow="1">
                <a:tableStyleId>{5C22544A-7EE6-4342-B048-85BDC9FD1C3A}</a:tableStyleId>
              </a:tblPr>
              <a:tblGrid>
                <a:gridCol w="5831995">
                  <a:extLst>
                    <a:ext uri="{9D8B030D-6E8A-4147-A177-3AD203B41FA5}">
                      <a16:colId xmlns:a16="http://schemas.microsoft.com/office/drawing/2014/main" val="1619258838"/>
                    </a:ext>
                  </a:extLst>
                </a:gridCol>
                <a:gridCol w="3232631">
                  <a:extLst>
                    <a:ext uri="{9D8B030D-6E8A-4147-A177-3AD203B41FA5}">
                      <a16:colId xmlns:a16="http://schemas.microsoft.com/office/drawing/2014/main" val="1914071982"/>
                    </a:ext>
                  </a:extLst>
                </a:gridCol>
              </a:tblGrid>
              <a:tr h="601378">
                <a:tc>
                  <a:txBody>
                    <a:bodyPr/>
                    <a:lstStyle/>
                    <a:p>
                      <a:r>
                        <a:rPr lang="en-US" dirty="0"/>
                        <a:t>Test cases</a:t>
                      </a:r>
                      <a:endParaRPr lang="en-IN" dirty="0"/>
                    </a:p>
                  </a:txBody>
                  <a:tcPr/>
                </a:tc>
                <a:tc>
                  <a:txBody>
                    <a:bodyPr/>
                    <a:lstStyle/>
                    <a:p>
                      <a:r>
                        <a:rPr lang="en-US" dirty="0"/>
                        <a:t>Outcome</a:t>
                      </a:r>
                      <a:endParaRPr lang="en-IN" dirty="0"/>
                    </a:p>
                  </a:txBody>
                  <a:tcPr/>
                </a:tc>
                <a:extLst>
                  <a:ext uri="{0D108BD9-81ED-4DB2-BD59-A6C34878D82A}">
                    <a16:rowId xmlns:a16="http://schemas.microsoft.com/office/drawing/2014/main" val="598949606"/>
                  </a:ext>
                </a:extLst>
              </a:tr>
              <a:tr h="590396">
                <a:tc>
                  <a:txBody>
                    <a:bodyPr/>
                    <a:lstStyle/>
                    <a:p>
                      <a:r>
                        <a:rPr lang="en-US" dirty="0"/>
                        <a:t>A user clicks on the Register button – a registration form opens</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1707103178"/>
                  </a:ext>
                </a:extLst>
              </a:tr>
              <a:tr h="590396">
                <a:tc>
                  <a:txBody>
                    <a:bodyPr/>
                    <a:lstStyle/>
                    <a:p>
                      <a:r>
                        <a:rPr lang="en-US" dirty="0"/>
                        <a:t>The account with the given username is not registered in the system – can’t log in</a:t>
                      </a:r>
                      <a:endParaRPr lang="en-IN" dirty="0"/>
                    </a:p>
                  </a:txBody>
                  <a:tcPr/>
                </a:tc>
                <a:tc>
                  <a:txBody>
                    <a:bodyPr/>
                    <a:lstStyle/>
                    <a:p>
                      <a:r>
                        <a:rPr lang="en-US" dirty="0"/>
                        <a:t>Negative</a:t>
                      </a:r>
                      <a:endParaRPr lang="en-IN" dirty="0"/>
                    </a:p>
                  </a:txBody>
                  <a:tcPr/>
                </a:tc>
                <a:extLst>
                  <a:ext uri="{0D108BD9-81ED-4DB2-BD59-A6C34878D82A}">
                    <a16:rowId xmlns:a16="http://schemas.microsoft.com/office/drawing/2014/main" val="1784844467"/>
                  </a:ext>
                </a:extLst>
              </a:tr>
              <a:tr h="590396">
                <a:tc>
                  <a:txBody>
                    <a:bodyPr/>
                    <a:lstStyle/>
                    <a:p>
                      <a:r>
                        <a:rPr lang="en-US" dirty="0"/>
                        <a:t>A user enters registration details in the correct format – registration is successful</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1555551396"/>
                  </a:ext>
                </a:extLst>
              </a:tr>
              <a:tr h="590396">
                <a:tc>
                  <a:txBody>
                    <a:bodyPr/>
                    <a:lstStyle/>
                    <a:p>
                      <a:r>
                        <a:rPr lang="en-US" dirty="0"/>
                        <a:t>A user is not logged in – only features and areas for non-logged users are available</a:t>
                      </a:r>
                      <a:endParaRPr lang="en-IN" dirty="0"/>
                    </a:p>
                  </a:txBody>
                  <a:tcPr/>
                </a:tc>
                <a:tc>
                  <a:txBody>
                    <a:bodyPr/>
                    <a:lstStyle/>
                    <a:p>
                      <a:r>
                        <a:rPr lang="en-US" dirty="0"/>
                        <a:t>Negative</a:t>
                      </a:r>
                      <a:endParaRPr lang="en-IN" dirty="0"/>
                    </a:p>
                  </a:txBody>
                  <a:tcPr/>
                </a:tc>
                <a:extLst>
                  <a:ext uri="{0D108BD9-81ED-4DB2-BD59-A6C34878D82A}">
                    <a16:rowId xmlns:a16="http://schemas.microsoft.com/office/drawing/2014/main" val="1854432092"/>
                  </a:ext>
                </a:extLst>
              </a:tr>
              <a:tr h="590396">
                <a:tc>
                  <a:txBody>
                    <a:bodyPr/>
                    <a:lstStyle/>
                    <a:p>
                      <a:r>
                        <a:rPr lang="en-US" dirty="0"/>
                        <a:t>A user enters the correct credentials – they log into the account</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2430702791"/>
                  </a:ext>
                </a:extLst>
              </a:tr>
              <a:tr h="590396">
                <a:tc>
                  <a:txBody>
                    <a:bodyPr/>
                    <a:lstStyle/>
                    <a:p>
                      <a:r>
                        <a:rPr lang="en-US" dirty="0"/>
                        <a:t>A user signs in with an old password entered after password change – can’t log in</a:t>
                      </a:r>
                      <a:endParaRPr lang="en-IN" dirty="0"/>
                    </a:p>
                  </a:txBody>
                  <a:tcPr/>
                </a:tc>
                <a:tc>
                  <a:txBody>
                    <a:bodyPr/>
                    <a:lstStyle/>
                    <a:p>
                      <a:r>
                        <a:rPr lang="en-US" dirty="0"/>
                        <a:t>Negative</a:t>
                      </a:r>
                      <a:endParaRPr lang="en-IN" dirty="0"/>
                    </a:p>
                  </a:txBody>
                  <a:tcPr/>
                </a:tc>
                <a:extLst>
                  <a:ext uri="{0D108BD9-81ED-4DB2-BD59-A6C34878D82A}">
                    <a16:rowId xmlns:a16="http://schemas.microsoft.com/office/drawing/2014/main" val="1516592595"/>
                  </a:ext>
                </a:extLst>
              </a:tr>
              <a:tr h="337369">
                <a:tc>
                  <a:txBody>
                    <a:bodyPr/>
                    <a:lstStyle/>
                    <a:p>
                      <a:r>
                        <a:rPr lang="en-US" dirty="0"/>
                        <a:t>Explore New Places, Try Food from Different Restaurants</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686533310"/>
                  </a:ext>
                </a:extLst>
              </a:tr>
              <a:tr h="337369">
                <a:tc>
                  <a:txBody>
                    <a:bodyPr/>
                    <a:lstStyle/>
                    <a:p>
                      <a:r>
                        <a:rPr lang="en-IN" dirty="0"/>
                        <a:t>Juggling With Your Health</a:t>
                      </a:r>
                    </a:p>
                  </a:txBody>
                  <a:tcPr/>
                </a:tc>
                <a:tc>
                  <a:txBody>
                    <a:bodyPr/>
                    <a:lstStyle/>
                    <a:p>
                      <a:r>
                        <a:rPr lang="en-US" dirty="0"/>
                        <a:t>Negative</a:t>
                      </a:r>
                      <a:endParaRPr lang="en-IN" dirty="0"/>
                    </a:p>
                  </a:txBody>
                  <a:tcPr/>
                </a:tc>
                <a:extLst>
                  <a:ext uri="{0D108BD9-81ED-4DB2-BD59-A6C34878D82A}">
                    <a16:rowId xmlns:a16="http://schemas.microsoft.com/office/drawing/2014/main" val="771290297"/>
                  </a:ext>
                </a:extLst>
              </a:tr>
              <a:tr h="337369">
                <a:tc>
                  <a:txBody>
                    <a:bodyPr/>
                    <a:lstStyle/>
                    <a:p>
                      <a:r>
                        <a:rPr lang="en-US" dirty="0"/>
                        <a:t>Urban Restaurants, Reach Out to Remote Foodies</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1541148647"/>
                  </a:ext>
                </a:extLst>
              </a:tr>
              <a:tr h="337369">
                <a:tc>
                  <a:txBody>
                    <a:bodyPr/>
                    <a:lstStyle/>
                    <a:p>
                      <a:r>
                        <a:rPr lang="en-IN" dirty="0"/>
                        <a:t>Disguised Increased Expense</a:t>
                      </a:r>
                    </a:p>
                  </a:txBody>
                  <a:tcPr/>
                </a:tc>
                <a:tc>
                  <a:txBody>
                    <a:bodyPr/>
                    <a:lstStyle/>
                    <a:p>
                      <a:r>
                        <a:rPr lang="en-US" dirty="0"/>
                        <a:t>Negative</a:t>
                      </a:r>
                      <a:endParaRPr lang="en-IN" dirty="0"/>
                    </a:p>
                  </a:txBody>
                  <a:tcPr/>
                </a:tc>
                <a:extLst>
                  <a:ext uri="{0D108BD9-81ED-4DB2-BD59-A6C34878D82A}">
                    <a16:rowId xmlns:a16="http://schemas.microsoft.com/office/drawing/2014/main" val="880295041"/>
                  </a:ext>
                </a:extLst>
              </a:tr>
            </a:tbl>
          </a:graphicData>
        </a:graphic>
      </p:graphicFrame>
    </p:spTree>
    <p:extLst>
      <p:ext uri="{BB962C8B-B14F-4D97-AF65-F5344CB8AC3E}">
        <p14:creationId xmlns:p14="http://schemas.microsoft.com/office/powerpoint/2010/main" val="172627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645" y="121444"/>
            <a:ext cx="10131425" cy="1456267"/>
          </a:xfrm>
        </p:spPr>
        <p:txBody>
          <a:bodyPr/>
          <a:lstStyle/>
          <a:p>
            <a:r>
              <a:rPr lang="en-GB" b="1" dirty="0">
                <a:latin typeface="Times New Roman" panose="02020603050405020304" charset="0"/>
                <a:cs typeface="Times New Roman" panose="02020603050405020304" charset="0"/>
              </a:rPr>
              <a:t>                               </a:t>
            </a:r>
            <a:r>
              <a:rPr lang="en-GB" b="1" dirty="0">
                <a:solidFill>
                  <a:schemeClr val="accent4">
                    <a:lumMod val="75000"/>
                  </a:schemeClr>
                </a:solidFill>
                <a:latin typeface="Times New Roman" panose="02020603050405020304" charset="0"/>
                <a:cs typeface="Times New Roman" panose="02020603050405020304" charset="0"/>
              </a:rPr>
              <a:t>Conclusion</a:t>
            </a:r>
            <a:endParaRPr lang="en-US" b="1" dirty="0">
              <a:solidFill>
                <a:schemeClr val="accent4">
                  <a:lumMod val="7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030287" y="1577711"/>
            <a:ext cx="10131425" cy="4213489"/>
          </a:xfrm>
        </p:spPr>
        <p:txBody>
          <a:bodyPr>
            <a:normAutofit lnSpcReduction="10000"/>
          </a:bodyPr>
          <a:lstStyle/>
          <a:p>
            <a:pPr algn="just">
              <a:buFont typeface="Wingdings" panose="05000000000000000000" pitchFamily="2" charset="2"/>
              <a:buChar char="Ø"/>
            </a:pPr>
            <a:r>
              <a:rPr lang="en-US" sz="2400" dirty="0">
                <a:latin typeface="Times New Roman" panose="02020603050405020304" charset="0"/>
                <a:cs typeface="Times New Roman" panose="02020603050405020304" charset="0"/>
              </a:rPr>
              <a:t>The Internet has become a major resource in modern business, thus electronic shopping has gained significance not only from the entrepreneur’s but also from the customer’s point of view.</a:t>
            </a:r>
          </a:p>
          <a:p>
            <a:pPr algn="just">
              <a:buFont typeface="Wingdings" panose="05000000000000000000" pitchFamily="2" charset="2"/>
              <a:buChar char="Ø"/>
            </a:pPr>
            <a:r>
              <a:rPr lang="en-US" sz="2400" dirty="0">
                <a:latin typeface="Times New Roman" panose="02020603050405020304" charset="0"/>
                <a:cs typeface="Times New Roman" panose="02020603050405020304" charset="0"/>
              </a:rPr>
              <a:t> For the entrepreneur, electronic shopping generates new business opportunities and for the customer, it makes comparative shopping possible.  As per a survey, most consumers of online stores are impulsive and usually make a decision to stay on a site within the first few seconds. </a:t>
            </a:r>
          </a:p>
          <a:p>
            <a:pPr algn="just">
              <a:buFont typeface="Wingdings" panose="05000000000000000000" pitchFamily="2" charset="2"/>
              <a:buChar char="Ø"/>
            </a:pPr>
            <a:r>
              <a:rPr lang="en-US" sz="2400" dirty="0">
                <a:latin typeface="Times New Roman" panose="02020603050405020304" charset="0"/>
                <a:cs typeface="Times New Roman" panose="02020603050405020304" charset="0"/>
              </a:rPr>
              <a:t>“Website design is like a shop interior. If the shop looks poor or like hundreds of other shops the customer is most likely to skip to the other site”[16]. Hence we have </a:t>
            </a:r>
            <a:r>
              <a:rPr lang="en-US" sz="2000" dirty="0">
                <a:latin typeface="Times New Roman" panose="02020603050405020304" charset="0"/>
                <a:cs typeface="Times New Roman" panose="02020603050405020304" charset="0"/>
              </a:rPr>
              <a:t>designed</a:t>
            </a:r>
            <a:r>
              <a:rPr lang="en-US" sz="2400" dirty="0">
                <a:latin typeface="Times New Roman" panose="02020603050405020304" charset="0"/>
                <a:cs typeface="Times New Roman" panose="02020603050405020304" charset="0"/>
              </a:rPr>
              <a:t> the project to provide the user with easy navigation, retrieval of data and necessary feedback as much as possible.</a:t>
            </a:r>
          </a:p>
        </p:txBody>
      </p:sp>
      <p:pic>
        <p:nvPicPr>
          <p:cNvPr id="4" name="Picture 4"/>
          <p:cNvPicPr>
            <a:picLocks noChangeAspect="1"/>
          </p:cNvPicPr>
          <p:nvPr/>
        </p:nvPicPr>
        <p:blipFill>
          <a:blip r:embed="rId2"/>
          <a:stretch>
            <a:fillRect/>
          </a:stretch>
        </p:blipFill>
        <p:spPr>
          <a:xfrm>
            <a:off x="165822" y="121444"/>
            <a:ext cx="1020042" cy="1020042"/>
          </a:xfrm>
          <a:prstGeom prst="rect">
            <a:avLst/>
          </a:prstGeom>
        </p:spPr>
      </p:pic>
      <p:pic>
        <p:nvPicPr>
          <p:cNvPr id="6" name="Picture 6"/>
          <p:cNvPicPr>
            <a:picLocks noChangeAspect="1"/>
          </p:cNvPicPr>
          <p:nvPr/>
        </p:nvPicPr>
        <p:blipFill>
          <a:blip r:embed="rId3"/>
          <a:stretch>
            <a:fillRect/>
          </a:stretch>
        </p:blipFill>
        <p:spPr>
          <a:xfrm>
            <a:off x="11060094" y="181842"/>
            <a:ext cx="966084" cy="959644"/>
          </a:xfrm>
          <a:prstGeom prst="rect">
            <a:avLst/>
          </a:prstGeom>
        </p:spPr>
      </p:pic>
    </p:spTree>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4890" y="1659255"/>
            <a:ext cx="8522335" cy="3796665"/>
          </a:xfrm>
        </p:spPr>
        <p:txBody>
          <a:bodyPr/>
          <a:lstStyle/>
          <a:p>
            <a:pPr marL="0" indent="0">
              <a:buNone/>
            </a:pPr>
            <a:r>
              <a:rPr lang="en-US" sz="6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cs typeface="Arial Black" panose="020B0A04020102020204" charset="0"/>
                <a:sym typeface="+mn-ea"/>
              </a:rPr>
              <a:t>   THANK YOU</a:t>
            </a:r>
            <a:endParaRPr lang="en-US" sz="6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cs typeface="Arial Black" panose="020B0A04020102020204" charset="0"/>
            </a:endParaRPr>
          </a:p>
          <a:p>
            <a:pPr marL="0" indent="0">
              <a:buNone/>
            </a:pPr>
            <a:endParaRPr lang="en-US" sz="6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charset="0"/>
              <a:cs typeface="Arial Black" panose="020B0A04020102020204" charset="0"/>
            </a:endParaRPr>
          </a:p>
        </p:txBody>
      </p:sp>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5">
                    <a:lumMod val="20000"/>
                    <a:lumOff val="80000"/>
                  </a:schemeClr>
                </a:solidFill>
              </a:rPr>
              <a:t>OBJECTIVES</a:t>
            </a:r>
            <a:endParaRPr lang="en-IN" b="1" dirty="0">
              <a:solidFill>
                <a:schemeClr val="accent5">
                  <a:lumMod val="20000"/>
                  <a:lumOff val="80000"/>
                </a:schemeClr>
              </a:solidFill>
            </a:endParaRPr>
          </a:p>
        </p:txBody>
      </p:sp>
      <p:sp>
        <p:nvSpPr>
          <p:cNvPr id="3" name="Content Placeholder 2"/>
          <p:cNvSpPr>
            <a:spLocks noGrp="1"/>
          </p:cNvSpPr>
          <p:nvPr>
            <p:ph idx="1"/>
          </p:nvPr>
        </p:nvSpPr>
        <p:spPr/>
        <p:txBody>
          <a:bodyPr>
            <a:normAutofit/>
          </a:bodyPr>
          <a:lstStyle/>
          <a:p>
            <a:pPr algn="just"/>
            <a:r>
              <a:rPr lang="en-US" sz="2000" dirty="0"/>
              <a:t>Job Objective Seek a Grocery Store Clerk position where I can apply my experience and efficiently contribute to the company's growth. </a:t>
            </a:r>
          </a:p>
          <a:p>
            <a:pPr algn="just"/>
            <a:r>
              <a:rPr lang="en-US" sz="2000" dirty="0"/>
              <a:t>The primary objective of supermarket layout is to ensure a smooth flow of material, other information etc., within a supermarket. </a:t>
            </a:r>
            <a:endParaRPr lang="en-IN" sz="2000" dirty="0"/>
          </a:p>
        </p:txBody>
      </p:sp>
    </p:spTree>
    <p:extLst>
      <p:ext uri="{BB962C8B-B14F-4D97-AF65-F5344CB8AC3E}">
        <p14:creationId xmlns:p14="http://schemas.microsoft.com/office/powerpoint/2010/main" val="255668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33376"/>
            <a:ext cx="10131425" cy="1226344"/>
          </a:xfrm>
        </p:spPr>
        <p:txBody>
          <a:bodyPr/>
          <a:lstStyle/>
          <a:p>
            <a:r>
              <a:rPr lang="en-GB" dirty="0">
                <a:latin typeface="Times New Roman" panose="02020603050405020304" charset="0"/>
                <a:cs typeface="Times New Roman" panose="02020603050405020304" charset="0"/>
              </a:rPr>
              <a:t>                                 </a:t>
            </a:r>
            <a:r>
              <a:rPr lang="en-GB" dirty="0">
                <a:solidFill>
                  <a:schemeClr val="accent5">
                    <a:lumMod val="20000"/>
                    <a:lumOff val="80000"/>
                  </a:schemeClr>
                </a:solidFill>
                <a:latin typeface="Times New Roman" panose="02020603050405020304" charset="0"/>
                <a:cs typeface="Times New Roman" panose="02020603050405020304" charset="0"/>
              </a:rPr>
              <a:t>Abstract</a:t>
            </a:r>
            <a:endParaRPr lang="en-US" b="1" dirty="0">
              <a:solidFill>
                <a:schemeClr val="accent5">
                  <a:lumMod val="20000"/>
                  <a:lumOff val="8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029970" y="1428108"/>
            <a:ext cx="10131425" cy="4399287"/>
          </a:xfrm>
        </p:spPr>
        <p:txBody>
          <a:bodyPr>
            <a:noAutofit/>
          </a:bodyPr>
          <a:lstStyle/>
          <a:p>
            <a:pPr marL="0" indent="0" algn="just">
              <a:buNone/>
            </a:pPr>
            <a:r>
              <a:rPr lang="en-US" sz="2000" dirty="0">
                <a:latin typeface="Times New Roman" panose="02020603050405020304" charset="0"/>
                <a:cs typeface="Times New Roman" panose="02020603050405020304" charset="0"/>
              </a:rPr>
              <a:t>The business-to- consumer aspect of an online shopping is the most visible business use of the World Wide Web. The primary goal of an online shopping site is to sell goods and services online. This project deals with developing an e- commerce website for online shopping. It provides the user with a catalogue of different goods and services available for purchase in the store. In order to facilitate online purchase a shopping cart is provided to the user. The system is implemented using a 3- tier approach, with a backend database, a middle tier of Microsoft Internet Information Services (MIIS) and PHP, and a web browser as the front end client. In order to develop an e- commerce website for online shopping, a number of Technologies must be studied and understood. These include multi-tiered architecture, server and client side scripting techniques, implementation technologies such as ASP</a:t>
            </a:r>
          </a:p>
        </p:txBody>
      </p:sp>
      <p:pic>
        <p:nvPicPr>
          <p:cNvPr id="4" name="Picture 4"/>
          <p:cNvPicPr>
            <a:picLocks noChangeAspect="1"/>
          </p:cNvPicPr>
          <p:nvPr/>
        </p:nvPicPr>
        <p:blipFill>
          <a:blip r:embed="rId2"/>
          <a:stretch>
            <a:fillRect/>
          </a:stretch>
        </p:blipFill>
        <p:spPr>
          <a:xfrm>
            <a:off x="212650" y="213445"/>
            <a:ext cx="817637" cy="817637"/>
          </a:xfrm>
          <a:prstGeom prst="rect">
            <a:avLst/>
          </a:prstGeom>
        </p:spPr>
      </p:pic>
      <p:pic>
        <p:nvPicPr>
          <p:cNvPr id="6" name="Picture 6"/>
          <p:cNvPicPr>
            <a:picLocks noChangeAspect="1"/>
          </p:cNvPicPr>
          <p:nvPr/>
        </p:nvPicPr>
        <p:blipFill>
          <a:blip r:embed="rId3"/>
          <a:stretch>
            <a:fillRect/>
          </a:stretch>
        </p:blipFill>
        <p:spPr>
          <a:xfrm>
            <a:off x="11089864" y="333376"/>
            <a:ext cx="906154" cy="900113"/>
          </a:xfrm>
          <a:prstGeom prst="rect">
            <a:avLst/>
          </a:prstGeom>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76226"/>
            <a:ext cx="10131425" cy="1200150"/>
          </a:xfrm>
        </p:spPr>
        <p:txBody>
          <a:bodyPr/>
          <a:lstStyle/>
          <a:p>
            <a:r>
              <a:rPr lang="en-GB" b="1" dirty="0">
                <a:latin typeface="Times New Roman" panose="02020603050405020304" charset="0"/>
                <a:cs typeface="Times New Roman" panose="02020603050405020304" charset="0"/>
              </a:rPr>
              <a:t>                      Proposed system</a:t>
            </a:r>
            <a:endParaRPr lang="en-US" b="1" dirty="0">
              <a:solidFill>
                <a:schemeClr val="accent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072515" y="1608910"/>
            <a:ext cx="10088880" cy="4972863"/>
          </a:xfrm>
        </p:spPr>
        <p:txBody>
          <a:bodyPr>
            <a:noAutofit/>
          </a:bodyPr>
          <a:lstStyle/>
          <a:p>
            <a:pPr algn="just" fontAlgn="base"/>
            <a:r>
              <a:rPr lang="en-US" sz="2000" dirty="0">
                <a:latin typeface="Times New Roman" panose="02020603050405020304" pitchFamily="18" charset="0"/>
                <a:cs typeface="Times New Roman" panose="02020603050405020304" pitchFamily="18" charset="0"/>
              </a:rPr>
              <a:t>To workshop  while  in  the  luxury  of  your  own home, without having to period out of the door.  </a:t>
            </a:r>
          </a:p>
          <a:p>
            <a:pPr algn="just" fontAlgn="base"/>
            <a:r>
              <a:rPr lang="en-US" sz="2000" dirty="0">
                <a:latin typeface="Times New Roman" panose="02020603050405020304" pitchFamily="18" charset="0"/>
                <a:cs typeface="Times New Roman" panose="02020603050405020304" pitchFamily="18" charset="0"/>
              </a:rPr>
              <a:t>Sell  at  lesser  rate  due  to  a  lesser  amount  of overhead.</a:t>
            </a:r>
          </a:p>
          <a:p>
            <a:pPr algn="just" fontAlgn="base"/>
            <a:r>
              <a:rPr lang="en-US" sz="2000" dirty="0">
                <a:latin typeface="Times New Roman" panose="02020603050405020304" pitchFamily="18" charset="0"/>
                <a:cs typeface="Times New Roman" panose="02020603050405020304" pitchFamily="18" charset="0"/>
              </a:rPr>
              <a:t>Provide home delivery free of cost.</a:t>
            </a:r>
          </a:p>
          <a:p>
            <a:pPr algn="just" fontAlgn="base"/>
            <a:r>
              <a:rPr lang="en-US" sz="2000" dirty="0">
                <a:latin typeface="Times New Roman" panose="02020603050405020304" pitchFamily="18" charset="0"/>
                <a:cs typeface="Times New Roman" panose="02020603050405020304" pitchFamily="18" charset="0"/>
              </a:rPr>
              <a:t>Display all the available categories for shopping on the home page.</a:t>
            </a:r>
          </a:p>
          <a:p>
            <a:pPr algn="just" fontAlgn="base"/>
            <a:r>
              <a:rPr lang="en-US" sz="2000" dirty="0">
                <a:latin typeface="Times New Roman" panose="02020603050405020304" pitchFamily="18" charset="0"/>
                <a:cs typeface="Times New Roman" panose="02020603050405020304" pitchFamily="18" charset="0"/>
              </a:rPr>
              <a:t>Display all the subcategories on the home page, that are associated with any particular item.</a:t>
            </a:r>
          </a:p>
          <a:p>
            <a:pPr algn="just" fontAlgn="base"/>
            <a:r>
              <a:rPr lang="en-US" sz="2000" dirty="0">
                <a:latin typeface="Times New Roman" panose="02020603050405020304" pitchFamily="18" charset="0"/>
                <a:cs typeface="Times New Roman" panose="02020603050405020304" pitchFamily="18" charset="0"/>
              </a:rPr>
              <a:t>Admin has the authority to add new particulars to the items list whenever needed.</a:t>
            </a:r>
          </a:p>
          <a:p>
            <a:pPr algn="just" fontAlgn="base"/>
            <a:r>
              <a:rPr lang="en-US" sz="2000" dirty="0">
                <a:latin typeface="Times New Roman" panose="02020603050405020304" pitchFamily="18" charset="0"/>
                <a:cs typeface="Times New Roman" panose="02020603050405020304" pitchFamily="18" charset="0"/>
              </a:rPr>
              <a:t>Permission to the administrator to remove items, anytime.</a:t>
            </a:r>
          </a:p>
          <a:p>
            <a:pPr algn="just" fontAlgn="base"/>
            <a:r>
              <a:rPr lang="en-US" sz="2000" dirty="0">
                <a:latin typeface="Times New Roman" panose="02020603050405020304" pitchFamily="18" charset="0"/>
                <a:cs typeface="Times New Roman" panose="02020603050405020304" pitchFamily="18" charset="0"/>
              </a:rPr>
              <a:t>Allows the admin to modify the price of each item, whenever required or felt like.</a:t>
            </a:r>
          </a:p>
          <a:p>
            <a:pPr algn="just" fontAlgn="base"/>
            <a:r>
              <a:rPr lang="en-US" sz="2000" dirty="0">
                <a:latin typeface="Times New Roman" panose="02020603050405020304" pitchFamily="18" charset="0"/>
                <a:cs typeface="Times New Roman" panose="02020603050405020304" pitchFamily="18" charset="0"/>
              </a:rPr>
              <a:t>Admin has the authority to update the description of each item.</a:t>
            </a:r>
          </a:p>
          <a:p>
            <a:pPr algn="just" fontAlgn="base"/>
            <a:r>
              <a:rPr lang="en-US" sz="2000" dirty="0">
                <a:latin typeface="Times New Roman" panose="02020603050405020304" pitchFamily="18" charset="0"/>
                <a:cs typeface="Times New Roman" panose="02020603050405020304" pitchFamily="18" charset="0"/>
              </a:rPr>
              <a:t>Permission to the admin to view information about each customer who checkouts the items list.</a:t>
            </a:r>
          </a:p>
        </p:txBody>
      </p:sp>
      <p:pic>
        <p:nvPicPr>
          <p:cNvPr id="4" name="Picture 4"/>
          <p:cNvPicPr>
            <a:picLocks noChangeAspect="1"/>
          </p:cNvPicPr>
          <p:nvPr/>
        </p:nvPicPr>
        <p:blipFill>
          <a:blip r:embed="rId2"/>
          <a:stretch>
            <a:fillRect/>
          </a:stretch>
        </p:blipFill>
        <p:spPr>
          <a:xfrm>
            <a:off x="11017163" y="273312"/>
            <a:ext cx="978072" cy="971551"/>
          </a:xfrm>
          <a:prstGeom prst="rect">
            <a:avLst/>
          </a:prstGeom>
        </p:spPr>
      </p:pic>
      <p:pic>
        <p:nvPicPr>
          <p:cNvPr id="6" name="Picture 6"/>
          <p:cNvPicPr>
            <a:picLocks noChangeAspect="1"/>
          </p:cNvPicPr>
          <p:nvPr/>
        </p:nvPicPr>
        <p:blipFill>
          <a:blip r:embed="rId3"/>
          <a:stretch>
            <a:fillRect/>
          </a:stretch>
        </p:blipFill>
        <p:spPr>
          <a:xfrm>
            <a:off x="165026" y="143691"/>
            <a:ext cx="865261" cy="865261"/>
          </a:xfrm>
          <a:prstGeom prst="rect">
            <a:avLst/>
          </a:prstGeom>
        </p:spPr>
      </p:pic>
    </p:spTree>
  </p:cSld>
  <p:clrMapOvr>
    <a:masterClrMapping/>
  </p:clrMapOvr>
  <p:transition>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9768-8C20-2E4D-AF46-97D7EAE44AC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FLOWCHART</a:t>
            </a:r>
          </a:p>
        </p:txBody>
      </p:sp>
      <p:pic>
        <p:nvPicPr>
          <p:cNvPr id="5" name="Content Placeholder 4">
            <a:extLst>
              <a:ext uri="{FF2B5EF4-FFF2-40B4-BE49-F238E27FC236}">
                <a16:creationId xmlns:a16="http://schemas.microsoft.com/office/drawing/2014/main" id="{7F32DFD8-2733-BBD1-3678-B0545413F787}"/>
              </a:ext>
            </a:extLst>
          </p:cNvPr>
          <p:cNvPicPr>
            <a:picLocks noGrp="1" noChangeAspect="1"/>
          </p:cNvPicPr>
          <p:nvPr>
            <p:ph idx="1"/>
          </p:nvPr>
        </p:nvPicPr>
        <p:blipFill>
          <a:blip r:embed="rId2"/>
          <a:stretch>
            <a:fillRect/>
          </a:stretch>
        </p:blipFill>
        <p:spPr>
          <a:xfrm>
            <a:off x="3812876" y="1726058"/>
            <a:ext cx="4049807" cy="4985293"/>
          </a:xfrm>
        </p:spPr>
      </p:pic>
    </p:spTree>
    <p:extLst>
      <p:ext uri="{BB962C8B-B14F-4D97-AF65-F5344CB8AC3E}">
        <p14:creationId xmlns:p14="http://schemas.microsoft.com/office/powerpoint/2010/main" val="196021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10131425" cy="1046480"/>
          </a:xfrm>
        </p:spPr>
        <p:txBody>
          <a:bodyPr/>
          <a:lstStyle/>
          <a:p>
            <a:r>
              <a:rPr lang="en-GB" b="1" dirty="0">
                <a:latin typeface="Times New Roman" panose="02020603050405020304" charset="0"/>
                <a:cs typeface="Times New Roman" panose="02020603050405020304" charset="0"/>
              </a:rPr>
              <a:t>                      </a:t>
            </a:r>
            <a:r>
              <a:rPr lang="en-US" altLang="en-GB" b="1" dirty="0">
                <a:latin typeface="Times New Roman" panose="02020603050405020304" charset="0"/>
                <a:cs typeface="Times New Roman" panose="02020603050405020304" charset="0"/>
              </a:rPr>
              <a:t>         </a:t>
            </a:r>
            <a:r>
              <a:rPr lang="en-GB" altLang="en-GB" b="1" dirty="0">
                <a:latin typeface="Times New Roman" panose="02020603050405020304" charset="0"/>
                <a:cs typeface="Times New Roman" panose="02020603050405020304" charset="0"/>
              </a:rPr>
              <a:t>CONCEPT MAP</a:t>
            </a:r>
            <a:endParaRPr lang="en-GB" b="1" dirty="0">
              <a:latin typeface="Times New Roman" panose="02020603050405020304" charset="0"/>
              <a:cs typeface="Times New Roman" panose="02020603050405020304" charset="0"/>
            </a:endParaRPr>
          </a:p>
        </p:txBody>
      </p:sp>
      <p:sp>
        <p:nvSpPr>
          <p:cNvPr id="7" name="Content Placeholder 6"/>
          <p:cNvSpPr>
            <a:spLocks noGrp="1"/>
          </p:cNvSpPr>
          <p:nvPr>
            <p:ph sz="half" idx="1"/>
          </p:nvPr>
        </p:nvSpPr>
        <p:spPr>
          <a:xfrm>
            <a:off x="685800" y="1277620"/>
            <a:ext cx="4239260" cy="4868545"/>
          </a:xfrm>
        </p:spPr>
        <p:txBody>
          <a:bodyPr/>
          <a:lstStyle/>
          <a:p>
            <a:r>
              <a:rPr lang="en-US" sz="2000" dirty="0">
                <a:latin typeface="Times New Roman" panose="02020603050405020304" charset="0"/>
                <a:cs typeface="Times New Roman" panose="02020603050405020304" charset="0"/>
              </a:rPr>
              <a:t>A data model is a conceptual representation of the data structures that are required by a database. The first step in designing a database is to develop an Entity- Relation Diagram (ERD). The ERD serves as a blue print from which a relational database maybe deduced. Figure 1 shows the ERD for the project and later we will show the transformation from ERD to the Relational model.</a:t>
            </a:r>
          </a:p>
          <a:p>
            <a:endParaRPr lang="en-US" sz="2000" dirty="0">
              <a:latin typeface="Times New Roman" panose="02020603050405020304" charset="0"/>
              <a:cs typeface="Times New Roman" panose="02020603050405020304" charset="0"/>
            </a:endParaRPr>
          </a:p>
        </p:txBody>
      </p:sp>
      <p:pic>
        <p:nvPicPr>
          <p:cNvPr id="4" name="Picture 4"/>
          <p:cNvPicPr>
            <a:picLocks noChangeAspect="1"/>
          </p:cNvPicPr>
          <p:nvPr/>
        </p:nvPicPr>
        <p:blipFill>
          <a:blip r:embed="rId2"/>
          <a:stretch>
            <a:fillRect/>
          </a:stretch>
        </p:blipFill>
        <p:spPr>
          <a:xfrm>
            <a:off x="204749" y="200024"/>
            <a:ext cx="865262" cy="865262"/>
          </a:xfrm>
          <a:prstGeom prst="rect">
            <a:avLst/>
          </a:prstGeom>
        </p:spPr>
      </p:pic>
      <p:pic>
        <p:nvPicPr>
          <p:cNvPr id="6" name="Picture 6"/>
          <p:cNvPicPr>
            <a:picLocks noChangeAspect="1"/>
          </p:cNvPicPr>
          <p:nvPr/>
        </p:nvPicPr>
        <p:blipFill>
          <a:blip r:embed="rId3"/>
          <a:stretch>
            <a:fillRect/>
          </a:stretch>
        </p:blipFill>
        <p:spPr>
          <a:xfrm>
            <a:off x="11161712" y="200024"/>
            <a:ext cx="870195" cy="864394"/>
          </a:xfrm>
          <a:prstGeom prst="rect">
            <a:avLst/>
          </a:prstGeom>
        </p:spPr>
      </p:pic>
      <p:pic>
        <p:nvPicPr>
          <p:cNvPr id="10" name="Content Placeholder 3">
            <a:extLst>
              <a:ext uri="{FF2B5EF4-FFF2-40B4-BE49-F238E27FC236}">
                <a16:creationId xmlns:a16="http://schemas.microsoft.com/office/drawing/2014/main" id="{271CA24D-E7F0-41F6-BC78-0E1A393B1ADA}"/>
              </a:ext>
            </a:extLst>
          </p:cNvPr>
          <p:cNvPicPr>
            <a:picLocks noGrp="1" noChangeAspect="1"/>
          </p:cNvPicPr>
          <p:nvPr>
            <p:ph sz="half" idx="2"/>
          </p:nvPr>
        </p:nvPicPr>
        <p:blipFill>
          <a:blip r:embed="rId4"/>
          <a:stretch>
            <a:fillRect/>
          </a:stretch>
        </p:blipFill>
        <p:spPr>
          <a:xfrm>
            <a:off x="5592726" y="1743740"/>
            <a:ext cx="5230848" cy="3481235"/>
          </a:xfrm>
          <a:prstGeom prst="rect">
            <a:avLst/>
          </a:prstGeom>
        </p:spPr>
      </p:pic>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5">
                    <a:lumMod val="75000"/>
                  </a:schemeClr>
                </a:solidFill>
                <a:latin typeface="Times New Roman" panose="02020603050405020304" pitchFamily="18" charset="0"/>
                <a:cs typeface="Times New Roman" panose="02020603050405020304" pitchFamily="18" charset="0"/>
              </a:rPr>
              <a:t>TEST CASES</a:t>
            </a:r>
            <a:endParaRPr lang="en-IN"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702191"/>
            <a:ext cx="10131425" cy="4797083"/>
          </a:xfrm>
        </p:spPr>
        <p:txBody>
          <a:bodyPr>
            <a:noAutofit/>
          </a:bodyPr>
          <a:lstStyle/>
          <a:p>
            <a:endParaRPr lang="en-US" sz="2000" dirty="0">
              <a:latin typeface="Times New Roman" panose="02020603050405020304" charset="0"/>
              <a:cs typeface="Times New Roman" panose="02020603050405020304" charset="0"/>
            </a:endParaRPr>
          </a:p>
          <a:p>
            <a:pPr algn="just"/>
            <a:r>
              <a:rPr lang="en-US" sz="2000" dirty="0">
                <a:latin typeface="Times New Roman" panose="02020603050405020304" charset="0"/>
                <a:cs typeface="Times New Roman" panose="02020603050405020304" charset="0"/>
              </a:rPr>
              <a:t>Below are some basic test scenarios related to the shopping cart and checkout pipeline which needs to be covered before release.</a:t>
            </a:r>
          </a:p>
          <a:p>
            <a:pPr algn="just"/>
            <a:r>
              <a:rPr lang="en-US" sz="2000" dirty="0">
                <a:latin typeface="Times New Roman" panose="02020603050405020304" charset="0"/>
                <a:cs typeface="Times New Roman" panose="02020603050405020304" charset="0"/>
              </a:rPr>
              <a:t>Shopping Cart:-</a:t>
            </a:r>
          </a:p>
          <a:p>
            <a:pPr algn="just"/>
            <a:r>
              <a:rPr lang="en-US" sz="2000" dirty="0">
                <a:latin typeface="Times New Roman" panose="02020603050405020304" charset="0"/>
                <a:cs typeface="Times New Roman" panose="02020603050405020304" charset="0"/>
              </a:rPr>
              <a:t>Add one item to the cart and verify.</a:t>
            </a:r>
          </a:p>
          <a:p>
            <a:pPr algn="just"/>
            <a:r>
              <a:rPr lang="en-US" sz="2000" dirty="0">
                <a:latin typeface="Times New Roman" panose="02020603050405020304" charset="0"/>
                <a:cs typeface="Times New Roman" panose="02020603050405020304" charset="0"/>
              </a:rPr>
              <a:t>Increase the quantity of the item from the cart and verify.</a:t>
            </a:r>
          </a:p>
          <a:p>
            <a:pPr algn="just"/>
            <a:r>
              <a:rPr lang="en-US" sz="2000" dirty="0">
                <a:latin typeface="Times New Roman" panose="02020603050405020304" charset="0"/>
                <a:cs typeface="Times New Roman" panose="02020603050405020304" charset="0"/>
              </a:rPr>
              <a:t>Add the same item multiple times and verify.</a:t>
            </a:r>
          </a:p>
          <a:p>
            <a:pPr algn="just"/>
            <a:r>
              <a:rPr lang="en-US" sz="2000" dirty="0">
                <a:latin typeface="Times New Roman" panose="02020603050405020304" charset="0"/>
                <a:cs typeface="Times New Roman" panose="02020603050405020304" charset="0"/>
              </a:rPr>
              <a:t>Add multiple items of different types and verify.</a:t>
            </a:r>
          </a:p>
          <a:p>
            <a:pPr algn="just"/>
            <a:r>
              <a:rPr lang="en-US" sz="2000" dirty="0">
                <a:latin typeface="Times New Roman" panose="02020603050405020304" charset="0"/>
                <a:cs typeface="Times New Roman" panose="02020603050405020304" charset="0"/>
              </a:rPr>
              <a:t>Remove some items from the cart and verify.</a:t>
            </a:r>
          </a:p>
          <a:p>
            <a:pPr algn="just"/>
            <a:r>
              <a:rPr lang="en-US" sz="2000" dirty="0">
                <a:latin typeface="Times New Roman" panose="02020603050405020304" charset="0"/>
                <a:cs typeface="Times New Roman" panose="02020603050405020304" charset="0"/>
              </a:rPr>
              <a:t>Remove all items from the cart and then verify.</a:t>
            </a:r>
          </a:p>
          <a:p>
            <a:pPr algn="just"/>
            <a:r>
              <a:rPr lang="en-US" sz="2000" dirty="0">
                <a:latin typeface="Times New Roman" panose="02020603050405020304" charset="0"/>
                <a:cs typeface="Times New Roman" panose="02020603050405020304" charset="0"/>
              </a:rPr>
              <a:t>Click on an item in the cart and verify that the user is redirected to the product detail page.</a:t>
            </a:r>
          </a:p>
          <a:p>
            <a:pPr algn="just"/>
            <a:r>
              <a:rPr lang="en-US" sz="2000" dirty="0">
                <a:latin typeface="Times New Roman" panose="02020603050405020304" charset="0"/>
                <a:cs typeface="Times New Roman" panose="02020603050405020304" charset="0"/>
              </a:rPr>
              <a:t>Check that the price of the cart is discounted when we apply a valid coupon.</a:t>
            </a:r>
          </a:p>
          <a:p>
            <a:pPr algn="just"/>
            <a:r>
              <a:rPr lang="en-US" sz="2000" dirty="0">
                <a:latin typeface="Times New Roman" panose="02020603050405020304" charset="0"/>
                <a:cs typeface="Times New Roman" panose="02020603050405020304" charset="0"/>
              </a:rPr>
              <a:t>Check that the price of the cart is not discounted when we apply an invalid coupon.</a:t>
            </a:r>
          </a:p>
        </p:txBody>
      </p:sp>
    </p:spTree>
    <p:extLst>
      <p:ext uri="{BB962C8B-B14F-4D97-AF65-F5344CB8AC3E}">
        <p14:creationId xmlns:p14="http://schemas.microsoft.com/office/powerpoint/2010/main" val="229375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592F-6470-C5B1-2BAF-9C0A2DA4386C}"/>
              </a:ext>
            </a:extLst>
          </p:cNvPr>
          <p:cNvSpPr>
            <a:spLocks noGrp="1"/>
          </p:cNvSpPr>
          <p:nvPr>
            <p:ph type="title"/>
          </p:nvPr>
        </p:nvSpPr>
        <p:spPr/>
        <p:txBody>
          <a:bodyPr/>
          <a:lstStyle/>
          <a:p>
            <a:pPr algn="ct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APP TOOLS AND INSTALLATION</a:t>
            </a:r>
            <a:endParaRPr lang="en-IN" dirty="0"/>
          </a:p>
        </p:txBody>
      </p:sp>
      <p:pic>
        <p:nvPicPr>
          <p:cNvPr id="5" name="Content Placeholder 4">
            <a:extLst>
              <a:ext uri="{FF2B5EF4-FFF2-40B4-BE49-F238E27FC236}">
                <a16:creationId xmlns:a16="http://schemas.microsoft.com/office/drawing/2014/main" id="{27E28088-5B86-A2C4-0E1E-FDEF802CADBB}"/>
              </a:ext>
            </a:extLst>
          </p:cNvPr>
          <p:cNvPicPr>
            <a:picLocks noGrp="1" noChangeAspect="1"/>
          </p:cNvPicPr>
          <p:nvPr>
            <p:ph sz="half" idx="1"/>
          </p:nvPr>
        </p:nvPicPr>
        <p:blipFill>
          <a:blip r:embed="rId2"/>
          <a:stretch>
            <a:fillRect/>
          </a:stretch>
        </p:blipFill>
        <p:spPr>
          <a:xfrm>
            <a:off x="1754981" y="2405242"/>
            <a:ext cx="2857500" cy="2989877"/>
          </a:xfrm>
          <a:prstGeom prst="rect">
            <a:avLst/>
          </a:prstGeom>
        </p:spPr>
      </p:pic>
      <p:pic>
        <p:nvPicPr>
          <p:cNvPr id="6" name="Content Placeholder 5">
            <a:extLst>
              <a:ext uri="{FF2B5EF4-FFF2-40B4-BE49-F238E27FC236}">
                <a16:creationId xmlns:a16="http://schemas.microsoft.com/office/drawing/2014/main" id="{BDDB6272-DB1C-0848-FC4A-C296FD89A127}"/>
              </a:ext>
            </a:extLst>
          </p:cNvPr>
          <p:cNvPicPr>
            <a:picLocks noGrp="1" noChangeAspect="1"/>
          </p:cNvPicPr>
          <p:nvPr>
            <p:ph sz="half" idx="2"/>
          </p:nvPr>
        </p:nvPicPr>
        <p:blipFill>
          <a:blip r:embed="rId3"/>
          <a:stretch>
            <a:fillRect/>
          </a:stretch>
        </p:blipFill>
        <p:spPr>
          <a:xfrm>
            <a:off x="6494463" y="2537619"/>
            <a:ext cx="3649662" cy="2989878"/>
          </a:xfrm>
          <a:prstGeom prst="rect">
            <a:avLst/>
          </a:prstGeom>
        </p:spPr>
      </p:pic>
    </p:spTree>
    <p:extLst>
      <p:ext uri="{BB962C8B-B14F-4D97-AF65-F5344CB8AC3E}">
        <p14:creationId xmlns:p14="http://schemas.microsoft.com/office/powerpoint/2010/main" val="139897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F2D4E7-7BAB-A223-77E2-73A16DB28B11}"/>
              </a:ext>
            </a:extLst>
          </p:cNvPr>
          <p:cNvPicPr>
            <a:picLocks noChangeAspect="1"/>
          </p:cNvPicPr>
          <p:nvPr/>
        </p:nvPicPr>
        <p:blipFill>
          <a:blip r:embed="rId2"/>
          <a:stretch>
            <a:fillRect/>
          </a:stretch>
        </p:blipFill>
        <p:spPr>
          <a:xfrm>
            <a:off x="4795520" y="2087880"/>
            <a:ext cx="2600960" cy="2682239"/>
          </a:xfrm>
          <a:prstGeom prst="rect">
            <a:avLst/>
          </a:prstGeom>
        </p:spPr>
      </p:pic>
    </p:spTree>
    <p:extLst>
      <p:ext uri="{BB962C8B-B14F-4D97-AF65-F5344CB8AC3E}">
        <p14:creationId xmlns:p14="http://schemas.microsoft.com/office/powerpoint/2010/main" val="1156908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704</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Calibri Light</vt:lpstr>
      <vt:lpstr>Times New Roman</vt:lpstr>
      <vt:lpstr>Wingdings</vt:lpstr>
      <vt:lpstr>Celestial</vt:lpstr>
      <vt:lpstr>                  Saveetha school of engineering                             </vt:lpstr>
      <vt:lpstr>OBJECTIVES</vt:lpstr>
      <vt:lpstr>                                 Abstract</vt:lpstr>
      <vt:lpstr>                      Proposed system</vt:lpstr>
      <vt:lpstr>FLOWCHART</vt:lpstr>
      <vt:lpstr>                               CONCEPT MAP</vt:lpstr>
      <vt:lpstr>TEST CASES</vt:lpstr>
      <vt:lpstr>APP TOOLS AND INSTALLATION</vt:lpstr>
      <vt:lpstr>PowerPoint Presentation</vt:lpstr>
      <vt:lpstr>PowerPoint Presentation</vt:lpstr>
      <vt:lpstr>           implementation</vt:lpstr>
      <vt:lpstr>PowerPoint Presentation</vt:lpstr>
      <vt:lpstr>PowerPoint Presentation</vt:lpstr>
      <vt:lpstr>TEST CASE OUTCOMES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Saveetha school of engineering</dc:title>
  <dc:creator>ganeshveera43@gmail.com</dc:creator>
  <cp:lastModifiedBy>Admin</cp:lastModifiedBy>
  <cp:revision>32</cp:revision>
  <dcterms:created xsi:type="dcterms:W3CDTF">2021-01-17T20:07:00Z</dcterms:created>
  <dcterms:modified xsi:type="dcterms:W3CDTF">2023-01-30T09:17:11Z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CF07458DC89D43089D937502FC7D1F8B</vt:lpwstr>
  </property>
  <property fmtid="{D5CDD505-2E9C-101B-9397-08002B2CF9AE}" pid="3" name="KSOProductBuildVer">
    <vt:lpwstr>1033-11.2.0.10463</vt:lpwstr>
  </property>
</Properties>
</file>