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8"/>
  </p:notesMasterIdLst>
  <p:sldIdLst>
    <p:sldId id="257" r:id="rId2"/>
    <p:sldId id="282" r:id="rId3"/>
    <p:sldId id="258" r:id="rId4"/>
    <p:sldId id="288" r:id="rId5"/>
    <p:sldId id="259" r:id="rId6"/>
    <p:sldId id="283" r:id="rId7"/>
    <p:sldId id="261" r:id="rId8"/>
    <p:sldId id="279" r:id="rId9"/>
    <p:sldId id="278" r:id="rId10"/>
    <p:sldId id="263" r:id="rId11"/>
    <p:sldId id="264" r:id="rId12"/>
    <p:sldId id="265" r:id="rId13"/>
    <p:sldId id="266" r:id="rId14"/>
    <p:sldId id="267" r:id="rId15"/>
    <p:sldId id="270" r:id="rId16"/>
    <p:sldId id="269" r:id="rId17"/>
    <p:sldId id="268" r:id="rId18"/>
    <p:sldId id="271" r:id="rId19"/>
    <p:sldId id="272" r:id="rId20"/>
    <p:sldId id="274" r:id="rId21"/>
    <p:sldId id="275" r:id="rId22"/>
    <p:sldId id="280" r:id="rId23"/>
    <p:sldId id="276" r:id="rId24"/>
    <p:sldId id="277" r:id="rId25"/>
    <p:sldId id="287"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81" d="100"/>
          <a:sy n="81" d="100"/>
        </p:scale>
        <p:origin x="-21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AF102-7902-421C-AD91-9BBEFCB2D274}" type="datetimeFigureOut">
              <a:rPr lang="en-US" smtClean="0"/>
              <a:pPr/>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EBBCF-4461-4692-8A12-A6B2370E294B}" type="slidenum">
              <a:rPr lang="en-US" smtClean="0"/>
              <a:pPr/>
              <a:t>‹#›</a:t>
            </a:fld>
            <a:endParaRPr lang="en-US"/>
          </a:p>
        </p:txBody>
      </p:sp>
    </p:spTree>
    <p:extLst>
      <p:ext uri="{BB962C8B-B14F-4D97-AF65-F5344CB8AC3E}">
        <p14:creationId xmlns:p14="http://schemas.microsoft.com/office/powerpoint/2010/main" val="664636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5BDD5-FAB5-4DD1-AD03-A14471C4110E}"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351486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6EC209-97C3-411A-BD12-2900A0E0F22F}" type="datetime1">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375153618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96EC209-97C3-411A-BD12-2900A0E0F22F}"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4276801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96EC209-97C3-411A-BD12-2900A0E0F22F}"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486524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6EC209-97C3-411A-BD12-2900A0E0F22F}"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18691397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EC209-97C3-411A-BD12-2900A0E0F22F}" type="datetime1">
              <a:rPr lang="en-US" smtClean="0"/>
              <a:pPr/>
              <a:t>10/7/2023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314621324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EC209-97C3-411A-BD12-2900A0E0F22F}" type="datetime1">
              <a:rPr lang="en-US" smtClean="0"/>
              <a:pPr/>
              <a:t>10/7/2023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25331375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D9D6E6-F9A1-4C0C-A78C-DCABD525B8CD}"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2070136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398AE0-00B2-44F1-922F-963783E9164F}"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393605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16F1CF-FF55-4667-82C9-6C223091B074}"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16503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5837B7-0685-4A98-8B29-E6B7D2406605}"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95545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D0BA1B-BDFD-4887-8982-5514EC1A14E3}" type="datetime1">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391347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B0504D-3D86-491C-91DF-E4900259DBFE}" type="datetime1">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357860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FE6C31-6A0B-4FE0-A7B7-05DA6EB4FACD}" type="datetime1">
              <a:rPr lang="en-US" smtClean="0"/>
              <a:pPr/>
              <a:t>10/7/2023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28375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6F77A7-D3FC-4B58-A9CD-F0A5B2C2D2D2}" type="datetime1">
              <a:rPr lang="en-US" smtClean="0"/>
              <a:pPr/>
              <a:t>10/7/2023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108559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030C4B1-6A15-46B2-8986-0F1AF50D6A5D}" type="datetime1">
              <a:rPr lang="en-US" smtClean="0"/>
              <a:pPr/>
              <a:t>10/7/2023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340226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5FEB1CC-9212-48B0-A800-1DB028EEF068}" type="datetime1">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54035-7FE5-4293-A7B8-62BB6EE60EA8}" type="slidenum">
              <a:rPr lang="en-US" smtClean="0"/>
              <a:pPr/>
              <a:t>‹#›</a:t>
            </a:fld>
            <a:endParaRPr lang="en-US"/>
          </a:p>
        </p:txBody>
      </p:sp>
    </p:spTree>
    <p:extLst>
      <p:ext uri="{BB962C8B-B14F-4D97-AF65-F5344CB8AC3E}">
        <p14:creationId xmlns:p14="http://schemas.microsoft.com/office/powerpoint/2010/main" val="203533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6EC209-97C3-411A-BD12-2900A0E0F22F}" type="datetime1">
              <a:rPr lang="en-US" smtClean="0"/>
              <a:pPr/>
              <a:t>10/7/2023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2D54035-7FE5-4293-A7B8-62BB6EE60EA8}" type="slidenum">
              <a:rPr lang="en-US" smtClean="0"/>
              <a:pPr/>
              <a:t>‹#›</a:t>
            </a:fld>
            <a:endParaRPr lang="en-US"/>
          </a:p>
        </p:txBody>
      </p:sp>
    </p:spTree>
    <p:extLst>
      <p:ext uri="{BB962C8B-B14F-4D97-AF65-F5344CB8AC3E}">
        <p14:creationId xmlns:p14="http://schemas.microsoft.com/office/powerpoint/2010/main" val="88331970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4" Type="http://schemas.openxmlformats.org/officeDocument/2006/relationships/hyperlink" Target="http://seleniumhq.org/downloa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oftwaretestinghelp.com/performance-testing-tools-load-testin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200" y="2534194"/>
            <a:ext cx="6758715" cy="4232366"/>
          </a:xfrm>
        </p:spPr>
        <p:txBody>
          <a:bodyPr/>
          <a:lstStyle/>
          <a:p>
            <a:pPr algn="ctr"/>
            <a:r>
              <a:rPr lang="en-US" altLang="en-US" sz="6600" b="1" dirty="0" smtClean="0">
                <a:effectLst>
                  <a:outerShdw blurRad="38100" dist="38100" dir="2700000" algn="tl">
                    <a:srgbClr val="000000">
                      <a:alpha val="43137"/>
                    </a:srgbClr>
                  </a:outerShdw>
                </a:effectLst>
              </a:rPr>
              <a:t>Test </a:t>
            </a:r>
            <a:r>
              <a:rPr lang="en-US" altLang="en-US" sz="6600" b="1" dirty="0" smtClean="0">
                <a:effectLst>
                  <a:outerShdw blurRad="38100" dist="38100" dir="2700000" algn="tl">
                    <a:srgbClr val="000000">
                      <a:alpha val="43137"/>
                    </a:srgbClr>
                  </a:outerShdw>
                </a:effectLst>
                <a:latin typeface="Calibri" panose="020F0502020204030204" pitchFamily="34" charset="0"/>
              </a:rPr>
              <a:t>Automation</a:t>
            </a:r>
            <a:r>
              <a:rPr lang="en-US" altLang="en-US" sz="6600" b="1" dirty="0" smtClean="0">
                <a:effectLst>
                  <a:outerShdw blurRad="38100" dist="38100" dir="2700000" algn="tl">
                    <a:srgbClr val="000000">
                      <a:alpha val="43137"/>
                    </a:srgbClr>
                  </a:outerShdw>
                </a:effectLst>
              </a:rPr>
              <a:t> </a:t>
            </a:r>
            <a:br>
              <a:rPr lang="en-US" altLang="en-US" sz="6600" b="1" dirty="0" smtClean="0">
                <a:effectLst>
                  <a:outerShdw blurRad="38100" dist="38100" dir="2700000" algn="tl">
                    <a:srgbClr val="000000">
                      <a:alpha val="43137"/>
                    </a:srgbClr>
                  </a:outerShdw>
                </a:effectLst>
              </a:rPr>
            </a:br>
            <a:r>
              <a:rPr lang="en-US" altLang="en-US" sz="6600" b="1" dirty="0" smtClean="0">
                <a:effectLst>
                  <a:outerShdw blurRad="38100" dist="38100" dir="2700000" algn="tl">
                    <a:srgbClr val="000000">
                      <a:alpha val="43137"/>
                    </a:srgbClr>
                  </a:outerShdw>
                </a:effectLst>
              </a:rPr>
              <a:t>Using Selenium</a:t>
            </a:r>
            <a:endParaRPr lang="en-US" sz="66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52D54035-7FE5-4293-A7B8-62BB6EE60EA8}" type="slidenum">
              <a:rPr lang="en-US" smtClean="0"/>
              <a:pPr/>
              <a:t>1</a:t>
            </a:fld>
            <a:endParaRPr lang="en-US"/>
          </a:p>
        </p:txBody>
      </p:sp>
      <p:pic>
        <p:nvPicPr>
          <p:cNvPr id="2050" name="Picture 2" descr="Image result for test automation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780915" y="2007598"/>
            <a:ext cx="3143250" cy="329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98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u="sng" dirty="0" smtClean="0">
                <a:effectLst>
                  <a:outerShdw blurRad="38100" dist="38100" dir="2700000" algn="tl">
                    <a:srgbClr val="000000">
                      <a:alpha val="43137"/>
                    </a:srgbClr>
                  </a:outerShdw>
                </a:effectLst>
                <a:latin typeface="Calibri" panose="020F0502020204030204" pitchFamily="34" charset="0"/>
              </a:rPr>
              <a:t>Selenium Components</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156754" y="2052918"/>
            <a:ext cx="5839097" cy="4195481"/>
          </a:xfrm>
        </p:spPr>
        <p:txBody>
          <a:bodyPr>
            <a:normAutofit/>
          </a:bodyPr>
          <a:lstStyle/>
          <a:p>
            <a:pPr>
              <a:lnSpc>
                <a:spcPct val="200000"/>
              </a:lnSpc>
            </a:pPr>
            <a:r>
              <a:rPr lang="en-US" sz="2400" dirty="0">
                <a:latin typeface="Calibri" panose="020F0502020204030204" pitchFamily="34" charset="0"/>
              </a:rPr>
              <a:t>Selenium Integrated Development Environment (IDE)</a:t>
            </a:r>
          </a:p>
          <a:p>
            <a:pPr>
              <a:lnSpc>
                <a:spcPct val="200000"/>
              </a:lnSpc>
            </a:pPr>
            <a:r>
              <a:rPr lang="en-US" sz="2400" dirty="0">
                <a:latin typeface="Calibri" panose="020F0502020204030204" pitchFamily="34" charset="0"/>
              </a:rPr>
              <a:t>Selenium Remote Control (RC)</a:t>
            </a:r>
          </a:p>
          <a:p>
            <a:pPr>
              <a:lnSpc>
                <a:spcPct val="200000"/>
              </a:lnSpc>
            </a:pPr>
            <a:r>
              <a:rPr lang="en-US" sz="2400" dirty="0">
                <a:latin typeface="Calibri" panose="020F0502020204030204" pitchFamily="34" charset="0"/>
              </a:rPr>
              <a:t>WebDriver</a:t>
            </a:r>
          </a:p>
          <a:p>
            <a:pPr>
              <a:lnSpc>
                <a:spcPct val="200000"/>
              </a:lnSpc>
            </a:pPr>
            <a:r>
              <a:rPr lang="en-US" sz="2400" dirty="0">
                <a:latin typeface="Calibri" panose="020F0502020204030204" pitchFamily="34" charset="0"/>
              </a:rPr>
              <a:t>Selenium </a:t>
            </a:r>
            <a:r>
              <a:rPr lang="en-US" sz="2400" dirty="0" smtClean="0">
                <a:latin typeface="Calibri" panose="020F0502020204030204" pitchFamily="34" charset="0"/>
              </a:rPr>
              <a:t>Grid</a:t>
            </a:r>
            <a:endParaRPr lang="en-US" sz="2400"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52D54035-7FE5-4293-A7B8-62BB6EE60EA8}" type="slidenum">
              <a:rPr lang="en-US" smtClean="0"/>
              <a:pPr/>
              <a:t>10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198" y="2052918"/>
            <a:ext cx="5581650" cy="4465448"/>
          </a:xfrm>
          <a:prstGeom prst="rect">
            <a:avLst/>
          </a:prstGeom>
        </p:spPr>
      </p:pic>
    </p:spTree>
    <p:extLst>
      <p:ext uri="{BB962C8B-B14F-4D97-AF65-F5344CB8AC3E}">
        <p14:creationId xmlns:p14="http://schemas.microsoft.com/office/powerpoint/2010/main" val="2319848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u="sng" dirty="0" smtClean="0">
                <a:effectLst>
                  <a:outerShdw blurRad="38100" dist="38100" dir="2700000" algn="tl">
                    <a:srgbClr val="000000">
                      <a:alpha val="43137"/>
                    </a:srgbClr>
                  </a:outerShdw>
                </a:effectLst>
                <a:latin typeface="Calibri" panose="020F0502020204030204" pitchFamily="34" charset="0"/>
              </a:rPr>
              <a:t>Selenium IDE</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274320" y="1972491"/>
            <a:ext cx="11430000" cy="5355771"/>
          </a:xfrm>
        </p:spPr>
        <p:txBody>
          <a:bodyPr>
            <a:normAutofit/>
          </a:bodyPr>
          <a:lstStyle/>
          <a:p>
            <a:pPr>
              <a:lnSpc>
                <a:spcPct val="200000"/>
              </a:lnSpc>
            </a:pPr>
            <a:r>
              <a:rPr lang="en-US" sz="2400" dirty="0">
                <a:latin typeface="Calibri" panose="020F0502020204030204" pitchFamily="34" charset="0"/>
              </a:rPr>
              <a:t>It is a </a:t>
            </a:r>
            <a:r>
              <a:rPr lang="en-US" sz="2400" b="1" dirty="0">
                <a:latin typeface="Calibri" panose="020F0502020204030204" pitchFamily="34" charset="0"/>
              </a:rPr>
              <a:t>Firefox plugin</a:t>
            </a:r>
            <a:r>
              <a:rPr lang="en-US" sz="2400" dirty="0">
                <a:latin typeface="Calibri" panose="020F0502020204030204" pitchFamily="34" charset="0"/>
              </a:rPr>
              <a:t> that you can install as easily as you can with other plugins. However, because of its simplicity, Selenium IDE should only be used as a </a:t>
            </a:r>
            <a:r>
              <a:rPr lang="en-US" sz="2400" b="1" dirty="0">
                <a:latin typeface="Calibri" panose="020F0502020204030204" pitchFamily="34" charset="0"/>
              </a:rPr>
              <a:t>prototyping tool</a:t>
            </a:r>
            <a:r>
              <a:rPr lang="en-US" sz="2400" dirty="0">
                <a:latin typeface="Calibri" panose="020F0502020204030204" pitchFamily="34" charset="0"/>
              </a:rPr>
              <a:t>. </a:t>
            </a:r>
            <a:endParaRPr lang="en-US" sz="2400" dirty="0" smtClean="0">
              <a:latin typeface="Calibri" panose="020F0502020204030204" pitchFamily="34" charset="0"/>
            </a:endParaRPr>
          </a:p>
          <a:p>
            <a:pPr>
              <a:lnSpc>
                <a:spcPct val="200000"/>
              </a:lnSpc>
            </a:pPr>
            <a:r>
              <a:rPr lang="en-US" sz="2400" dirty="0" smtClean="0">
                <a:latin typeface="Calibri" panose="020F0502020204030204" pitchFamily="34" charset="0"/>
              </a:rPr>
              <a:t>If </a:t>
            </a:r>
            <a:r>
              <a:rPr lang="en-US" sz="2400" dirty="0">
                <a:latin typeface="Calibri" panose="020F0502020204030204" pitchFamily="34" charset="0"/>
              </a:rPr>
              <a:t>you want to create more advanced test cases, you will need to use either Selenium RC or WebDriver.</a:t>
            </a:r>
          </a:p>
        </p:txBody>
      </p:sp>
      <p:sp>
        <p:nvSpPr>
          <p:cNvPr id="4" name="Slide Number Placeholder 3"/>
          <p:cNvSpPr>
            <a:spLocks noGrp="1"/>
          </p:cNvSpPr>
          <p:nvPr>
            <p:ph type="sldNum" sz="quarter" idx="12"/>
          </p:nvPr>
        </p:nvSpPr>
        <p:spPr/>
        <p:txBody>
          <a:bodyPr/>
          <a:lstStyle/>
          <a:p>
            <a:fld id="{52D54035-7FE5-4293-A7B8-62BB6EE60EA8}" type="slidenum">
              <a:rPr lang="en-US" smtClean="0"/>
              <a:pPr/>
              <a:t>11</a:t>
            </a:fld>
            <a:endParaRPr lang="en-US"/>
          </a:p>
        </p:txBody>
      </p:sp>
    </p:spTree>
    <p:extLst>
      <p:ext uri="{BB962C8B-B14F-4D97-AF65-F5344CB8AC3E}">
        <p14:creationId xmlns:p14="http://schemas.microsoft.com/office/powerpoint/2010/main" val="2448715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8395"/>
            <a:ext cx="9404723" cy="1400530"/>
          </a:xfrm>
        </p:spPr>
        <p:txBody>
          <a:bodyPr/>
          <a:lstStyle/>
          <a:p>
            <a:pPr algn="ctr"/>
            <a:r>
              <a:rPr lang="en-US" altLang="en-US" b="1" u="sng" dirty="0" smtClean="0">
                <a:effectLst>
                  <a:outerShdw blurRad="38100" dist="38100" dir="2700000" algn="tl">
                    <a:srgbClr val="000000">
                      <a:alpha val="43137"/>
                    </a:srgbClr>
                  </a:outerShdw>
                </a:effectLst>
                <a:latin typeface="Calibri" panose="020F0502020204030204" pitchFamily="34" charset="0"/>
              </a:rPr>
              <a:t>Selenium IDE - UI</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D54035-7FE5-4293-A7B8-62BB6EE60EA8}" type="slidenum">
              <a:rPr lang="en-US" smtClean="0"/>
              <a:pPr/>
              <a:t>12</a:t>
            </a:fld>
            <a:endParaRPr lang="en-US"/>
          </a:p>
        </p:txBody>
      </p:sp>
      <p:pic>
        <p:nvPicPr>
          <p:cNvPr id="6" name="Content Placeholder 5" descr="ide_-_labelled_parts.png"/>
          <p:cNvPicPr>
            <a:picLocks noGrp="1" noChangeAspect="1"/>
          </p:cNvPicPr>
          <p:nvPr>
            <p:ph idx="1"/>
          </p:nvPr>
        </p:nvPicPr>
        <p:blipFill>
          <a:blip r:embed="rId2"/>
          <a:stretch>
            <a:fillRect/>
          </a:stretch>
        </p:blipFill>
        <p:spPr>
          <a:xfrm>
            <a:off x="1545102" y="547602"/>
            <a:ext cx="9044993" cy="55594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048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u="sng" dirty="0" smtClean="0">
                <a:effectLst>
                  <a:outerShdw blurRad="38100" dist="38100" dir="2700000" algn="tl">
                    <a:srgbClr val="000000">
                      <a:alpha val="43137"/>
                    </a:srgbClr>
                  </a:outerShdw>
                </a:effectLst>
                <a:latin typeface="Calibri" panose="020F0502020204030204" pitchFamily="34" charset="0"/>
              </a:rPr>
              <a:t>Limitations of Selenium IDE</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365760" y="1384664"/>
            <a:ext cx="11338560" cy="5381896"/>
          </a:xfrm>
        </p:spPr>
        <p:txBody>
          <a:bodyPr>
            <a:noAutofit/>
          </a:bodyPr>
          <a:lstStyle/>
          <a:p>
            <a:pPr>
              <a:lnSpc>
                <a:spcPct val="150000"/>
              </a:lnSpc>
              <a:buFont typeface="Wingdings" panose="05000000000000000000" pitchFamily="2" charset="2"/>
              <a:buChar char="Ø"/>
            </a:pPr>
            <a:r>
              <a:rPr lang="en-US" altLang="en-US" sz="2400" dirty="0" smtClean="0">
                <a:latin typeface="Calibri" panose="020F0502020204030204" pitchFamily="34" charset="0"/>
              </a:rPr>
              <a:t>Can run the test only on Firefox</a:t>
            </a:r>
          </a:p>
          <a:p>
            <a:pPr>
              <a:lnSpc>
                <a:spcPct val="150000"/>
              </a:lnSpc>
              <a:buFont typeface="Wingdings" panose="05000000000000000000" pitchFamily="2" charset="2"/>
              <a:buChar char="Ø"/>
            </a:pPr>
            <a:r>
              <a:rPr lang="en-US" altLang="en-US" sz="2400" dirty="0" smtClean="0">
                <a:latin typeface="Calibri" panose="020F0502020204030204" pitchFamily="34" charset="0"/>
              </a:rPr>
              <a:t>No Programming login (like loops, conditional statements)  can be applied</a:t>
            </a:r>
          </a:p>
          <a:p>
            <a:pPr>
              <a:lnSpc>
                <a:spcPct val="150000"/>
              </a:lnSpc>
              <a:buFont typeface="Wingdings" panose="05000000000000000000" pitchFamily="2" charset="2"/>
              <a:buChar char="Ø"/>
            </a:pPr>
            <a:r>
              <a:rPr lang="en-US" altLang="en-US" sz="2400" dirty="0" smtClean="0">
                <a:latin typeface="Calibri" panose="020F0502020204030204" pitchFamily="34" charset="0"/>
              </a:rPr>
              <a:t>Selenium IDE can execute scripts created in Selenese only.</a:t>
            </a:r>
          </a:p>
          <a:p>
            <a:pPr>
              <a:lnSpc>
                <a:spcPct val="150000"/>
              </a:lnSpc>
              <a:buFont typeface="Wingdings" panose="05000000000000000000" pitchFamily="2" charset="2"/>
              <a:buChar char="Ø"/>
            </a:pPr>
            <a:r>
              <a:rPr lang="en-US" sz="2400" b="1" dirty="0">
                <a:latin typeface="Calibri" panose="020F0502020204030204" pitchFamily="34" charset="0"/>
              </a:rPr>
              <a:t>Selenese</a:t>
            </a:r>
            <a:r>
              <a:rPr lang="en-US" sz="2400" dirty="0">
                <a:latin typeface="Calibri" panose="020F0502020204030204" pitchFamily="34" charset="0"/>
              </a:rPr>
              <a:t> is the set of selenium commands which are used to test your web application. Tester can test the broken links, existence of some object on the UI, Ajax functionality, Alerts, window, list options and lot more using </a:t>
            </a:r>
            <a:r>
              <a:rPr lang="en-US" sz="2400" b="1" dirty="0">
                <a:latin typeface="Calibri" panose="020F0502020204030204" pitchFamily="34" charset="0"/>
              </a:rPr>
              <a:t>selenese</a:t>
            </a:r>
            <a:r>
              <a:rPr lang="en-US" sz="2400" dirty="0">
                <a:latin typeface="Calibri" panose="020F0502020204030204" pitchFamily="34" charset="0"/>
              </a:rPr>
              <a:t>. </a:t>
            </a:r>
            <a:endParaRPr lang="en-US" altLang="en-US" sz="2400" dirty="0" smtClean="0">
              <a:latin typeface="Calibri" panose="020F0502020204030204" pitchFamily="34" charset="0"/>
            </a:endParaRPr>
          </a:p>
          <a:p>
            <a:pPr>
              <a:lnSpc>
                <a:spcPct val="150000"/>
              </a:lnSpc>
              <a:buFont typeface="Wingdings" panose="05000000000000000000" pitchFamily="2" charset="2"/>
              <a:buChar char="Ø"/>
            </a:pPr>
            <a:r>
              <a:rPr lang="en-US" altLang="en-US" sz="2400" dirty="0" smtClean="0">
                <a:latin typeface="Calibri" panose="020F0502020204030204" pitchFamily="34" charset="0"/>
              </a:rPr>
              <a:t>It is difficult to use Selenium IDE for checking complex test cases involving dynamic contents</a:t>
            </a:r>
          </a:p>
        </p:txBody>
      </p:sp>
      <p:sp>
        <p:nvSpPr>
          <p:cNvPr id="4" name="Slide Number Placeholder 3"/>
          <p:cNvSpPr>
            <a:spLocks noGrp="1"/>
          </p:cNvSpPr>
          <p:nvPr>
            <p:ph type="sldNum" sz="quarter" idx="12"/>
          </p:nvPr>
        </p:nvSpPr>
        <p:spPr/>
        <p:txBody>
          <a:bodyPr/>
          <a:lstStyle/>
          <a:p>
            <a:fld id="{52D54035-7FE5-4293-A7B8-62BB6EE60EA8}" type="slidenum">
              <a:rPr lang="en-US" smtClean="0"/>
              <a:pPr/>
              <a:t>13</a:t>
            </a:fld>
            <a:endParaRPr lang="en-US"/>
          </a:p>
        </p:txBody>
      </p:sp>
    </p:spTree>
    <p:extLst>
      <p:ext uri="{BB962C8B-B14F-4D97-AF65-F5344CB8AC3E}">
        <p14:creationId xmlns:p14="http://schemas.microsoft.com/office/powerpoint/2010/main" val="2114116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437" y="113084"/>
            <a:ext cx="9404723" cy="1206265"/>
          </a:xfrm>
        </p:spPr>
        <p:txBody>
          <a:bodyPr/>
          <a:lstStyle/>
          <a:p>
            <a:pPr algn="ctr"/>
            <a:r>
              <a:rPr lang="en-US" altLang="en-US" b="1" u="sng" dirty="0" smtClean="0">
                <a:effectLst>
                  <a:outerShdw blurRad="38100" dist="38100" dir="2700000" algn="tl">
                    <a:srgbClr val="000000">
                      <a:alpha val="43137"/>
                    </a:srgbClr>
                  </a:outerShdw>
                </a:effectLst>
                <a:latin typeface="Calibri" panose="020F0502020204030204" pitchFamily="34" charset="0"/>
              </a:rPr>
              <a:t>Selenium RC </a:t>
            </a:r>
            <a:r>
              <a:rPr lang="en-US" altLang="en-US" b="1" dirty="0" smtClean="0">
                <a:effectLst>
                  <a:outerShdw blurRad="38100" dist="38100" dir="2700000" algn="tl">
                    <a:srgbClr val="000000">
                      <a:alpha val="43137"/>
                    </a:srgbClr>
                  </a:outerShdw>
                </a:effectLst>
              </a:rPr>
              <a:t>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9451" y="836023"/>
            <a:ext cx="11364685" cy="5826033"/>
          </a:xfrm>
        </p:spPr>
        <p:txBody>
          <a:bodyPr>
            <a:normAutofit fontScale="92500" lnSpcReduction="20000"/>
          </a:bodyPr>
          <a:lstStyle/>
          <a:p>
            <a:pPr>
              <a:lnSpc>
                <a:spcPct val="200000"/>
              </a:lnSpc>
              <a:buFont typeface="Wingdings" panose="05000000000000000000" pitchFamily="2" charset="2"/>
              <a:buChar char="Ø"/>
            </a:pPr>
            <a:r>
              <a:rPr lang="en-US" altLang="en-US" sz="2400" dirty="0" smtClean="0">
                <a:latin typeface="Calibri" panose="020F0502020204030204" pitchFamily="34" charset="0"/>
              </a:rPr>
              <a:t>A solution to cross browser testing.</a:t>
            </a:r>
          </a:p>
          <a:p>
            <a:pPr>
              <a:lnSpc>
                <a:spcPct val="200000"/>
              </a:lnSpc>
              <a:buFont typeface="Wingdings" panose="05000000000000000000" pitchFamily="2" charset="2"/>
              <a:buChar char="Ø"/>
            </a:pPr>
            <a:r>
              <a:rPr lang="en-US" altLang="en-US" sz="2400" dirty="0" smtClean="0">
                <a:latin typeface="Calibri" panose="020F0502020204030204" pitchFamily="34" charset="0"/>
              </a:rPr>
              <a:t>A server, written in Java and so available on all the platforms.</a:t>
            </a:r>
          </a:p>
          <a:p>
            <a:pPr>
              <a:lnSpc>
                <a:spcPct val="200000"/>
              </a:lnSpc>
              <a:buFont typeface="Wingdings" panose="05000000000000000000" pitchFamily="2" charset="2"/>
              <a:buChar char="Ø"/>
            </a:pPr>
            <a:r>
              <a:rPr lang="en-US" altLang="en-US" sz="2400" dirty="0" smtClean="0">
                <a:latin typeface="Calibri" panose="020F0502020204030204" pitchFamily="34" charset="0"/>
              </a:rPr>
              <a:t>Acts as a proxy for web requests from them.</a:t>
            </a:r>
          </a:p>
          <a:p>
            <a:pPr>
              <a:lnSpc>
                <a:spcPct val="200000"/>
              </a:lnSpc>
              <a:buFont typeface="Wingdings" panose="05000000000000000000" pitchFamily="2" charset="2"/>
              <a:buChar char="Ø"/>
            </a:pPr>
            <a:r>
              <a:rPr lang="en-US" altLang="en-US" sz="2400" dirty="0" smtClean="0">
                <a:latin typeface="Calibri" panose="020F0502020204030204" pitchFamily="34" charset="0"/>
              </a:rPr>
              <a:t>Client libraries for many popular languages.</a:t>
            </a:r>
          </a:p>
          <a:p>
            <a:pPr>
              <a:lnSpc>
                <a:spcPct val="200000"/>
              </a:lnSpc>
              <a:buFont typeface="Wingdings" panose="05000000000000000000" pitchFamily="2" charset="2"/>
              <a:buChar char="Ø"/>
            </a:pPr>
            <a:r>
              <a:rPr lang="en-US" altLang="en-US" sz="2400" dirty="0" smtClean="0">
                <a:latin typeface="Calibri" panose="020F0502020204030204" pitchFamily="34" charset="0"/>
              </a:rPr>
              <a:t>Bundles Selenium Core and automatically loads into the browser </a:t>
            </a:r>
          </a:p>
          <a:p>
            <a:pPr>
              <a:lnSpc>
                <a:spcPct val="200000"/>
              </a:lnSpc>
              <a:buFont typeface="Wingdings" panose="05000000000000000000" pitchFamily="2" charset="2"/>
              <a:buChar char="Ø"/>
            </a:pPr>
            <a:r>
              <a:rPr lang="en-US" sz="2400" dirty="0">
                <a:latin typeface="Calibri" panose="020F0502020204030204" pitchFamily="34" charset="0"/>
              </a:rPr>
              <a:t>This is the first automated web testing tool that </a:t>
            </a:r>
            <a:r>
              <a:rPr lang="en-US" sz="2400" b="1" dirty="0">
                <a:latin typeface="Calibri" panose="020F0502020204030204" pitchFamily="34" charset="0"/>
              </a:rPr>
              <a:t>allowed users to use a programming language they prefer</a:t>
            </a:r>
            <a:r>
              <a:rPr lang="en-US" sz="2400" dirty="0" smtClean="0">
                <a:latin typeface="Calibri" panose="020F0502020204030204" pitchFamily="34" charset="0"/>
              </a:rPr>
              <a:t>.</a:t>
            </a:r>
          </a:p>
          <a:p>
            <a:pPr>
              <a:lnSpc>
                <a:spcPct val="200000"/>
              </a:lnSpc>
              <a:buFont typeface="Wingdings" panose="05000000000000000000" pitchFamily="2" charset="2"/>
              <a:buChar char="Ø"/>
            </a:pPr>
            <a:r>
              <a:rPr lang="en-US" sz="2400" dirty="0" smtClean="0">
                <a:latin typeface="Calibri" panose="020F0502020204030204" pitchFamily="34" charset="0"/>
              </a:rPr>
              <a:t>Selenium RC has Built-In Test Result Generator</a:t>
            </a:r>
          </a:p>
        </p:txBody>
      </p:sp>
      <p:sp>
        <p:nvSpPr>
          <p:cNvPr id="4" name="Slide Number Placeholder 3"/>
          <p:cNvSpPr>
            <a:spLocks noGrp="1"/>
          </p:cNvSpPr>
          <p:nvPr>
            <p:ph type="sldNum" sz="quarter" idx="12"/>
          </p:nvPr>
        </p:nvSpPr>
        <p:spPr/>
        <p:txBody>
          <a:bodyPr/>
          <a:lstStyle/>
          <a:p>
            <a:fld id="{52D54035-7FE5-4293-A7B8-62BB6EE60EA8}" type="slidenum">
              <a:rPr lang="en-US" smtClean="0"/>
              <a:pPr/>
              <a:t>14</a:t>
            </a:fld>
            <a:endParaRPr lang="en-US"/>
          </a:p>
        </p:txBody>
      </p:sp>
    </p:spTree>
    <p:extLst>
      <p:ext uri="{BB962C8B-B14F-4D97-AF65-F5344CB8AC3E}">
        <p14:creationId xmlns:p14="http://schemas.microsoft.com/office/powerpoint/2010/main" val="257805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Selenium RC Structure</a:t>
            </a:r>
            <a:endParaRPr lang="en-US" b="1" u="sng" dirty="0">
              <a:effectLst>
                <a:outerShdw blurRad="38100" dist="38100" dir="2700000" algn="tl">
                  <a:srgbClr val="000000">
                    <a:alpha val="43137"/>
                  </a:srgbClr>
                </a:outerShdw>
              </a:effectLst>
              <a:latin typeface="Calibri" panose="020F0502020204030204" pitchFamily="34" charset="0"/>
            </a:endParaRPr>
          </a:p>
        </p:txBody>
      </p:sp>
      <p:pic>
        <p:nvPicPr>
          <p:cNvPr id="4" name="Content Placeholder 3" descr="simplified_rc_architecture.jpg"/>
          <p:cNvPicPr>
            <a:picLocks noGrp="1" noChangeAspect="1"/>
          </p:cNvPicPr>
          <p:nvPr>
            <p:ph idx="1"/>
          </p:nvPr>
        </p:nvPicPr>
        <p:blipFill>
          <a:blip r:embed="rId2"/>
          <a:stretch>
            <a:fillRect/>
          </a:stretch>
        </p:blipFill>
        <p:spPr>
          <a:xfrm>
            <a:off x="2752640" y="1463040"/>
            <a:ext cx="5191663" cy="5029200"/>
          </a:xfrm>
        </p:spPr>
      </p:pic>
      <p:sp>
        <p:nvSpPr>
          <p:cNvPr id="3" name="Slide Number Placeholder 2"/>
          <p:cNvSpPr>
            <a:spLocks noGrp="1"/>
          </p:cNvSpPr>
          <p:nvPr>
            <p:ph type="sldNum" sz="quarter" idx="12"/>
          </p:nvPr>
        </p:nvSpPr>
        <p:spPr/>
        <p:txBody>
          <a:bodyPr/>
          <a:lstStyle/>
          <a:p>
            <a:fld id="{52D54035-7FE5-4293-A7B8-62BB6EE60EA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Selenium Webdriver</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182880" y="1410790"/>
            <a:ext cx="11508377" cy="5199016"/>
          </a:xfrm>
        </p:spPr>
        <p:txBody>
          <a:bodyPr>
            <a:normAutofit/>
          </a:bodyPr>
          <a:lstStyle/>
          <a:p>
            <a:pPr>
              <a:lnSpc>
                <a:spcPct val="200000"/>
              </a:lnSpc>
            </a:pPr>
            <a:r>
              <a:rPr lang="en-US" sz="2400" dirty="0" smtClean="0">
                <a:latin typeface="Calibri" panose="020F0502020204030204" pitchFamily="34" charset="0"/>
              </a:rPr>
              <a:t>WebDriver is a tool for testing web applications </a:t>
            </a:r>
            <a:r>
              <a:rPr lang="en-US" sz="2400" b="1" dirty="0" smtClean="0">
                <a:latin typeface="Calibri" panose="020F0502020204030204" pitchFamily="34" charset="0"/>
              </a:rPr>
              <a:t>across different browsers</a:t>
            </a:r>
            <a:r>
              <a:rPr lang="en-US" sz="2400" dirty="0" smtClean="0">
                <a:latin typeface="Calibri" panose="020F0502020204030204" pitchFamily="34" charset="0"/>
              </a:rPr>
              <a:t> using different programming languages.</a:t>
            </a:r>
          </a:p>
          <a:p>
            <a:pPr>
              <a:lnSpc>
                <a:spcPct val="200000"/>
              </a:lnSpc>
            </a:pPr>
            <a:r>
              <a:rPr lang="en-US" sz="2400" dirty="0" smtClean="0">
                <a:latin typeface="Calibri" panose="020F0502020204030204" pitchFamily="34" charset="0"/>
              </a:rPr>
              <a:t>WebDriver is </a:t>
            </a:r>
            <a:r>
              <a:rPr lang="en-US" sz="2400" b="1" dirty="0" smtClean="0">
                <a:latin typeface="Calibri" panose="020F0502020204030204" pitchFamily="34" charset="0"/>
              </a:rPr>
              <a:t>faster than Selenium RC</a:t>
            </a:r>
            <a:r>
              <a:rPr lang="en-US" sz="2400" dirty="0" smtClean="0">
                <a:latin typeface="Calibri" panose="020F0502020204030204" pitchFamily="34" charset="0"/>
              </a:rPr>
              <a:t> because of its simpler architecture.</a:t>
            </a:r>
          </a:p>
          <a:p>
            <a:pPr>
              <a:lnSpc>
                <a:spcPct val="200000"/>
              </a:lnSpc>
            </a:pPr>
            <a:r>
              <a:rPr lang="en-US" sz="2400" dirty="0" smtClean="0">
                <a:latin typeface="Calibri" panose="020F0502020204030204" pitchFamily="34" charset="0"/>
              </a:rPr>
              <a:t>WebDriver </a:t>
            </a:r>
            <a:r>
              <a:rPr lang="en-US" sz="2400" b="1" dirty="0" smtClean="0">
                <a:latin typeface="Calibri" panose="020F0502020204030204" pitchFamily="34" charset="0"/>
              </a:rPr>
              <a:t>directly talks to the browser</a:t>
            </a:r>
            <a:r>
              <a:rPr lang="en-US" sz="2400" dirty="0" smtClean="0">
                <a:latin typeface="Calibri" panose="020F0502020204030204" pitchFamily="34" charset="0"/>
              </a:rPr>
              <a:t> while Selenium RC needs the help of the RC Server in order to do so.</a:t>
            </a:r>
          </a:p>
          <a:p>
            <a:pPr>
              <a:lnSpc>
                <a:spcPct val="200000"/>
              </a:lnSpc>
            </a:pPr>
            <a:r>
              <a:rPr lang="en-US" sz="2400" dirty="0" smtClean="0">
                <a:latin typeface="Calibri" panose="020F0502020204030204" pitchFamily="34" charset="0"/>
              </a:rPr>
              <a:t>WebDriver's API is more</a:t>
            </a:r>
            <a:r>
              <a:rPr lang="en-US" sz="2400" b="1" dirty="0" smtClean="0">
                <a:latin typeface="Calibri" panose="020F0502020204030204" pitchFamily="34" charset="0"/>
              </a:rPr>
              <a:t> concise</a:t>
            </a:r>
            <a:r>
              <a:rPr lang="en-US" sz="2400" dirty="0" smtClean="0">
                <a:latin typeface="Calibri" panose="020F0502020204030204" pitchFamily="34" charset="0"/>
              </a:rPr>
              <a:t> than Selenium RC's.</a:t>
            </a:r>
          </a:p>
        </p:txBody>
      </p:sp>
      <p:sp>
        <p:nvSpPr>
          <p:cNvPr id="4" name="Slide Number Placeholder 3"/>
          <p:cNvSpPr>
            <a:spLocks noGrp="1"/>
          </p:cNvSpPr>
          <p:nvPr>
            <p:ph type="sldNum" sz="quarter" idx="12"/>
          </p:nvPr>
        </p:nvSpPr>
        <p:spPr/>
        <p:txBody>
          <a:bodyPr/>
          <a:lstStyle/>
          <a:p>
            <a:fld id="{52D54035-7FE5-4293-A7B8-62BB6EE60EA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Calibri" panose="020F0502020204030204" pitchFamily="34" charset="0"/>
              </a:rPr>
              <a:t>Selenium Webdriver </a:t>
            </a:r>
            <a:endParaRPr lang="en-US" u="sng" dirty="0">
              <a:latin typeface="Calibri" panose="020F0502020204030204" pitchFamily="34" charset="0"/>
            </a:endParaRPr>
          </a:p>
        </p:txBody>
      </p:sp>
      <p:pic>
        <p:nvPicPr>
          <p:cNvPr id="4" name="Content Placeholder 3" descr="simplified_webdriver_architecture.jpg"/>
          <p:cNvPicPr>
            <a:picLocks noGrp="1" noChangeAspect="1"/>
          </p:cNvPicPr>
          <p:nvPr>
            <p:ph idx="1"/>
          </p:nvPr>
        </p:nvPicPr>
        <p:blipFill>
          <a:blip r:embed="rId2"/>
          <a:stretch>
            <a:fillRect/>
          </a:stretch>
        </p:blipFill>
        <p:spPr>
          <a:xfrm>
            <a:off x="2017443" y="1541417"/>
            <a:ext cx="6662057" cy="4832242"/>
          </a:xfrm>
        </p:spPr>
      </p:pic>
      <p:sp>
        <p:nvSpPr>
          <p:cNvPr id="3" name="Slide Number Placeholder 2"/>
          <p:cNvSpPr>
            <a:spLocks noGrp="1"/>
          </p:cNvSpPr>
          <p:nvPr>
            <p:ph type="sldNum" sz="quarter" idx="12"/>
          </p:nvPr>
        </p:nvSpPr>
        <p:spPr/>
        <p:txBody>
          <a:bodyPr/>
          <a:lstStyle/>
          <a:p>
            <a:fld id="{52D54035-7FE5-4293-A7B8-62BB6EE60EA8}" type="slidenum">
              <a:rPr lang="en-US" smtClean="0"/>
              <a:pPr/>
              <a:t>17</a:t>
            </a:fld>
            <a:endParaRPr lang="en-US"/>
          </a:p>
        </p:txBody>
      </p:sp>
    </p:spTree>
    <p:extLst>
      <p:ext uri="{BB962C8B-B14F-4D97-AF65-F5344CB8AC3E}">
        <p14:creationId xmlns:p14="http://schemas.microsoft.com/office/powerpoint/2010/main" val="843265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Setup Selenium</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313509" y="1371600"/>
            <a:ext cx="11390811" cy="5251269"/>
          </a:xfrm>
        </p:spPr>
        <p:txBody>
          <a:bodyPr>
            <a:normAutofit fontScale="92500" lnSpcReduction="10000"/>
          </a:bodyPr>
          <a:lstStyle/>
          <a:p>
            <a:pPr>
              <a:lnSpc>
                <a:spcPct val="200000"/>
              </a:lnSpc>
            </a:pPr>
            <a:r>
              <a:rPr lang="en-US" sz="2400" dirty="0" smtClean="0">
                <a:latin typeface="Calibri" panose="020F0502020204030204" pitchFamily="34" charset="0"/>
              </a:rPr>
              <a:t>Java Development Kit (JDK).</a:t>
            </a:r>
            <a:r>
              <a:rPr lang="en-US" sz="2400" dirty="0" smtClean="0">
                <a:latin typeface="Calibri" panose="020F0502020204030204" pitchFamily="34" charset="0"/>
                <a:hlinkClick r:id="rId2"/>
              </a:rPr>
              <a:t>http://www.oracle.com/technetwork/java/javase/downloads/index.html</a:t>
            </a:r>
            <a:endParaRPr lang="en-US" sz="2400" dirty="0" smtClean="0">
              <a:latin typeface="Calibri" panose="020F0502020204030204" pitchFamily="34" charset="0"/>
            </a:endParaRPr>
          </a:p>
          <a:p>
            <a:pPr>
              <a:lnSpc>
                <a:spcPct val="200000"/>
              </a:lnSpc>
            </a:pPr>
            <a:r>
              <a:rPr lang="en-US" sz="2400" dirty="0" smtClean="0">
                <a:latin typeface="Calibri" panose="020F0502020204030204" pitchFamily="34" charset="0"/>
              </a:rPr>
              <a:t>Eclipse IDE - </a:t>
            </a:r>
            <a:r>
              <a:rPr lang="en-US" sz="2400" dirty="0" smtClean="0">
                <a:latin typeface="Calibri" panose="020F0502020204030204" pitchFamily="34" charset="0"/>
                <a:hlinkClick r:id="rId3"/>
              </a:rPr>
              <a:t>http://www.eclipse.org/downloads/</a:t>
            </a:r>
            <a:endParaRPr lang="en-US" sz="2400" dirty="0" smtClean="0">
              <a:latin typeface="Calibri" panose="020F0502020204030204" pitchFamily="34" charset="0"/>
            </a:endParaRPr>
          </a:p>
          <a:p>
            <a:pPr>
              <a:lnSpc>
                <a:spcPct val="200000"/>
              </a:lnSpc>
            </a:pPr>
            <a:r>
              <a:rPr lang="en-US" sz="2400" dirty="0" smtClean="0">
                <a:latin typeface="Calibri" panose="020F0502020204030204" pitchFamily="34" charset="0"/>
              </a:rPr>
              <a:t>Java Client Driver - </a:t>
            </a:r>
            <a:r>
              <a:rPr lang="en-US" sz="2400" dirty="0" smtClean="0">
                <a:latin typeface="Calibri" panose="020F0502020204030204" pitchFamily="34" charset="0"/>
                <a:hlinkClick r:id="rId4"/>
              </a:rPr>
              <a:t>http://seleniumhq.org/download/</a:t>
            </a:r>
            <a:endParaRPr lang="en-US" sz="2400" dirty="0" smtClean="0">
              <a:latin typeface="Calibri" panose="020F0502020204030204" pitchFamily="34" charset="0"/>
            </a:endParaRPr>
          </a:p>
          <a:p>
            <a:pPr>
              <a:lnSpc>
                <a:spcPct val="200000"/>
              </a:lnSpc>
            </a:pPr>
            <a:r>
              <a:rPr lang="en-US" sz="2400" dirty="0" smtClean="0">
                <a:latin typeface="Calibri" panose="020F0502020204030204" pitchFamily="34" charset="0"/>
              </a:rPr>
              <a:t>When starting a WebDriver project in Eclipse, do not forget to import the Java Client Driver files onto your project</a:t>
            </a:r>
          </a:p>
          <a:p>
            <a:pPr>
              <a:lnSpc>
                <a:spcPct val="200000"/>
              </a:lnSpc>
            </a:pPr>
            <a:r>
              <a:rPr lang="en-US" sz="2400" dirty="0" smtClean="0">
                <a:latin typeface="Calibri" panose="020F0502020204030204" pitchFamily="34" charset="0"/>
              </a:rPr>
              <a:t>Each other browser has its own driver server.</a:t>
            </a:r>
          </a:p>
          <a:p>
            <a:pPr>
              <a:lnSpc>
                <a:spcPct val="200000"/>
              </a:lnSpc>
            </a:pPr>
            <a:endParaRPr lang="en-US" sz="2400"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295729"/>
            <a:ext cx="9404723" cy="1400530"/>
          </a:xfrm>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Locating an Element</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235132" y="1063416"/>
            <a:ext cx="10117408" cy="5637830"/>
          </a:xfrm>
        </p:spPr>
        <p:txBody>
          <a:bodyPr>
            <a:normAutofit lnSpcReduction="10000"/>
          </a:bodyPr>
          <a:lstStyle/>
          <a:p>
            <a:pPr>
              <a:lnSpc>
                <a:spcPct val="150000"/>
              </a:lnSpc>
            </a:pPr>
            <a:r>
              <a:rPr lang="en-US" dirty="0" smtClean="0">
                <a:latin typeface="Calibri" panose="020F0502020204030204" pitchFamily="34" charset="0"/>
              </a:rPr>
              <a:t>Locating elements in WebDriver is done by using the </a:t>
            </a:r>
            <a:r>
              <a:rPr lang="en-US" b="1" dirty="0" smtClean="0">
                <a:latin typeface="Calibri" panose="020F0502020204030204" pitchFamily="34" charset="0"/>
              </a:rPr>
              <a:t>findElement()</a:t>
            </a:r>
            <a:r>
              <a:rPr lang="en-US" dirty="0" smtClean="0">
                <a:latin typeface="Calibri" panose="020F0502020204030204" pitchFamily="34" charset="0"/>
              </a:rPr>
              <a:t> and </a:t>
            </a:r>
            <a:r>
              <a:rPr lang="en-US" b="1" dirty="0" smtClean="0">
                <a:latin typeface="Calibri" panose="020F0502020204030204" pitchFamily="34" charset="0"/>
              </a:rPr>
              <a:t>findElements() </a:t>
            </a:r>
            <a:r>
              <a:rPr lang="en-US" dirty="0" smtClean="0">
                <a:latin typeface="Calibri" panose="020F0502020204030204" pitchFamily="34" charset="0"/>
              </a:rPr>
              <a:t>method.</a:t>
            </a:r>
          </a:p>
          <a:p>
            <a:pPr>
              <a:lnSpc>
                <a:spcPct val="150000"/>
              </a:lnSpc>
            </a:pPr>
            <a:r>
              <a:rPr lang="en-US" dirty="0" smtClean="0">
                <a:latin typeface="Calibri" panose="020F0502020204030204" pitchFamily="34" charset="0"/>
              </a:rPr>
              <a:t>The following are the available options for locating elements in WebDriver:</a:t>
            </a:r>
          </a:p>
          <a:p>
            <a:pPr marL="914400" lvl="1" indent="-514350">
              <a:lnSpc>
                <a:spcPct val="150000"/>
              </a:lnSpc>
              <a:buFont typeface="+mj-lt"/>
              <a:buAutoNum type="arabicPeriod"/>
            </a:pPr>
            <a:r>
              <a:rPr lang="en-US" dirty="0" smtClean="0">
                <a:latin typeface="Calibri" panose="020F0502020204030204" pitchFamily="34" charset="0"/>
              </a:rPr>
              <a:t>By.</a:t>
            </a:r>
            <a:r>
              <a:rPr lang="en-US" b="1" dirty="0" smtClean="0">
                <a:latin typeface="Calibri" panose="020F0502020204030204" pitchFamily="34" charset="0"/>
              </a:rPr>
              <a:t>className</a:t>
            </a:r>
            <a:endParaRPr lang="en-US" dirty="0" smtClean="0">
              <a:latin typeface="Calibri" panose="020F0502020204030204" pitchFamily="34" charset="0"/>
            </a:endParaRPr>
          </a:p>
          <a:p>
            <a:pPr marL="914400" lvl="1" indent="-514350">
              <a:lnSpc>
                <a:spcPct val="150000"/>
              </a:lnSpc>
              <a:buFont typeface="+mj-lt"/>
              <a:buAutoNum type="arabicPeriod"/>
            </a:pPr>
            <a:r>
              <a:rPr lang="en-US" dirty="0" smtClean="0">
                <a:latin typeface="Calibri" panose="020F0502020204030204" pitchFamily="34" charset="0"/>
              </a:rPr>
              <a:t>By.</a:t>
            </a:r>
            <a:r>
              <a:rPr lang="en-US" b="1" dirty="0" smtClean="0">
                <a:latin typeface="Calibri" panose="020F0502020204030204" pitchFamily="34" charset="0"/>
              </a:rPr>
              <a:t>cssSelector</a:t>
            </a:r>
            <a:endParaRPr lang="en-US" dirty="0" smtClean="0">
              <a:latin typeface="Calibri" panose="020F0502020204030204" pitchFamily="34" charset="0"/>
            </a:endParaRPr>
          </a:p>
          <a:p>
            <a:pPr marL="914400" lvl="1" indent="-514350">
              <a:lnSpc>
                <a:spcPct val="150000"/>
              </a:lnSpc>
              <a:buFont typeface="+mj-lt"/>
              <a:buAutoNum type="arabicPeriod"/>
            </a:pPr>
            <a:r>
              <a:rPr lang="en-US" dirty="0" smtClean="0">
                <a:latin typeface="Calibri" panose="020F0502020204030204" pitchFamily="34" charset="0"/>
              </a:rPr>
              <a:t>By.</a:t>
            </a:r>
            <a:r>
              <a:rPr lang="en-US" b="1" dirty="0" smtClean="0">
                <a:latin typeface="Calibri" panose="020F0502020204030204" pitchFamily="34" charset="0"/>
              </a:rPr>
              <a:t>id</a:t>
            </a:r>
            <a:endParaRPr lang="en-US" dirty="0" smtClean="0">
              <a:latin typeface="Calibri" panose="020F0502020204030204" pitchFamily="34" charset="0"/>
            </a:endParaRPr>
          </a:p>
          <a:p>
            <a:pPr marL="914400" lvl="1" indent="-514350">
              <a:lnSpc>
                <a:spcPct val="150000"/>
              </a:lnSpc>
              <a:buFont typeface="+mj-lt"/>
              <a:buAutoNum type="arabicPeriod"/>
            </a:pPr>
            <a:r>
              <a:rPr lang="en-US" dirty="0" smtClean="0">
                <a:latin typeface="Calibri" panose="020F0502020204030204" pitchFamily="34" charset="0"/>
              </a:rPr>
              <a:t>By.</a:t>
            </a:r>
            <a:r>
              <a:rPr lang="en-US" b="1" dirty="0" smtClean="0">
                <a:latin typeface="Calibri" panose="020F0502020204030204" pitchFamily="34" charset="0"/>
              </a:rPr>
              <a:t>linkText</a:t>
            </a:r>
            <a:endParaRPr lang="en-US" dirty="0" smtClean="0">
              <a:latin typeface="Calibri" panose="020F0502020204030204" pitchFamily="34" charset="0"/>
            </a:endParaRPr>
          </a:p>
          <a:p>
            <a:pPr marL="914400" lvl="1" indent="-514350">
              <a:lnSpc>
                <a:spcPct val="150000"/>
              </a:lnSpc>
              <a:buFont typeface="+mj-lt"/>
              <a:buAutoNum type="arabicPeriod"/>
            </a:pPr>
            <a:r>
              <a:rPr lang="en-US" dirty="0" smtClean="0">
                <a:latin typeface="Calibri" panose="020F0502020204030204" pitchFamily="34" charset="0"/>
              </a:rPr>
              <a:t>By.</a:t>
            </a:r>
            <a:r>
              <a:rPr lang="en-US" b="1" dirty="0" smtClean="0">
                <a:latin typeface="Calibri" panose="020F0502020204030204" pitchFamily="34" charset="0"/>
              </a:rPr>
              <a:t>name</a:t>
            </a:r>
            <a:endParaRPr lang="en-US" dirty="0" smtClean="0">
              <a:latin typeface="Calibri" panose="020F0502020204030204" pitchFamily="34" charset="0"/>
            </a:endParaRPr>
          </a:p>
          <a:p>
            <a:pPr marL="914400" lvl="1" indent="-514350">
              <a:lnSpc>
                <a:spcPct val="150000"/>
              </a:lnSpc>
              <a:buFont typeface="+mj-lt"/>
              <a:buAutoNum type="arabicPeriod"/>
            </a:pPr>
            <a:r>
              <a:rPr lang="en-US" dirty="0" smtClean="0">
                <a:latin typeface="Calibri" panose="020F0502020204030204" pitchFamily="34" charset="0"/>
              </a:rPr>
              <a:t>By.</a:t>
            </a:r>
            <a:r>
              <a:rPr lang="en-US" b="1" dirty="0" smtClean="0">
                <a:latin typeface="Calibri" panose="020F0502020204030204" pitchFamily="34" charset="0"/>
              </a:rPr>
              <a:t>partialLinkText</a:t>
            </a:r>
            <a:endParaRPr lang="en-US" dirty="0" smtClean="0">
              <a:latin typeface="Calibri" panose="020F0502020204030204" pitchFamily="34" charset="0"/>
            </a:endParaRPr>
          </a:p>
          <a:p>
            <a:pPr marL="914400" lvl="1" indent="-514350">
              <a:lnSpc>
                <a:spcPct val="150000"/>
              </a:lnSpc>
              <a:buFont typeface="+mj-lt"/>
              <a:buAutoNum type="arabicPeriod"/>
            </a:pPr>
            <a:r>
              <a:rPr lang="en-US" dirty="0" smtClean="0">
                <a:latin typeface="Calibri" panose="020F0502020204030204" pitchFamily="34" charset="0"/>
              </a:rPr>
              <a:t>By.</a:t>
            </a:r>
            <a:r>
              <a:rPr lang="en-US" b="1" dirty="0" smtClean="0">
                <a:latin typeface="Calibri" panose="020F0502020204030204" pitchFamily="34" charset="0"/>
              </a:rPr>
              <a:t>tagName</a:t>
            </a:r>
            <a:endParaRPr lang="en-US" dirty="0" smtClean="0">
              <a:latin typeface="Calibri" panose="020F0502020204030204" pitchFamily="34" charset="0"/>
            </a:endParaRPr>
          </a:p>
          <a:p>
            <a:pPr marL="914400" lvl="1" indent="-514350">
              <a:lnSpc>
                <a:spcPct val="150000"/>
              </a:lnSpc>
              <a:buFont typeface="+mj-lt"/>
              <a:buAutoNum type="arabicPeriod"/>
            </a:pPr>
            <a:r>
              <a:rPr lang="en-US" dirty="0" smtClean="0">
                <a:latin typeface="Calibri" panose="020F0502020204030204" pitchFamily="34" charset="0"/>
              </a:rPr>
              <a:t>By.</a:t>
            </a:r>
            <a:r>
              <a:rPr lang="en-US" b="1" dirty="0" smtClean="0">
                <a:latin typeface="Calibri" panose="020F0502020204030204" pitchFamily="34" charset="0"/>
              </a:rPr>
              <a:t>xpath</a:t>
            </a:r>
            <a:endParaRPr lang="en-US" dirty="0" smtClean="0">
              <a:latin typeface="Calibri" panose="020F0502020204030204" pitchFamily="34" charset="0"/>
            </a:endParaRPr>
          </a:p>
          <a:p>
            <a:pPr>
              <a:lnSpc>
                <a:spcPct val="150000"/>
              </a:lnSpc>
              <a:buNone/>
            </a:pPr>
            <a:endParaRPr lang="en-US"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Contents</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2" name="Content Placeholder 1"/>
          <p:cNvSpPr>
            <a:spLocks noGrp="1"/>
          </p:cNvSpPr>
          <p:nvPr>
            <p:ph idx="1"/>
          </p:nvPr>
        </p:nvSpPr>
        <p:spPr>
          <a:xfrm>
            <a:off x="548640" y="1306286"/>
            <a:ext cx="9501213" cy="5316583"/>
          </a:xfrm>
        </p:spPr>
        <p:txBody>
          <a:bodyPr>
            <a:normAutofit/>
          </a:bodyPr>
          <a:lstStyle/>
          <a:p>
            <a:pPr>
              <a:lnSpc>
                <a:spcPct val="200000"/>
              </a:lnSpc>
            </a:pPr>
            <a:r>
              <a:rPr lang="en-US" sz="2400" dirty="0" smtClean="0">
                <a:latin typeface="Calibri" panose="020F0502020204030204" pitchFamily="34" charset="0"/>
              </a:rPr>
              <a:t>Introduction to test Automation.</a:t>
            </a:r>
          </a:p>
          <a:p>
            <a:pPr>
              <a:lnSpc>
                <a:spcPct val="200000"/>
              </a:lnSpc>
            </a:pPr>
            <a:r>
              <a:rPr lang="en-US" sz="2400" dirty="0" smtClean="0">
                <a:latin typeface="Calibri" panose="020F0502020204030204" pitchFamily="34" charset="0"/>
              </a:rPr>
              <a:t>Drawbacks of Manual Testing</a:t>
            </a:r>
          </a:p>
          <a:p>
            <a:pPr>
              <a:lnSpc>
                <a:spcPct val="200000"/>
              </a:lnSpc>
            </a:pPr>
            <a:r>
              <a:rPr lang="en-US" sz="2400" dirty="0" smtClean="0">
                <a:latin typeface="Calibri" panose="020F0502020204030204" pitchFamily="34" charset="0"/>
              </a:rPr>
              <a:t>When does test Automation make sense?</a:t>
            </a:r>
          </a:p>
          <a:p>
            <a:pPr>
              <a:lnSpc>
                <a:spcPct val="200000"/>
              </a:lnSpc>
            </a:pPr>
            <a:r>
              <a:rPr lang="en-US" sz="2400" dirty="0" smtClean="0">
                <a:latin typeface="Calibri" panose="020F0502020204030204" pitchFamily="34" charset="0"/>
              </a:rPr>
              <a:t>Introduction to Selenium</a:t>
            </a:r>
          </a:p>
          <a:p>
            <a:pPr>
              <a:lnSpc>
                <a:spcPct val="200000"/>
              </a:lnSpc>
            </a:pPr>
            <a:r>
              <a:rPr lang="en-US" sz="2400" dirty="0" smtClean="0">
                <a:latin typeface="Calibri" panose="020F0502020204030204" pitchFamily="34" charset="0"/>
              </a:rPr>
              <a:t>Selenium Components</a:t>
            </a:r>
          </a:p>
          <a:p>
            <a:pPr>
              <a:lnSpc>
                <a:spcPct val="200000"/>
              </a:lnSpc>
            </a:pPr>
            <a:r>
              <a:rPr lang="en-US" sz="2400" dirty="0" smtClean="0">
                <a:latin typeface="Calibri" panose="020F0502020204030204" pitchFamily="34" charset="0"/>
              </a:rPr>
              <a:t>Introduction to TestNG Framework.</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2</a:t>
            </a:fld>
            <a:endParaRPr lang="en-US"/>
          </a:p>
        </p:txBody>
      </p:sp>
    </p:spTree>
    <p:extLst>
      <p:ext uri="{BB962C8B-B14F-4D97-AF65-F5344CB8AC3E}">
        <p14:creationId xmlns:p14="http://schemas.microsoft.com/office/powerpoint/2010/main" val="996682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Navigation Commands</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444138" y="1384663"/>
            <a:ext cx="10985862" cy="5342707"/>
          </a:xfrm>
        </p:spPr>
        <p:txBody>
          <a:bodyPr>
            <a:noAutofit/>
          </a:bodyPr>
          <a:lstStyle/>
          <a:p>
            <a:pPr>
              <a:lnSpc>
                <a:spcPct val="150000"/>
              </a:lnSpc>
            </a:pPr>
            <a:r>
              <a:rPr lang="en-US" sz="2400" dirty="0" smtClean="0">
                <a:latin typeface="Calibri" panose="020F0502020204030204" pitchFamily="34" charset="0"/>
              </a:rPr>
              <a:t>WebDriver provides these useful </a:t>
            </a:r>
            <a:r>
              <a:rPr lang="en-US" sz="2400" b="1" dirty="0" smtClean="0">
                <a:latin typeface="Calibri" panose="020F0502020204030204" pitchFamily="34" charset="0"/>
              </a:rPr>
              <a:t>navigation commands</a:t>
            </a:r>
            <a:endParaRPr lang="en-US" sz="2400" dirty="0" smtClean="0">
              <a:latin typeface="Calibri" panose="020F0502020204030204" pitchFamily="34" charset="0"/>
            </a:endParaRPr>
          </a:p>
          <a:p>
            <a:pPr lvl="1">
              <a:lnSpc>
                <a:spcPct val="150000"/>
              </a:lnSpc>
            </a:pPr>
            <a:r>
              <a:rPr lang="en-US" sz="2200" dirty="0" smtClean="0">
                <a:latin typeface="Calibri" panose="020F0502020204030204" pitchFamily="34" charset="0"/>
              </a:rPr>
              <a:t>navigate().forward()</a:t>
            </a:r>
          </a:p>
          <a:p>
            <a:pPr lvl="1">
              <a:lnSpc>
                <a:spcPct val="150000"/>
              </a:lnSpc>
            </a:pPr>
            <a:r>
              <a:rPr lang="en-US" sz="2200" dirty="0" smtClean="0">
                <a:latin typeface="Calibri" panose="020F0502020204030204" pitchFamily="34" charset="0"/>
              </a:rPr>
              <a:t>navigate().back()</a:t>
            </a:r>
          </a:p>
          <a:p>
            <a:pPr lvl="1">
              <a:lnSpc>
                <a:spcPct val="150000"/>
              </a:lnSpc>
            </a:pPr>
            <a:r>
              <a:rPr lang="en-US" sz="2200" dirty="0" smtClean="0">
                <a:latin typeface="Calibri" panose="020F0502020204030204" pitchFamily="34" charset="0"/>
              </a:rPr>
              <a:t>navigate().to()</a:t>
            </a:r>
          </a:p>
          <a:p>
            <a:pPr lvl="1">
              <a:lnSpc>
                <a:spcPct val="150000"/>
              </a:lnSpc>
            </a:pPr>
            <a:r>
              <a:rPr lang="en-US" sz="2200" dirty="0" smtClean="0">
                <a:latin typeface="Calibri" panose="020F0502020204030204" pitchFamily="34" charset="0"/>
              </a:rPr>
              <a:t>navigate().refresh()</a:t>
            </a:r>
          </a:p>
          <a:p>
            <a:pPr>
              <a:lnSpc>
                <a:spcPct val="150000"/>
              </a:lnSpc>
            </a:pPr>
            <a:r>
              <a:rPr lang="en-US" sz="2400" b="1" dirty="0" smtClean="0">
                <a:latin typeface="Calibri" panose="020F0502020204030204" pitchFamily="34" charset="0"/>
              </a:rPr>
              <a:t>Close()</a:t>
            </a:r>
            <a:r>
              <a:rPr lang="en-US" sz="2400" dirty="0" smtClean="0">
                <a:latin typeface="Calibri" panose="020F0502020204030204" pitchFamily="34" charset="0"/>
              </a:rPr>
              <a:t> is used to close a single window; </a:t>
            </a:r>
          </a:p>
          <a:p>
            <a:pPr>
              <a:lnSpc>
                <a:spcPct val="150000"/>
              </a:lnSpc>
            </a:pPr>
            <a:r>
              <a:rPr lang="en-US" sz="2400" dirty="0" smtClean="0">
                <a:latin typeface="Calibri" panose="020F0502020204030204" pitchFamily="34" charset="0"/>
              </a:rPr>
              <a:t>while </a:t>
            </a:r>
            <a:r>
              <a:rPr lang="en-US" sz="2400" b="1" dirty="0" smtClean="0">
                <a:latin typeface="Calibri" panose="020F0502020204030204" pitchFamily="34" charset="0"/>
              </a:rPr>
              <a:t>quit()</a:t>
            </a:r>
            <a:r>
              <a:rPr lang="en-US" sz="2400" dirty="0" smtClean="0">
                <a:latin typeface="Calibri" panose="020F0502020204030204" pitchFamily="34" charset="0"/>
              </a:rPr>
              <a:t> is used to close all windows associated to the parent window that the WebDriver object was controlling.</a:t>
            </a:r>
          </a:p>
        </p:txBody>
      </p:sp>
      <p:sp>
        <p:nvSpPr>
          <p:cNvPr id="4" name="Slide Number Placeholder 3"/>
          <p:cNvSpPr>
            <a:spLocks noGrp="1"/>
          </p:cNvSpPr>
          <p:nvPr>
            <p:ph type="sldNum" sz="quarter" idx="12"/>
          </p:nvPr>
        </p:nvSpPr>
        <p:spPr/>
        <p:txBody>
          <a:bodyPr/>
          <a:lstStyle/>
          <a:p>
            <a:fld id="{52D54035-7FE5-4293-A7B8-62BB6EE60EA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More Commands</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182880" y="1476104"/>
            <a:ext cx="11743509" cy="5381896"/>
          </a:xfrm>
        </p:spPr>
        <p:txBody>
          <a:bodyPr>
            <a:normAutofit fontScale="92500" lnSpcReduction="10000"/>
          </a:bodyPr>
          <a:lstStyle/>
          <a:p>
            <a:r>
              <a:rPr lang="en-US" sz="2800" dirty="0" smtClean="0">
                <a:latin typeface="Calibri" panose="020F0502020204030204" pitchFamily="34" charset="0"/>
              </a:rPr>
              <a:t>Waits In Selenium</a:t>
            </a:r>
          </a:p>
          <a:p>
            <a:pPr marL="1024128" lvl="1" indent="-514350">
              <a:buFont typeface="+mj-lt"/>
              <a:buAutoNum type="arabicPeriod"/>
            </a:pPr>
            <a:r>
              <a:rPr lang="en-US" sz="2600" dirty="0" smtClean="0">
                <a:latin typeface="Calibri" panose="020F0502020204030204" pitchFamily="34" charset="0"/>
              </a:rPr>
              <a:t>Implicit Waits:</a:t>
            </a:r>
          </a:p>
          <a:p>
            <a:pPr marL="1024128" lvl="1" indent="-514350">
              <a:buFont typeface="+mj-lt"/>
              <a:buAutoNum type="arabicPeriod"/>
            </a:pPr>
            <a:r>
              <a:rPr lang="en-US" sz="2600" dirty="0" smtClean="0">
                <a:latin typeface="Calibri" panose="020F0502020204030204" pitchFamily="34" charset="0"/>
              </a:rPr>
              <a:t>Explicit Waits:</a:t>
            </a:r>
          </a:p>
          <a:p>
            <a:endParaRPr lang="en-US" sz="2800" dirty="0">
              <a:latin typeface="Calibri" panose="020F0502020204030204" pitchFamily="34" charset="0"/>
            </a:endParaRPr>
          </a:p>
          <a:p>
            <a:r>
              <a:rPr lang="en-US" sz="2800" dirty="0" smtClean="0">
                <a:latin typeface="Calibri" panose="020F0502020204030204" pitchFamily="34" charset="0"/>
              </a:rPr>
              <a:t>Visibility Of Elements: web </a:t>
            </a:r>
            <a:r>
              <a:rPr lang="en-US" sz="2800" dirty="0">
                <a:latin typeface="Calibri" panose="020F0502020204030204" pitchFamily="34" charset="0"/>
              </a:rPr>
              <a:t>elements can be buttons, drop boxes, checkboxes, radio buttons, labels etc.</a:t>
            </a:r>
            <a:endParaRPr lang="en-US" sz="2800" dirty="0" smtClean="0">
              <a:latin typeface="Calibri" panose="020F0502020204030204" pitchFamily="34" charset="0"/>
            </a:endParaRPr>
          </a:p>
          <a:p>
            <a:pPr marL="1024128" lvl="1" indent="-514350">
              <a:buFont typeface="+mj-lt"/>
              <a:buAutoNum type="arabicPeriod"/>
            </a:pPr>
            <a:r>
              <a:rPr lang="en-US" sz="2600" dirty="0">
                <a:latin typeface="Calibri" panose="020F0502020204030204" pitchFamily="34" charset="0"/>
              </a:rPr>
              <a:t>isDisplayed()</a:t>
            </a:r>
          </a:p>
          <a:p>
            <a:pPr marL="1024128" lvl="1" indent="-514350">
              <a:buFont typeface="+mj-lt"/>
              <a:buAutoNum type="arabicPeriod"/>
            </a:pPr>
            <a:r>
              <a:rPr lang="en-US" sz="2600" dirty="0">
                <a:latin typeface="Calibri" panose="020F0502020204030204" pitchFamily="34" charset="0"/>
              </a:rPr>
              <a:t>isSelected()</a:t>
            </a:r>
          </a:p>
          <a:p>
            <a:pPr marL="1024128" lvl="1" indent="-514350">
              <a:buFont typeface="+mj-lt"/>
              <a:buAutoNum type="arabicPeriod"/>
            </a:pPr>
            <a:r>
              <a:rPr lang="en-US" sz="2600" dirty="0">
                <a:latin typeface="Calibri" panose="020F0502020204030204" pitchFamily="34" charset="0"/>
              </a:rPr>
              <a:t>isEnabled</a:t>
            </a:r>
            <a:r>
              <a:rPr lang="en-US" sz="2600" dirty="0" smtClean="0">
                <a:latin typeface="Calibri" panose="020F0502020204030204" pitchFamily="34" charset="0"/>
              </a:rPr>
              <a:t>()</a:t>
            </a:r>
          </a:p>
          <a:p>
            <a:endParaRPr lang="en-US" sz="2800" dirty="0">
              <a:latin typeface="Calibri" panose="020F0502020204030204" pitchFamily="34" charset="0"/>
            </a:endParaRPr>
          </a:p>
          <a:p>
            <a:r>
              <a:rPr lang="en-US" sz="2800" dirty="0" smtClean="0">
                <a:latin typeface="Calibri" panose="020F0502020204030204" pitchFamily="34" charset="0"/>
              </a:rPr>
              <a:t>For Alerts and frames: use switchTo</a:t>
            </a:r>
            <a:endParaRPr lang="en-US" sz="2800" dirty="0">
              <a:latin typeface="Calibri" panose="020F0502020204030204" pitchFamily="34" charset="0"/>
            </a:endParaRPr>
          </a:p>
          <a:p>
            <a:endParaRPr lang="en-US" dirty="0" smtClean="0"/>
          </a:p>
          <a:p>
            <a:endParaRPr lang="en-US"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Selenium Grid</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2" name="Content Placeholder 1"/>
          <p:cNvSpPr>
            <a:spLocks noGrp="1"/>
          </p:cNvSpPr>
          <p:nvPr>
            <p:ph idx="1"/>
          </p:nvPr>
        </p:nvSpPr>
        <p:spPr>
          <a:xfrm>
            <a:off x="222069" y="1502230"/>
            <a:ext cx="11429999" cy="5107576"/>
          </a:xfrm>
        </p:spPr>
        <p:txBody>
          <a:bodyPr>
            <a:normAutofit/>
          </a:bodyPr>
          <a:lstStyle/>
          <a:p>
            <a:pPr>
              <a:lnSpc>
                <a:spcPct val="200000"/>
              </a:lnSpc>
            </a:pPr>
            <a:r>
              <a:rPr lang="en-US" sz="2400" dirty="0" smtClean="0">
                <a:latin typeface="Calibri" panose="020F0502020204030204" pitchFamily="34" charset="0"/>
              </a:rPr>
              <a:t>It is Latest Selenium tool.</a:t>
            </a:r>
          </a:p>
          <a:p>
            <a:pPr algn="just">
              <a:lnSpc>
                <a:spcPct val="200000"/>
              </a:lnSpc>
            </a:pPr>
            <a:r>
              <a:rPr lang="en-US" sz="2400" dirty="0" smtClean="0">
                <a:latin typeface="Calibri" panose="020F0502020204030204" pitchFamily="34" charset="0"/>
              </a:rPr>
              <a:t>Selenium </a:t>
            </a:r>
            <a:r>
              <a:rPr lang="en-US" sz="2400" dirty="0">
                <a:latin typeface="Calibri" panose="020F0502020204030204" pitchFamily="34" charset="0"/>
              </a:rPr>
              <a:t>Grid can be used to execute same or different test scripts on multiple platforms and </a:t>
            </a:r>
            <a:r>
              <a:rPr lang="en-US" sz="2400" dirty="0" smtClean="0">
                <a:latin typeface="Calibri" panose="020F0502020204030204" pitchFamily="34" charset="0"/>
              </a:rPr>
              <a:t>browsers </a:t>
            </a:r>
            <a:r>
              <a:rPr lang="en-US" sz="2400" dirty="0">
                <a:latin typeface="Calibri" panose="020F0502020204030204" pitchFamily="34" charset="0"/>
              </a:rPr>
              <a:t>concurrently so as to achieve distributed test execution, testing under different environments and saving execution time </a:t>
            </a:r>
            <a:r>
              <a:rPr lang="en-US" sz="2400" dirty="0" smtClean="0">
                <a:latin typeface="Calibri" panose="020F0502020204030204" pitchFamily="34" charset="0"/>
              </a:rPr>
              <a:t>remarkably.</a:t>
            </a:r>
          </a:p>
          <a:p>
            <a:pPr>
              <a:lnSpc>
                <a:spcPct val="200000"/>
              </a:lnSpc>
            </a:pPr>
            <a:r>
              <a:rPr lang="en-US" sz="2400" dirty="0" smtClean="0">
                <a:latin typeface="Calibri" panose="020F0502020204030204" pitchFamily="34" charset="0"/>
              </a:rPr>
              <a:t>In </a:t>
            </a:r>
            <a:r>
              <a:rPr lang="en-US" sz="2400" dirty="0">
                <a:latin typeface="Calibri" panose="020F0502020204030204" pitchFamily="34" charset="0"/>
              </a:rPr>
              <a:t>Simple words it is used in </a:t>
            </a:r>
            <a:r>
              <a:rPr lang="en-US" sz="2400" dirty="0" smtClean="0">
                <a:latin typeface="Calibri" panose="020F0502020204030204" pitchFamily="34" charset="0"/>
              </a:rPr>
              <a:t>parallel </a:t>
            </a:r>
            <a:r>
              <a:rPr lang="en-US" sz="2400" dirty="0">
                <a:latin typeface="Calibri" panose="020F0502020204030204" pitchFamily="34" charset="0"/>
              </a:rPr>
              <a:t>Executions of Programs.</a:t>
            </a: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22</a:t>
            </a:fld>
            <a:endParaRPr lang="en-US"/>
          </a:p>
        </p:txBody>
      </p:sp>
    </p:spTree>
    <p:extLst>
      <p:ext uri="{BB962C8B-B14F-4D97-AF65-F5344CB8AC3E}">
        <p14:creationId xmlns:p14="http://schemas.microsoft.com/office/powerpoint/2010/main" val="1125898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TestNG Framework</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156754" y="1436914"/>
            <a:ext cx="11599817" cy="4811485"/>
          </a:xfrm>
        </p:spPr>
        <p:txBody>
          <a:bodyPr>
            <a:normAutofit/>
          </a:bodyPr>
          <a:lstStyle/>
          <a:p>
            <a:pPr>
              <a:lnSpc>
                <a:spcPct val="250000"/>
              </a:lnSpc>
            </a:pPr>
            <a:r>
              <a:rPr lang="en-US" sz="2400" b="1" i="1" dirty="0" smtClean="0">
                <a:latin typeface="Calibri" panose="020F0502020204030204" pitchFamily="34" charset="0"/>
              </a:rPr>
              <a:t>TestNG</a:t>
            </a:r>
            <a:r>
              <a:rPr lang="en-US" sz="2400" i="1" dirty="0" smtClean="0">
                <a:latin typeface="Calibri" panose="020F0502020204030204" pitchFamily="34" charset="0"/>
              </a:rPr>
              <a:t> </a:t>
            </a:r>
            <a:r>
              <a:rPr lang="en-US" sz="2400" dirty="0" smtClean="0">
                <a:latin typeface="Calibri" panose="020F0502020204030204" pitchFamily="34" charset="0"/>
              </a:rPr>
              <a:t>is a testing framework inspired from </a:t>
            </a:r>
            <a:r>
              <a:rPr lang="en-US" sz="2400" b="1" i="1" dirty="0" smtClean="0">
                <a:latin typeface="Calibri" panose="020F0502020204030204" pitchFamily="34" charset="0"/>
              </a:rPr>
              <a:t>JUnit</a:t>
            </a:r>
            <a:r>
              <a:rPr lang="en-US" sz="2400" i="1" dirty="0" smtClean="0">
                <a:latin typeface="Calibri" panose="020F0502020204030204" pitchFamily="34" charset="0"/>
              </a:rPr>
              <a:t> </a:t>
            </a:r>
            <a:r>
              <a:rPr lang="en-US" sz="2400" dirty="0" smtClean="0">
                <a:latin typeface="Calibri" panose="020F0502020204030204" pitchFamily="34" charset="0"/>
              </a:rPr>
              <a:t>and </a:t>
            </a:r>
            <a:r>
              <a:rPr lang="en-US" sz="2400" b="1" i="1" dirty="0" smtClean="0">
                <a:latin typeface="Calibri" panose="020F0502020204030204" pitchFamily="34" charset="0"/>
              </a:rPr>
              <a:t>NUnit</a:t>
            </a:r>
            <a:r>
              <a:rPr lang="en-US" sz="2400" i="1" dirty="0" smtClean="0">
                <a:latin typeface="Calibri" panose="020F0502020204030204" pitchFamily="34" charset="0"/>
              </a:rPr>
              <a:t> </a:t>
            </a:r>
            <a:r>
              <a:rPr lang="en-US" sz="2400" dirty="0" smtClean="0">
                <a:latin typeface="Calibri" panose="020F0502020204030204" pitchFamily="34" charset="0"/>
              </a:rPr>
              <a:t>but introducing some new functionality that make it more powerful and easier to use.</a:t>
            </a:r>
          </a:p>
          <a:p>
            <a:pPr>
              <a:lnSpc>
                <a:spcPct val="250000"/>
              </a:lnSpc>
            </a:pPr>
            <a:r>
              <a:rPr lang="en-US" sz="2400" dirty="0" smtClean="0">
                <a:latin typeface="Calibri" panose="020F0502020204030204" pitchFamily="34" charset="0"/>
              </a:rPr>
              <a:t>It is an open source automated testing framework . where </a:t>
            </a:r>
            <a:r>
              <a:rPr lang="en-US" sz="2400" b="1" i="1" dirty="0" smtClean="0">
                <a:latin typeface="Calibri" panose="020F0502020204030204" pitchFamily="34" charset="0"/>
              </a:rPr>
              <a:t>NG</a:t>
            </a:r>
            <a:r>
              <a:rPr lang="en-US" sz="2400" i="1" dirty="0" smtClean="0">
                <a:latin typeface="Calibri" panose="020F0502020204030204" pitchFamily="34" charset="0"/>
              </a:rPr>
              <a:t> of  Test</a:t>
            </a:r>
            <a:r>
              <a:rPr lang="en-US" sz="2400" b="1" i="1" dirty="0" smtClean="0">
                <a:latin typeface="Calibri" panose="020F0502020204030204" pitchFamily="34" charset="0"/>
              </a:rPr>
              <a:t>NG</a:t>
            </a:r>
            <a:r>
              <a:rPr lang="en-US" sz="2400" i="1" dirty="0" smtClean="0">
                <a:latin typeface="Calibri" panose="020F0502020204030204" pitchFamily="34" charset="0"/>
              </a:rPr>
              <a:t> means </a:t>
            </a:r>
            <a:r>
              <a:rPr lang="en-US" sz="2400" b="1" i="1" dirty="0" smtClean="0">
                <a:latin typeface="Calibri" panose="020F0502020204030204" pitchFamily="34" charset="0"/>
              </a:rPr>
              <a:t>N</a:t>
            </a:r>
            <a:r>
              <a:rPr lang="en-US" sz="2400" i="1" dirty="0" smtClean="0">
                <a:latin typeface="Calibri" panose="020F0502020204030204" pitchFamily="34" charset="0"/>
              </a:rPr>
              <a:t>ext </a:t>
            </a:r>
            <a:r>
              <a:rPr lang="en-US" sz="2400" b="1" i="1" dirty="0" smtClean="0">
                <a:latin typeface="Calibri" panose="020F0502020204030204" pitchFamily="34" charset="0"/>
              </a:rPr>
              <a:t>G</a:t>
            </a:r>
            <a:r>
              <a:rPr lang="en-US" sz="2400" i="1" dirty="0" smtClean="0">
                <a:latin typeface="Calibri" panose="020F0502020204030204" pitchFamily="34" charset="0"/>
              </a:rPr>
              <a:t>eneration</a:t>
            </a:r>
            <a:r>
              <a:rPr lang="en-US" sz="2400" dirty="0" smtClean="0">
                <a:latin typeface="Calibri" panose="020F0502020204030204" pitchFamily="34" charset="0"/>
              </a:rPr>
              <a:t>. </a:t>
            </a:r>
            <a:endParaRPr lang="en-US" sz="24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52D54035-7FE5-4293-A7B8-62BB6EE60EA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effectLst>
                  <a:outerShdw blurRad="38100" dist="38100" dir="2700000" algn="tl">
                    <a:srgbClr val="000000">
                      <a:alpha val="43137"/>
                    </a:srgbClr>
                  </a:outerShdw>
                </a:effectLst>
                <a:latin typeface="Calibri" panose="020F0502020204030204" pitchFamily="34" charset="0"/>
              </a:rPr>
              <a:t>Benefits</a:t>
            </a:r>
            <a:r>
              <a:rPr lang="en-US" b="1" u="sng" dirty="0" smtClean="0">
                <a:effectLst>
                  <a:outerShdw blurRad="38100" dist="38100" dir="2700000" algn="tl">
                    <a:srgbClr val="000000">
                      <a:alpha val="43137"/>
                    </a:srgbClr>
                  </a:outerShdw>
                </a:effectLst>
                <a:latin typeface="Calibri" panose="020F0502020204030204" pitchFamily="34" charset="0"/>
              </a:rPr>
              <a:t> </a:t>
            </a:r>
            <a:r>
              <a:rPr lang="en-US" sz="4000" b="1" u="sng" dirty="0" smtClean="0">
                <a:effectLst>
                  <a:outerShdw blurRad="38100" dist="38100" dir="2700000" algn="tl">
                    <a:srgbClr val="000000">
                      <a:alpha val="43137"/>
                    </a:srgbClr>
                  </a:outerShdw>
                </a:effectLst>
                <a:latin typeface="Calibri" panose="020F0502020204030204" pitchFamily="34" charset="0"/>
              </a:rPr>
              <a:t>of TestNG</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91440" y="1489166"/>
            <a:ext cx="11991703" cy="5029200"/>
          </a:xfrm>
        </p:spPr>
        <p:txBody>
          <a:bodyPr>
            <a:normAutofit fontScale="62500" lnSpcReduction="20000"/>
          </a:bodyPr>
          <a:lstStyle/>
          <a:p>
            <a:pPr>
              <a:lnSpc>
                <a:spcPct val="150000"/>
              </a:lnSpc>
              <a:buNone/>
            </a:pPr>
            <a:r>
              <a:rPr lang="en-US" sz="3800" dirty="0" smtClean="0">
                <a:latin typeface="Calibri" panose="020F0502020204030204" pitchFamily="34" charset="0"/>
              </a:rPr>
              <a:t>There are number of benefits but from Selenium perspective, major advantages of TestNG are -</a:t>
            </a:r>
          </a:p>
          <a:p>
            <a:pPr>
              <a:lnSpc>
                <a:spcPct val="150000"/>
              </a:lnSpc>
            </a:pPr>
            <a:r>
              <a:rPr lang="en-US" sz="3800" dirty="0" smtClean="0">
                <a:latin typeface="Calibri" panose="020F0502020204030204" pitchFamily="34" charset="0"/>
              </a:rPr>
              <a:t>It gives the ability to produce </a:t>
            </a:r>
            <a:r>
              <a:rPr lang="en-US" sz="3800" b="1" i="1" dirty="0" smtClean="0">
                <a:latin typeface="Calibri" panose="020F0502020204030204" pitchFamily="34" charset="0"/>
              </a:rPr>
              <a:t>HTML Reports</a:t>
            </a:r>
            <a:r>
              <a:rPr lang="en-US" sz="3800" dirty="0" smtClean="0">
                <a:latin typeface="Calibri" panose="020F0502020204030204" pitchFamily="34" charset="0"/>
              </a:rPr>
              <a:t> of execution</a:t>
            </a:r>
          </a:p>
          <a:p>
            <a:pPr>
              <a:lnSpc>
                <a:spcPct val="150000"/>
              </a:lnSpc>
            </a:pPr>
            <a:r>
              <a:rPr lang="en-US" sz="3800" b="1" i="1" dirty="0" smtClean="0">
                <a:latin typeface="Calibri" panose="020F0502020204030204" pitchFamily="34" charset="0"/>
              </a:rPr>
              <a:t>Annotations</a:t>
            </a:r>
            <a:r>
              <a:rPr lang="en-US" sz="3800" i="1" dirty="0" smtClean="0">
                <a:latin typeface="Calibri" panose="020F0502020204030204" pitchFamily="34" charset="0"/>
              </a:rPr>
              <a:t> </a:t>
            </a:r>
            <a:r>
              <a:rPr lang="en-US" sz="3800" dirty="0" smtClean="0">
                <a:latin typeface="Calibri" panose="020F0502020204030204" pitchFamily="34" charset="0"/>
              </a:rPr>
              <a:t>made testers life easy</a:t>
            </a:r>
          </a:p>
          <a:p>
            <a:pPr>
              <a:lnSpc>
                <a:spcPct val="150000"/>
              </a:lnSpc>
            </a:pPr>
            <a:r>
              <a:rPr lang="en-US" sz="3800" dirty="0" smtClean="0">
                <a:latin typeface="Calibri" panose="020F0502020204030204" pitchFamily="34" charset="0"/>
              </a:rPr>
              <a:t>Test cases can be </a:t>
            </a:r>
            <a:r>
              <a:rPr lang="en-US" sz="3800" b="1" i="1" dirty="0" smtClean="0">
                <a:latin typeface="Calibri" panose="020F0502020204030204" pitchFamily="34" charset="0"/>
              </a:rPr>
              <a:t>Grouped &amp; Prioritized</a:t>
            </a:r>
            <a:r>
              <a:rPr lang="en-US" sz="3800" dirty="0" smtClean="0">
                <a:latin typeface="Calibri" panose="020F0502020204030204" pitchFamily="34" charset="0"/>
              </a:rPr>
              <a:t> more easily</a:t>
            </a:r>
          </a:p>
          <a:p>
            <a:pPr>
              <a:lnSpc>
                <a:spcPct val="150000"/>
              </a:lnSpc>
            </a:pPr>
            <a:r>
              <a:rPr lang="en-US" sz="3800" b="1" i="1" dirty="0" smtClean="0">
                <a:latin typeface="Calibri" panose="020F0502020204030204" pitchFamily="34" charset="0"/>
              </a:rPr>
              <a:t>Parallel</a:t>
            </a:r>
            <a:r>
              <a:rPr lang="en-US" sz="3800" i="1" dirty="0" smtClean="0">
                <a:latin typeface="Calibri" panose="020F0502020204030204" pitchFamily="34" charset="0"/>
              </a:rPr>
              <a:t> </a:t>
            </a:r>
            <a:r>
              <a:rPr lang="en-US" sz="3800" dirty="0" smtClean="0">
                <a:latin typeface="Calibri" panose="020F0502020204030204" pitchFamily="34" charset="0"/>
              </a:rPr>
              <a:t>testing is possible</a:t>
            </a:r>
          </a:p>
          <a:p>
            <a:pPr>
              <a:lnSpc>
                <a:spcPct val="150000"/>
              </a:lnSpc>
            </a:pPr>
            <a:r>
              <a:rPr lang="en-US" sz="3800" dirty="0" smtClean="0">
                <a:latin typeface="Calibri" panose="020F0502020204030204" pitchFamily="34" charset="0"/>
              </a:rPr>
              <a:t>Generates </a:t>
            </a:r>
            <a:r>
              <a:rPr lang="en-US" sz="3800" b="1" i="1" dirty="0" smtClean="0">
                <a:latin typeface="Calibri" panose="020F0502020204030204" pitchFamily="34" charset="0"/>
              </a:rPr>
              <a:t>Logs</a:t>
            </a:r>
            <a:endParaRPr lang="en-US" sz="3800" dirty="0" smtClean="0">
              <a:latin typeface="Calibri" panose="020F0502020204030204" pitchFamily="34" charset="0"/>
            </a:endParaRPr>
          </a:p>
          <a:p>
            <a:pPr>
              <a:lnSpc>
                <a:spcPct val="150000"/>
              </a:lnSpc>
            </a:pPr>
            <a:r>
              <a:rPr lang="en-US" sz="3800" dirty="0" smtClean="0">
                <a:latin typeface="Calibri" panose="020F0502020204030204" pitchFamily="34" charset="0"/>
              </a:rPr>
              <a:t>Data </a:t>
            </a:r>
            <a:r>
              <a:rPr lang="en-US" sz="3800" b="1" i="1" dirty="0" smtClean="0">
                <a:latin typeface="Calibri" panose="020F0502020204030204" pitchFamily="34" charset="0"/>
              </a:rPr>
              <a:t>Parameterization</a:t>
            </a:r>
            <a:r>
              <a:rPr lang="en-US" sz="3800" i="1" dirty="0" smtClean="0">
                <a:latin typeface="Calibri" panose="020F0502020204030204" pitchFamily="34" charset="0"/>
              </a:rPr>
              <a:t> </a:t>
            </a:r>
            <a:r>
              <a:rPr lang="en-US" sz="3800" dirty="0" smtClean="0">
                <a:latin typeface="Calibri" panose="020F0502020204030204" pitchFamily="34" charset="0"/>
              </a:rPr>
              <a:t>is possible</a:t>
            </a:r>
          </a:p>
          <a:p>
            <a:endParaRPr lang="en-US"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D54035-7FE5-4293-A7B8-62BB6EE60EA8}" type="slidenum">
              <a:rPr lang="en-US" smtClean="0"/>
              <a:pPr/>
              <a:t>25</a:t>
            </a:fld>
            <a:endParaRPr lang="en-US"/>
          </a:p>
        </p:txBody>
      </p:sp>
      <p:sp>
        <p:nvSpPr>
          <p:cNvPr id="6" name="TextBox 5"/>
          <p:cNvSpPr txBox="1"/>
          <p:nvPr/>
        </p:nvSpPr>
        <p:spPr>
          <a:xfrm>
            <a:off x="466768" y="1063416"/>
            <a:ext cx="7981405" cy="923330"/>
          </a:xfrm>
          <a:prstGeom prst="rect">
            <a:avLst/>
          </a:prstGeom>
          <a:noFill/>
        </p:spPr>
        <p:txBody>
          <a:bodyPr wrap="square" rtlCol="0">
            <a:spAutoFit/>
          </a:bodyPr>
          <a:lstStyle/>
          <a:p>
            <a:pPr algn="ctr"/>
            <a:r>
              <a:rPr lang="en-US" sz="5400" b="1" dirty="0" smtClean="0">
                <a:latin typeface="Calibri" panose="020F0502020204030204" pitchFamily="34" charset="0"/>
              </a:rPr>
              <a:t>Contact handles </a:t>
            </a:r>
            <a:endParaRPr lang="en-US" sz="4800" b="1" dirty="0">
              <a:latin typeface="Calibri" panose="020F0502020204030204" pitchFamily="34" charset="0"/>
            </a:endParaRPr>
          </a:p>
        </p:txBody>
      </p:sp>
      <p:sp>
        <p:nvSpPr>
          <p:cNvPr id="9" name="Content Placeholder 2"/>
          <p:cNvSpPr txBox="1">
            <a:spLocks/>
          </p:cNvSpPr>
          <p:nvPr/>
        </p:nvSpPr>
        <p:spPr>
          <a:xfrm>
            <a:off x="1120462" y="2302310"/>
            <a:ext cx="9478851" cy="3003786"/>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defRPr/>
            </a:pPr>
            <a:r>
              <a:rPr lang="en-US" altLang="en-US" sz="3200" dirty="0" err="1" smtClean="0">
                <a:latin typeface="Calibri" panose="020F0502020204030204" pitchFamily="34" charset="0"/>
                <a:cs typeface="Calibri" panose="020F0502020204030204" pitchFamily="34" charset="0"/>
              </a:rPr>
              <a:t>K.Indrasenareddy</a:t>
            </a:r>
            <a:endParaRPr lang="en-US" altLang="en-US" sz="3200" dirty="0">
              <a:latin typeface="Calibri" panose="020F0502020204030204" pitchFamily="34" charset="0"/>
              <a:cs typeface="Calibri" panose="020F0502020204030204" pitchFamily="34" charset="0"/>
            </a:endParaRPr>
          </a:p>
          <a:p>
            <a:pPr marL="0" indent="0">
              <a:buNone/>
              <a:defRPr/>
            </a:pPr>
            <a:r>
              <a:rPr lang="en-US" altLang="en-US" dirty="0">
                <a:latin typeface="Calibri" panose="020F0502020204030204" pitchFamily="34" charset="0"/>
                <a:cs typeface="Calibri" panose="020F0502020204030204" pitchFamily="34" charset="0"/>
              </a:rPr>
              <a:t>    Contact No:   </a:t>
            </a:r>
            <a:r>
              <a:rPr lang="en-US" altLang="en-US" dirty="0" smtClean="0">
                <a:latin typeface="Calibri" panose="020F0502020204030204" pitchFamily="34" charset="0"/>
                <a:cs typeface="Calibri" panose="020F0502020204030204" pitchFamily="34" charset="0"/>
              </a:rPr>
              <a:t>9030280150.</a:t>
            </a:r>
          </a:p>
          <a:p>
            <a:pPr marL="0" indent="0">
              <a:buNone/>
              <a:defRPr/>
            </a:pP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5711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D54035-7FE5-4293-A7B8-62BB6EE60EA8}" type="slidenum">
              <a:rPr lang="en-US" smtClean="0"/>
              <a:pPr/>
              <a:t>26</a:t>
            </a:fld>
            <a:endParaRPr lang="en-US"/>
          </a:p>
        </p:txBody>
      </p:sp>
      <p:sp>
        <p:nvSpPr>
          <p:cNvPr id="3" name="TextBox 2"/>
          <p:cNvSpPr txBox="1"/>
          <p:nvPr/>
        </p:nvSpPr>
        <p:spPr>
          <a:xfrm>
            <a:off x="1870564" y="2668502"/>
            <a:ext cx="7981405" cy="923330"/>
          </a:xfrm>
          <a:prstGeom prst="rect">
            <a:avLst/>
          </a:prstGeom>
          <a:noFill/>
        </p:spPr>
        <p:txBody>
          <a:bodyPr wrap="square" rtlCol="0">
            <a:spAutoFit/>
          </a:bodyPr>
          <a:lstStyle/>
          <a:p>
            <a:pPr algn="ctr"/>
            <a:r>
              <a:rPr lang="en-US" sz="5400" b="1" dirty="0" smtClean="0">
                <a:latin typeface="Calibri" panose="020F0502020204030204" pitchFamily="34" charset="0"/>
              </a:rPr>
              <a:t>Thank You</a:t>
            </a:r>
            <a:endParaRPr lang="en-US" sz="4800" b="1" dirty="0">
              <a:latin typeface="Calibri" panose="020F0502020204030204" pitchFamily="34" charset="0"/>
            </a:endParaRPr>
          </a:p>
        </p:txBody>
      </p:sp>
    </p:spTree>
    <p:extLst>
      <p:ext uri="{BB962C8B-B14F-4D97-AF65-F5344CB8AC3E}">
        <p14:creationId xmlns:p14="http://schemas.microsoft.com/office/powerpoint/2010/main" val="44276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u="sng" dirty="0" smtClean="0">
                <a:effectLst>
                  <a:outerShdw blurRad="38100" dist="38100" dir="2700000" algn="tl">
                    <a:srgbClr val="000000">
                      <a:alpha val="43137"/>
                    </a:srgbClr>
                  </a:outerShdw>
                </a:effectLst>
                <a:latin typeface="Calibri" panose="020F0502020204030204" pitchFamily="34" charset="0"/>
              </a:rPr>
              <a:t>Test Automation</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838200" y="1825625"/>
            <a:ext cx="6320619" cy="4351338"/>
          </a:xfrm>
        </p:spPr>
        <p:txBody>
          <a:bodyPr>
            <a:normAutofit/>
          </a:bodyPr>
          <a:lstStyle/>
          <a:p>
            <a:pPr algn="just">
              <a:lnSpc>
                <a:spcPct val="200000"/>
              </a:lnSpc>
            </a:pPr>
            <a:r>
              <a:rPr lang="en-US" sz="2400" dirty="0" smtClean="0">
                <a:latin typeface="Calibri" panose="020F0502020204030204" pitchFamily="34" charset="0"/>
              </a:rPr>
              <a:t>The </a:t>
            </a:r>
            <a:r>
              <a:rPr lang="en-US" sz="2400" dirty="0">
                <a:latin typeface="Calibri" panose="020F0502020204030204" pitchFamily="34" charset="0"/>
              </a:rPr>
              <a:t>process of converting the manual test cases to test scripts by using any automation tool is known as </a:t>
            </a:r>
            <a:r>
              <a:rPr lang="en-US" sz="2400" dirty="0" smtClean="0">
                <a:latin typeface="Calibri" panose="020F0502020204030204" pitchFamily="34" charset="0"/>
              </a:rPr>
              <a:t>Automation.</a:t>
            </a:r>
          </a:p>
          <a:p>
            <a:pPr algn="just">
              <a:lnSpc>
                <a:spcPct val="200000"/>
              </a:lnSpc>
            </a:pPr>
            <a:endParaRPr lang="en-US" altLang="en-US" sz="2400" i="1" dirty="0"/>
          </a:p>
          <a:p>
            <a:pPr algn="just">
              <a:lnSpc>
                <a:spcPct val="200000"/>
              </a:lnSpc>
            </a:pPr>
            <a:endParaRPr lang="en-US" altLang="en-US" sz="2400" dirty="0" smtClean="0"/>
          </a:p>
          <a:p>
            <a:pPr marL="0" indent="0">
              <a:lnSpc>
                <a:spcPct val="200000"/>
              </a:lnSpc>
              <a:buNone/>
            </a:pPr>
            <a:endParaRPr lang="en-US" sz="2400"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3</a:t>
            </a:fld>
            <a:endParaRPr lang="en-US"/>
          </a:p>
        </p:txBody>
      </p:sp>
      <p:pic>
        <p:nvPicPr>
          <p:cNvPr id="1026" name="Picture 2" descr="Image result for test automation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69531" y="1969418"/>
            <a:ext cx="3730214" cy="373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548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Calibri" panose="020F0502020204030204" pitchFamily="34" charset="0"/>
              </a:rPr>
              <a:t>Drawbacks of Manual Testing</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130630" y="2052918"/>
            <a:ext cx="6074228" cy="4195481"/>
          </a:xfrm>
        </p:spPr>
        <p:txBody>
          <a:bodyPr>
            <a:normAutofit fontScale="85000" lnSpcReduction="20000"/>
          </a:bodyPr>
          <a:lstStyle/>
          <a:p>
            <a:pPr>
              <a:lnSpc>
                <a:spcPct val="200000"/>
              </a:lnSpc>
            </a:pPr>
            <a:r>
              <a:rPr lang="en-US" sz="2600" dirty="0">
                <a:latin typeface="Calibri" panose="020F0502020204030204" pitchFamily="34" charset="0"/>
              </a:rPr>
              <a:t>Manual testing is not accurate at all times due to human error, hence it is less reliable.</a:t>
            </a:r>
          </a:p>
          <a:p>
            <a:pPr>
              <a:lnSpc>
                <a:spcPct val="200000"/>
              </a:lnSpc>
            </a:pPr>
            <a:r>
              <a:rPr lang="en-US" sz="2600" dirty="0">
                <a:latin typeface="Calibri" panose="020F0502020204030204" pitchFamily="34" charset="0"/>
              </a:rPr>
              <a:t>Manual testing is time-consuming</a:t>
            </a:r>
            <a:r>
              <a:rPr lang="en-US" sz="2400" dirty="0">
                <a:latin typeface="Calibri" panose="020F0502020204030204" pitchFamily="34" charset="0"/>
              </a:rPr>
              <a:t>, </a:t>
            </a:r>
            <a:r>
              <a:rPr lang="en-US" sz="2800" dirty="0">
                <a:latin typeface="Calibri" panose="020F0502020204030204" pitchFamily="34" charset="0"/>
              </a:rPr>
              <a:t>taking</a:t>
            </a:r>
            <a:r>
              <a:rPr lang="en-US" sz="2400" dirty="0">
                <a:latin typeface="Calibri" panose="020F0502020204030204" pitchFamily="34" charset="0"/>
              </a:rPr>
              <a:t> </a:t>
            </a:r>
            <a:r>
              <a:rPr lang="en-US" sz="2600" dirty="0">
                <a:latin typeface="Calibri" panose="020F0502020204030204" pitchFamily="34" charset="0"/>
              </a:rPr>
              <a:t>up human resources.</a:t>
            </a:r>
          </a:p>
          <a:p>
            <a:pPr>
              <a:lnSpc>
                <a:spcPct val="200000"/>
              </a:lnSpc>
            </a:pPr>
            <a:r>
              <a:rPr lang="en-US" sz="2600" dirty="0">
                <a:latin typeface="Calibri" panose="020F0502020204030204" pitchFamily="34" charset="0"/>
              </a:rPr>
              <a:t>Manual testing is only practical when the test cases are run once or </a:t>
            </a:r>
            <a:r>
              <a:rPr lang="en-US" sz="2600" dirty="0" smtClean="0">
                <a:latin typeface="Calibri" panose="020F0502020204030204" pitchFamily="34" charset="0"/>
              </a:rPr>
              <a:t>twice</a:t>
            </a:r>
            <a:r>
              <a:rPr lang="en-US" sz="2600" dirty="0">
                <a:latin typeface="Calibri" panose="020F0502020204030204" pitchFamily="34" charset="0"/>
              </a:rPr>
              <a:t>.</a:t>
            </a:r>
            <a:endParaRPr lang="en-US" sz="2600" dirty="0" smtClean="0"/>
          </a:p>
          <a:p>
            <a:endParaRPr lang="en-US" sz="2400"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4</a:t>
            </a:fld>
            <a:endParaRPr lang="en-US"/>
          </a:p>
        </p:txBody>
      </p:sp>
      <p:pic>
        <p:nvPicPr>
          <p:cNvPr id="5" name="Picture 4" descr="Image result for automated test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87736" y="2403565"/>
            <a:ext cx="5804264"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29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000" b="1" u="sng" dirty="0" smtClean="0">
                <a:effectLst>
                  <a:outerShdw blurRad="38100" dist="38100" dir="2700000" algn="tl">
                    <a:srgbClr val="000000">
                      <a:alpha val="43137"/>
                    </a:srgbClr>
                  </a:outerShdw>
                </a:effectLst>
                <a:latin typeface="Calibri" panose="020F0502020204030204" pitchFamily="34" charset="0"/>
              </a:rPr>
              <a:t> When Does Test Automation make sense</a:t>
            </a:r>
            <a:r>
              <a:rPr lang="en-US" altLang="en-US" sz="4000" b="1" dirty="0" smtClean="0">
                <a:effectLst>
                  <a:outerShdw blurRad="38100" dist="38100" dir="2700000" algn="tl">
                    <a:srgbClr val="000000">
                      <a:alpha val="43137"/>
                    </a:srgbClr>
                  </a:outerShdw>
                </a:effectLst>
                <a:latin typeface="Calibri" panose="020F0502020204030204" pitchFamily="34" charset="0"/>
              </a:rPr>
              <a:t>?</a:t>
            </a:r>
            <a:endParaRPr lang="en-US" sz="4000" b="1"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391886" y="1907177"/>
            <a:ext cx="11364685" cy="5460275"/>
          </a:xfrm>
        </p:spPr>
        <p:txBody>
          <a:bodyPr>
            <a:normAutofit/>
          </a:bodyPr>
          <a:lstStyle/>
          <a:p>
            <a:pPr>
              <a:lnSpc>
                <a:spcPct val="200000"/>
              </a:lnSpc>
            </a:pPr>
            <a:r>
              <a:rPr lang="en-US" dirty="0" smtClean="0">
                <a:latin typeface="Calibri" pitchFamily="34" charset="0"/>
                <a:cs typeface="Calibri" pitchFamily="34" charset="0"/>
              </a:rPr>
              <a:t>When there are many repetitive tests</a:t>
            </a:r>
          </a:p>
          <a:p>
            <a:pPr>
              <a:lnSpc>
                <a:spcPct val="200000"/>
              </a:lnSpc>
            </a:pPr>
            <a:r>
              <a:rPr lang="en-US" dirty="0" smtClean="0">
                <a:latin typeface="Calibri" pitchFamily="34" charset="0"/>
                <a:cs typeface="Calibri" pitchFamily="34" charset="0"/>
              </a:rPr>
              <a:t>When there are frequent regression testing iterations</a:t>
            </a:r>
          </a:p>
          <a:p>
            <a:pPr>
              <a:lnSpc>
                <a:spcPct val="200000"/>
              </a:lnSpc>
            </a:pPr>
            <a:r>
              <a:rPr lang="en-US" dirty="0" smtClean="0">
                <a:latin typeface="Calibri" pitchFamily="34" charset="0"/>
                <a:cs typeface="Calibri" pitchFamily="34" charset="0"/>
              </a:rPr>
              <a:t>When you need </a:t>
            </a:r>
            <a:r>
              <a:rPr lang="en-US" dirty="0" smtClean="0">
                <a:latin typeface="Calibri" pitchFamily="34" charset="0"/>
                <a:cs typeface="Calibri" pitchFamily="34" charset="0"/>
                <a:hlinkClick r:id="rId2" tooltip="Load testing tools"/>
              </a:rPr>
              <a:t>to simulate large number of users</a:t>
            </a:r>
            <a:r>
              <a:rPr lang="en-US" dirty="0" smtClean="0">
                <a:latin typeface="Calibri" pitchFamily="34" charset="0"/>
                <a:cs typeface="Calibri" pitchFamily="34" charset="0"/>
              </a:rPr>
              <a:t> who are using the application resources</a:t>
            </a:r>
          </a:p>
          <a:p>
            <a:pPr>
              <a:lnSpc>
                <a:spcPct val="200000"/>
              </a:lnSpc>
            </a:pPr>
            <a:r>
              <a:rPr lang="en-US" dirty="0" smtClean="0">
                <a:latin typeface="Calibri" pitchFamily="34" charset="0"/>
                <a:cs typeface="Calibri" pitchFamily="34" charset="0"/>
              </a:rPr>
              <a:t>When AUT is having comparatively stable UI</a:t>
            </a:r>
          </a:p>
          <a:p>
            <a:pPr>
              <a:lnSpc>
                <a:spcPct val="200000"/>
              </a:lnSpc>
            </a:pPr>
            <a:r>
              <a:rPr lang="en-US" dirty="0" smtClean="0">
                <a:latin typeface="Calibri" pitchFamily="34" charset="0"/>
                <a:cs typeface="Calibri" pitchFamily="34" charset="0"/>
              </a:rPr>
              <a:t>When you have large set of BVT cases</a:t>
            </a:r>
          </a:p>
          <a:p>
            <a:pPr>
              <a:lnSpc>
                <a:spcPct val="200000"/>
              </a:lnSpc>
            </a:pPr>
            <a:r>
              <a:rPr lang="en-US" dirty="0" smtClean="0">
                <a:latin typeface="Calibri" pitchFamily="34" charset="0"/>
                <a:cs typeface="Calibri" pitchFamily="34" charset="0"/>
              </a:rPr>
              <a:t>When you can’t rely on manual test execution for critical functionality</a:t>
            </a:r>
          </a:p>
          <a:p>
            <a:pPr marL="0" indent="0">
              <a:buNone/>
            </a:pPr>
            <a:endParaRPr lang="en-US" altLang="en-US" dirty="0" smtClean="0">
              <a:latin typeface="Calibri" panose="020F050202020403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5</a:t>
            </a:fld>
            <a:endParaRPr lang="en-US"/>
          </a:p>
        </p:txBody>
      </p:sp>
    </p:spTree>
    <p:extLst>
      <p:ext uri="{BB962C8B-B14F-4D97-AF65-F5344CB8AC3E}">
        <p14:creationId xmlns:p14="http://schemas.microsoft.com/office/powerpoint/2010/main" val="268335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Test Automation Tools</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2" name="Content Placeholder 1"/>
          <p:cNvSpPr>
            <a:spLocks noGrp="1"/>
          </p:cNvSpPr>
          <p:nvPr>
            <p:ph idx="1"/>
          </p:nvPr>
        </p:nvSpPr>
        <p:spPr/>
        <p:txBody>
          <a:bodyPr/>
          <a:lstStyle/>
          <a:p>
            <a:pPr>
              <a:lnSpc>
                <a:spcPct val="200000"/>
              </a:lnSpc>
            </a:pPr>
            <a:r>
              <a:rPr lang="en-US" dirty="0" smtClean="0">
                <a:latin typeface="Calibri" panose="020F0502020204030204" pitchFamily="34" charset="0"/>
              </a:rPr>
              <a:t>Selenium (Open Source)</a:t>
            </a:r>
          </a:p>
          <a:p>
            <a:pPr>
              <a:lnSpc>
                <a:spcPct val="200000"/>
              </a:lnSpc>
            </a:pPr>
            <a:r>
              <a:rPr lang="en-US" dirty="0" smtClean="0">
                <a:latin typeface="Calibri" panose="020F0502020204030204" pitchFamily="34" charset="0"/>
              </a:rPr>
              <a:t>Quick Test Professional By HP</a:t>
            </a:r>
          </a:p>
          <a:p>
            <a:pPr>
              <a:lnSpc>
                <a:spcPct val="200000"/>
              </a:lnSpc>
            </a:pPr>
            <a:r>
              <a:rPr lang="en-US" dirty="0" smtClean="0">
                <a:latin typeface="Calibri" panose="020F0502020204030204" pitchFamily="34" charset="0"/>
              </a:rPr>
              <a:t>Silk Test By Borland</a:t>
            </a:r>
          </a:p>
          <a:p>
            <a:pPr>
              <a:lnSpc>
                <a:spcPct val="200000"/>
              </a:lnSpc>
            </a:pPr>
            <a:r>
              <a:rPr lang="en-US" dirty="0" smtClean="0">
                <a:latin typeface="Calibri" panose="020F0502020204030204" pitchFamily="34" charset="0"/>
              </a:rPr>
              <a:t>Watir </a:t>
            </a:r>
          </a:p>
          <a:p>
            <a:pPr>
              <a:lnSpc>
                <a:spcPct val="200000"/>
              </a:lnSpc>
            </a:pPr>
            <a:r>
              <a:rPr lang="en-US" dirty="0" smtClean="0">
                <a:latin typeface="Calibri" panose="020F0502020204030204" pitchFamily="34" charset="0"/>
              </a:rPr>
              <a:t>Sahi </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52D54035-7FE5-4293-A7B8-62BB6EE60EA8}" type="slidenum">
              <a:rPr lang="en-US" smtClean="0"/>
              <a:pPr/>
              <a:t>6</a:t>
            </a:fld>
            <a:endParaRPr lang="en-US"/>
          </a:p>
        </p:txBody>
      </p:sp>
      <p:pic>
        <p:nvPicPr>
          <p:cNvPr id="3074" name="Picture 2" descr="Image result for selenium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061" y="1853248"/>
            <a:ext cx="190500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Quick Test Professional By HP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0613" y="1913655"/>
            <a:ext cx="1986734" cy="16032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5723" y="3960336"/>
            <a:ext cx="20478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Watir logo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51092" y="5421864"/>
            <a:ext cx="3397522" cy="13474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9712" y="3779607"/>
            <a:ext cx="2164268" cy="1542422"/>
          </a:xfrm>
          <a:prstGeom prst="rect">
            <a:avLst/>
          </a:prstGeom>
        </p:spPr>
      </p:pic>
    </p:spTree>
    <p:extLst>
      <p:ext uri="{BB962C8B-B14F-4D97-AF65-F5344CB8AC3E}">
        <p14:creationId xmlns:p14="http://schemas.microsoft.com/office/powerpoint/2010/main" val="3210177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488" y="165335"/>
            <a:ext cx="9404723" cy="1400530"/>
          </a:xfrm>
        </p:spPr>
        <p:txBody>
          <a:bodyPr/>
          <a:lstStyle/>
          <a:p>
            <a:pPr algn="ctr"/>
            <a:r>
              <a:rPr lang="en-US" altLang="en-US" b="1" u="sng" dirty="0" smtClean="0">
                <a:effectLst>
                  <a:outerShdw blurRad="38100" dist="38100" dir="2700000" algn="tl">
                    <a:srgbClr val="000000">
                      <a:alpha val="43137"/>
                    </a:srgbClr>
                  </a:outerShdw>
                </a:effectLst>
                <a:latin typeface="Calibri" panose="020F0502020204030204" pitchFamily="34" charset="0"/>
              </a:rPr>
              <a:t>Selenium</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263434" y="1063416"/>
            <a:ext cx="11101252" cy="5546390"/>
          </a:xfrm>
        </p:spPr>
        <p:txBody>
          <a:bodyPr>
            <a:normAutofit/>
          </a:bodyPr>
          <a:lstStyle/>
          <a:p>
            <a:pPr algn="just">
              <a:lnSpc>
                <a:spcPct val="200000"/>
              </a:lnSpc>
            </a:pPr>
            <a:r>
              <a:rPr lang="en-US" sz="2600" dirty="0" smtClean="0">
                <a:latin typeface="Calibri" pitchFamily="34" charset="0"/>
                <a:cs typeface="Calibri" pitchFamily="34" charset="0"/>
              </a:rPr>
              <a:t>Selenium is one of the most popular automated testing suites.</a:t>
            </a:r>
          </a:p>
          <a:p>
            <a:pPr algn="just">
              <a:lnSpc>
                <a:spcPct val="200000"/>
              </a:lnSpc>
            </a:pPr>
            <a:r>
              <a:rPr lang="en-US" sz="2600" dirty="0" smtClean="0">
                <a:latin typeface="Calibri" pitchFamily="34" charset="0"/>
                <a:cs typeface="Calibri" pitchFamily="34" charset="0"/>
              </a:rPr>
              <a:t> Selenium is designed in a way to support and encourage automation testing of functional aspects of web-based applications and a wide range of browsers and platforms.</a:t>
            </a:r>
          </a:p>
          <a:p>
            <a:pPr algn="just">
              <a:lnSpc>
                <a:spcPct val="200000"/>
              </a:lnSpc>
            </a:pPr>
            <a:r>
              <a:rPr lang="en-US" sz="2600" dirty="0" smtClean="0">
                <a:latin typeface="Calibri" pitchFamily="34" charset="0"/>
                <a:cs typeface="Calibri" pitchFamily="34" charset="0"/>
              </a:rPr>
              <a:t> Due to its existence in the open source community, it has become one of the most accepted tools amongst the testing professionals</a:t>
            </a:r>
            <a:r>
              <a:rPr lang="en-US" sz="2600" dirty="0" smtClean="0"/>
              <a:t>.</a:t>
            </a:r>
            <a:endParaRPr lang="en-US" altLang="en-US" dirty="0">
              <a:latin typeface="Calibri" panose="020F0502020204030204" pitchFamily="34" charset="0"/>
              <a:cs typeface="Lucida Sans Unicode" panose="020B0602030504020204" pitchFamily="34" charset="0"/>
            </a:endParaRPr>
          </a:p>
        </p:txBody>
      </p:sp>
      <p:sp>
        <p:nvSpPr>
          <p:cNvPr id="4" name="Slide Number Placeholder 3"/>
          <p:cNvSpPr>
            <a:spLocks noGrp="1"/>
          </p:cNvSpPr>
          <p:nvPr>
            <p:ph type="sldNum" sz="quarter" idx="12"/>
          </p:nvPr>
        </p:nvSpPr>
        <p:spPr/>
        <p:txBody>
          <a:bodyPr/>
          <a:lstStyle/>
          <a:p>
            <a:fld id="{52D54035-7FE5-4293-A7B8-62BB6EE60EA8}" type="slidenum">
              <a:rPr lang="en-US" smtClean="0"/>
              <a:pPr/>
              <a:t>7</a:t>
            </a:fld>
            <a:endParaRPr lang="en-US"/>
          </a:p>
        </p:txBody>
      </p:sp>
    </p:spTree>
    <p:extLst>
      <p:ext uri="{BB962C8B-B14F-4D97-AF65-F5344CB8AC3E}">
        <p14:creationId xmlns:p14="http://schemas.microsoft.com/office/powerpoint/2010/main" val="358726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Why Selenium </a:t>
            </a:r>
            <a:r>
              <a:rPr lang="en-US" b="1" dirty="0" smtClean="0">
                <a:effectLst>
                  <a:outerShdw blurRad="38100" dist="38100" dir="2700000" algn="tl">
                    <a:srgbClr val="000000">
                      <a:alpha val="43137"/>
                    </a:srgbClr>
                  </a:outerShdw>
                </a:effectLst>
                <a:latin typeface="Calibri" panose="020F0502020204030204" pitchFamily="34" charset="0"/>
              </a:rPr>
              <a:t>?</a:t>
            </a:r>
            <a:endParaRPr lang="en-US" b="1" dirty="0">
              <a:effectLst>
                <a:outerShdw blurRad="38100" dist="38100" dir="2700000" algn="tl">
                  <a:srgbClr val="000000">
                    <a:alpha val="43137"/>
                  </a:srgbClr>
                </a:outerShdw>
              </a:effectLst>
              <a:latin typeface="Calibri" panose="020F0502020204030204" pitchFamily="34" charset="0"/>
            </a:endParaRPr>
          </a:p>
        </p:txBody>
      </p:sp>
      <p:sp>
        <p:nvSpPr>
          <p:cNvPr id="2" name="Content Placeholder 1"/>
          <p:cNvSpPr>
            <a:spLocks noGrp="1"/>
          </p:cNvSpPr>
          <p:nvPr>
            <p:ph idx="1"/>
          </p:nvPr>
        </p:nvSpPr>
        <p:spPr>
          <a:xfrm>
            <a:off x="254227" y="1319350"/>
            <a:ext cx="10936512" cy="5290456"/>
          </a:xfrm>
        </p:spPr>
        <p:txBody>
          <a:bodyPr>
            <a:noAutofit/>
          </a:bodyPr>
          <a:lstStyle/>
          <a:p>
            <a:pPr>
              <a:lnSpc>
                <a:spcPct val="150000"/>
              </a:lnSpc>
            </a:pPr>
            <a:r>
              <a:rPr lang="en-US" sz="2400" dirty="0">
                <a:latin typeface="Calibri" panose="020F0502020204030204" pitchFamily="34" charset="0"/>
              </a:rPr>
              <a:t>It is free and open </a:t>
            </a:r>
            <a:r>
              <a:rPr lang="en-US" sz="2400" dirty="0" smtClean="0">
                <a:latin typeface="Calibri" panose="020F0502020204030204" pitchFamily="34" charset="0"/>
              </a:rPr>
              <a:t>source.</a:t>
            </a:r>
          </a:p>
          <a:p>
            <a:pPr>
              <a:lnSpc>
                <a:spcPct val="150000"/>
              </a:lnSpc>
            </a:pPr>
            <a:r>
              <a:rPr lang="en-US" sz="2400" dirty="0">
                <a:latin typeface="Calibri" panose="020F0502020204030204" pitchFamily="34" charset="0"/>
              </a:rPr>
              <a:t>Have cross </a:t>
            </a:r>
            <a:r>
              <a:rPr lang="en-US" sz="2400" dirty="0" smtClean="0">
                <a:latin typeface="Calibri" panose="020F0502020204030204" pitchFamily="34" charset="0"/>
              </a:rPr>
              <a:t>browser </a:t>
            </a:r>
            <a:r>
              <a:rPr lang="en-US" sz="2400" dirty="0">
                <a:latin typeface="Calibri" panose="020F0502020204030204" pitchFamily="34" charset="0"/>
              </a:rPr>
              <a:t>compatibility (Firefox, chrome, Internet Explorer, Safari </a:t>
            </a:r>
            <a:r>
              <a:rPr lang="en-US" sz="2400" dirty="0" smtClean="0">
                <a:latin typeface="Calibri" panose="020F0502020204030204" pitchFamily="34" charset="0"/>
              </a:rPr>
              <a:t>etc.</a:t>
            </a:r>
          </a:p>
          <a:p>
            <a:pPr>
              <a:lnSpc>
                <a:spcPct val="150000"/>
              </a:lnSpc>
            </a:pPr>
            <a:r>
              <a:rPr lang="en-US" sz="2400" dirty="0" smtClean="0">
                <a:latin typeface="Calibri" panose="020F0502020204030204" pitchFamily="34" charset="0"/>
              </a:rPr>
              <a:t>Have </a:t>
            </a:r>
            <a:r>
              <a:rPr lang="en-US" sz="2400" dirty="0">
                <a:latin typeface="Calibri" panose="020F0502020204030204" pitchFamily="34" charset="0"/>
              </a:rPr>
              <a:t>great platform compatibility (Windows, Mac OS, Linux etc</a:t>
            </a:r>
            <a:r>
              <a:rPr lang="en-US" sz="2400" dirty="0" smtClean="0">
                <a:latin typeface="Calibri" panose="020F0502020204030204" pitchFamily="34" charset="0"/>
              </a:rPr>
              <a:t>.)</a:t>
            </a:r>
          </a:p>
          <a:p>
            <a:pPr>
              <a:lnSpc>
                <a:spcPct val="150000"/>
              </a:lnSpc>
            </a:pPr>
            <a:r>
              <a:rPr lang="en-US" sz="2400" dirty="0">
                <a:latin typeface="Calibri" panose="020F0502020204030204" pitchFamily="34" charset="0"/>
              </a:rPr>
              <a:t>Supports multiple programming languages (Java, </a:t>
            </a:r>
            <a:r>
              <a:rPr lang="en-US" sz="2400" dirty="0" smtClean="0">
                <a:latin typeface="Calibri" panose="020F0502020204030204" pitchFamily="34" charset="0"/>
              </a:rPr>
              <a:t>C#, </a:t>
            </a:r>
            <a:r>
              <a:rPr lang="en-US" sz="2400" dirty="0">
                <a:latin typeface="Calibri" panose="020F0502020204030204" pitchFamily="34" charset="0"/>
              </a:rPr>
              <a:t>Ruby, Python, Pearl etc</a:t>
            </a:r>
            <a:r>
              <a:rPr lang="en-US" sz="2400" dirty="0" smtClean="0">
                <a:latin typeface="Calibri" panose="020F0502020204030204" pitchFamily="34" charset="0"/>
              </a:rPr>
              <a:t>.)</a:t>
            </a:r>
          </a:p>
          <a:p>
            <a:pPr>
              <a:lnSpc>
                <a:spcPct val="150000"/>
              </a:lnSpc>
            </a:pPr>
            <a:r>
              <a:rPr lang="en-US" sz="2400" dirty="0">
                <a:latin typeface="Calibri" panose="020F0502020204030204" pitchFamily="34" charset="0"/>
              </a:rPr>
              <a:t>Saves time and </a:t>
            </a:r>
            <a:r>
              <a:rPr lang="en-US" sz="2400" dirty="0" smtClean="0">
                <a:latin typeface="Calibri" panose="020F0502020204030204" pitchFamily="34" charset="0"/>
              </a:rPr>
              <a:t>money,</a:t>
            </a:r>
            <a:r>
              <a:rPr lang="en-US" sz="2400" dirty="0">
                <a:latin typeface="Calibri" panose="020F0502020204030204" pitchFamily="34" charset="0"/>
              </a:rPr>
              <a:t> manual </a:t>
            </a:r>
            <a:r>
              <a:rPr lang="en-US" sz="2400" dirty="0" smtClean="0">
                <a:latin typeface="Calibri" panose="020F0502020204030204" pitchFamily="34" charset="0"/>
              </a:rPr>
              <a:t>effort.</a:t>
            </a:r>
            <a:endParaRPr lang="en-US" sz="2400" dirty="0">
              <a:latin typeface="Calibri" panose="020F0502020204030204" pitchFamily="34" charset="0"/>
            </a:endParaRPr>
          </a:p>
          <a:p>
            <a:pPr>
              <a:lnSpc>
                <a:spcPct val="150000"/>
              </a:lnSpc>
            </a:pPr>
            <a:r>
              <a:rPr lang="en-US" sz="2400" dirty="0">
                <a:latin typeface="Calibri" panose="020F0502020204030204" pitchFamily="34" charset="0"/>
              </a:rPr>
              <a:t>We can maintain Accuracy by repeating the same task in same </a:t>
            </a:r>
            <a:r>
              <a:rPr lang="en-US" sz="2400" dirty="0" smtClean="0">
                <a:latin typeface="Calibri" panose="020F0502020204030204" pitchFamily="34" charset="0"/>
              </a:rPr>
              <a:t>manner.</a:t>
            </a:r>
          </a:p>
          <a:p>
            <a:pPr>
              <a:lnSpc>
                <a:spcPct val="150000"/>
              </a:lnSpc>
            </a:pPr>
            <a:r>
              <a:rPr lang="en-US" sz="2400" dirty="0" smtClean="0">
                <a:latin typeface="Calibri" pitchFamily="34" charset="0"/>
                <a:cs typeface="Calibri" pitchFamily="34" charset="0"/>
              </a:rPr>
              <a:t>Have a large user base and helping communities</a:t>
            </a:r>
          </a:p>
        </p:txBody>
      </p:sp>
      <p:sp>
        <p:nvSpPr>
          <p:cNvPr id="4" name="Slide Number Placeholder 3"/>
          <p:cNvSpPr>
            <a:spLocks noGrp="1"/>
          </p:cNvSpPr>
          <p:nvPr>
            <p:ph type="sldNum" sz="quarter" idx="12"/>
          </p:nvPr>
        </p:nvSpPr>
        <p:spPr/>
        <p:txBody>
          <a:bodyPr/>
          <a:lstStyle/>
          <a:p>
            <a:fld id="{52D54035-7FE5-4293-A7B8-62BB6EE60EA8}" type="slidenum">
              <a:rPr lang="en-US" smtClean="0"/>
              <a:pPr/>
              <a:t>8</a:t>
            </a:fld>
            <a:endParaRPr lang="en-US"/>
          </a:p>
        </p:txBody>
      </p:sp>
    </p:spTree>
    <p:extLst>
      <p:ext uri="{BB962C8B-B14F-4D97-AF65-F5344CB8AC3E}">
        <p14:creationId xmlns:p14="http://schemas.microsoft.com/office/powerpoint/2010/main" val="10574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Calibri" panose="020F0502020204030204" pitchFamily="34" charset="0"/>
              </a:rPr>
              <a:t>Limitation of Selenium</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222070" y="1306286"/>
            <a:ext cx="11482250" cy="5329645"/>
          </a:xfrm>
        </p:spPr>
        <p:txBody>
          <a:bodyPr>
            <a:normAutofit/>
          </a:bodyPr>
          <a:lstStyle/>
          <a:p>
            <a:pPr>
              <a:lnSpc>
                <a:spcPct val="200000"/>
              </a:lnSpc>
              <a:buFont typeface="Wingdings" panose="05000000000000000000" pitchFamily="2" charset="2"/>
              <a:buChar char="Ø"/>
            </a:pPr>
            <a:r>
              <a:rPr lang="en-US" sz="2400" dirty="0">
                <a:latin typeface="Calibri" panose="020F0502020204030204" pitchFamily="34" charset="0"/>
              </a:rPr>
              <a:t>Selenium supports testing of only web based </a:t>
            </a:r>
            <a:r>
              <a:rPr lang="en-US" sz="2400" dirty="0" smtClean="0">
                <a:latin typeface="Calibri" panose="020F0502020204030204" pitchFamily="34" charset="0"/>
              </a:rPr>
              <a:t>applications</a:t>
            </a:r>
          </a:p>
          <a:p>
            <a:pPr>
              <a:lnSpc>
                <a:spcPct val="200000"/>
              </a:lnSpc>
              <a:buFont typeface="Wingdings" panose="05000000000000000000" pitchFamily="2" charset="2"/>
              <a:buChar char="Ø"/>
            </a:pPr>
            <a:r>
              <a:rPr lang="en-US" sz="2400" dirty="0" smtClean="0">
                <a:latin typeface="Calibri" panose="020F0502020204030204" pitchFamily="34" charset="0"/>
              </a:rPr>
              <a:t>Mobile </a:t>
            </a:r>
            <a:r>
              <a:rPr lang="en-US" sz="2400" dirty="0">
                <a:latin typeface="Calibri" panose="020F0502020204030204" pitchFamily="34" charset="0"/>
              </a:rPr>
              <a:t>applications cannot be tested using </a:t>
            </a:r>
            <a:r>
              <a:rPr lang="en-US" sz="2400" dirty="0" smtClean="0">
                <a:latin typeface="Calibri" panose="020F0502020204030204" pitchFamily="34" charset="0"/>
              </a:rPr>
              <a:t>Selenium</a:t>
            </a:r>
          </a:p>
          <a:p>
            <a:pPr>
              <a:lnSpc>
                <a:spcPct val="200000"/>
              </a:lnSpc>
              <a:buFont typeface="Wingdings" panose="05000000000000000000" pitchFamily="2" charset="2"/>
              <a:buChar char="Ø"/>
            </a:pPr>
            <a:r>
              <a:rPr lang="en-US" sz="2400" dirty="0" smtClean="0">
                <a:latin typeface="Calibri" panose="020F0502020204030204" pitchFamily="34" charset="0"/>
              </a:rPr>
              <a:t>Captcha </a:t>
            </a:r>
            <a:r>
              <a:rPr lang="en-US" sz="2400" dirty="0">
                <a:latin typeface="Calibri" panose="020F0502020204030204" pitchFamily="34" charset="0"/>
              </a:rPr>
              <a:t>and Bar code readers cannot be tested using </a:t>
            </a:r>
            <a:r>
              <a:rPr lang="en-US" sz="2400" dirty="0" smtClean="0">
                <a:latin typeface="Calibri" panose="020F0502020204030204" pitchFamily="34" charset="0"/>
              </a:rPr>
              <a:t>Selenium</a:t>
            </a:r>
          </a:p>
          <a:p>
            <a:pPr>
              <a:lnSpc>
                <a:spcPct val="200000"/>
              </a:lnSpc>
              <a:buFont typeface="Wingdings" panose="05000000000000000000" pitchFamily="2" charset="2"/>
              <a:buChar char="Ø"/>
            </a:pPr>
            <a:r>
              <a:rPr lang="en-US" sz="2400" dirty="0" smtClean="0">
                <a:latin typeface="Calibri" panose="020F0502020204030204" pitchFamily="34" charset="0"/>
              </a:rPr>
              <a:t>Reports </a:t>
            </a:r>
            <a:r>
              <a:rPr lang="en-US" sz="2400" dirty="0">
                <a:latin typeface="Calibri" panose="020F0502020204030204" pitchFamily="34" charset="0"/>
              </a:rPr>
              <a:t>can only be generated using third party tools like </a:t>
            </a:r>
            <a:r>
              <a:rPr lang="en-US" sz="2400" dirty="0" smtClean="0">
                <a:latin typeface="Calibri" panose="020F0502020204030204" pitchFamily="34" charset="0"/>
              </a:rPr>
              <a:t>TestNG </a:t>
            </a:r>
            <a:r>
              <a:rPr lang="en-US" sz="2400" dirty="0">
                <a:latin typeface="Calibri" panose="020F0502020204030204" pitchFamily="34" charset="0"/>
              </a:rPr>
              <a:t>or Junit</a:t>
            </a:r>
            <a:r>
              <a:rPr lang="en-US" sz="2400" dirty="0" smtClean="0">
                <a:latin typeface="Calibri" panose="020F0502020204030204" pitchFamily="34" charset="0"/>
              </a:rPr>
              <a:t>.</a:t>
            </a:r>
          </a:p>
          <a:p>
            <a:pPr>
              <a:lnSpc>
                <a:spcPct val="200000"/>
              </a:lnSpc>
              <a:buFont typeface="Wingdings" panose="05000000000000000000" pitchFamily="2" charset="2"/>
              <a:buChar char="Ø"/>
            </a:pPr>
            <a:r>
              <a:rPr lang="en-US" sz="2400" dirty="0" smtClean="0">
                <a:latin typeface="Calibri" panose="020F0502020204030204" pitchFamily="34" charset="0"/>
              </a:rPr>
              <a:t>User </a:t>
            </a:r>
            <a:r>
              <a:rPr lang="en-US" sz="2400" dirty="0">
                <a:latin typeface="Calibri" panose="020F0502020204030204" pitchFamily="34" charset="0"/>
              </a:rPr>
              <a:t>is </a:t>
            </a:r>
            <a:r>
              <a:rPr lang="en-US" sz="2400" dirty="0" smtClean="0">
                <a:latin typeface="Calibri" panose="020F0502020204030204" pitchFamily="34" charset="0"/>
              </a:rPr>
              <a:t>expected </a:t>
            </a:r>
            <a:r>
              <a:rPr lang="en-US" sz="2400" dirty="0">
                <a:latin typeface="Calibri" panose="020F0502020204030204" pitchFamily="34" charset="0"/>
              </a:rPr>
              <a:t>to possess prior programming language </a:t>
            </a:r>
            <a:r>
              <a:rPr lang="en-US" sz="2400" dirty="0" smtClean="0">
                <a:latin typeface="Calibri" panose="020F0502020204030204" pitchFamily="34" charset="0"/>
              </a:rPr>
              <a:t>knowledge.</a:t>
            </a:r>
            <a:endParaRPr lang="en-US" sz="24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52D54035-7FE5-4293-A7B8-62BB6EE60EA8}"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2267</TotalTime>
  <Words>675</Words>
  <Application>Microsoft Office PowerPoint</Application>
  <PresentationFormat>Custom</PresentationFormat>
  <Paragraphs>161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vt:lpstr>
      <vt:lpstr>Test Automation  Using Selenium</vt:lpstr>
      <vt:lpstr>Contents</vt:lpstr>
      <vt:lpstr>Test Automation</vt:lpstr>
      <vt:lpstr>Drawbacks of Manual Testing</vt:lpstr>
      <vt:lpstr> When Does Test Automation make sense?</vt:lpstr>
      <vt:lpstr>Test Automation Tools</vt:lpstr>
      <vt:lpstr>Selenium</vt:lpstr>
      <vt:lpstr>Why Selenium ?</vt:lpstr>
      <vt:lpstr>Limitation of Selenium</vt:lpstr>
      <vt:lpstr>Selenium Components</vt:lpstr>
      <vt:lpstr>Selenium IDE</vt:lpstr>
      <vt:lpstr>Selenium IDE - UI</vt:lpstr>
      <vt:lpstr>Limitations of Selenium IDE</vt:lpstr>
      <vt:lpstr>Selenium RC  </vt:lpstr>
      <vt:lpstr>Selenium RC Structure</vt:lpstr>
      <vt:lpstr>Selenium Webdriver</vt:lpstr>
      <vt:lpstr>Selenium Webdriver </vt:lpstr>
      <vt:lpstr>Setup Selenium</vt:lpstr>
      <vt:lpstr>Locating an Element</vt:lpstr>
      <vt:lpstr>Navigation Commands</vt:lpstr>
      <vt:lpstr>More Commands</vt:lpstr>
      <vt:lpstr>Selenium Grid</vt:lpstr>
      <vt:lpstr>TestNG Framework</vt:lpstr>
      <vt:lpstr>Benefits of TestNG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Using Selenium</dc:title>
  <dc:creator>Shalini Sharma.</dc:creator>
  <cp:lastModifiedBy>DELL</cp:lastModifiedBy>
  <cp:revision>99</cp:revision>
  <dcterms:created xsi:type="dcterms:W3CDTF">2018-01-23T04:46:29Z</dcterms:created>
  <dcterms:modified xsi:type="dcterms:W3CDTF">2023-10-07T08:36:25Z</dcterms:modified>
</cp:coreProperties>
</file>