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6" r:id="rId2"/>
  </p:sldMasterIdLst>
  <p:sldIdLst>
    <p:sldId id="256" r:id="rId3"/>
    <p:sldId id="282" r:id="rId4"/>
    <p:sldId id="283" r:id="rId5"/>
    <p:sldId id="284" r:id="rId6"/>
    <p:sldId id="285" r:id="rId7"/>
    <p:sldId id="259" r:id="rId8"/>
    <p:sldId id="260" r:id="rId9"/>
    <p:sldId id="261" r:id="rId10"/>
    <p:sldId id="279" r:id="rId11"/>
    <p:sldId id="280" r:id="rId12"/>
    <p:sldId id="264" r:id="rId13"/>
    <p:sldId id="265" r:id="rId14"/>
    <p:sldId id="276" r:id="rId15"/>
    <p:sldId id="277" r:id="rId16"/>
    <p:sldId id="266" r:id="rId17"/>
    <p:sldId id="267" r:id="rId18"/>
    <p:sldId id="281" r:id="rId19"/>
    <p:sldId id="262" r:id="rId20"/>
    <p:sldId id="270" r:id="rId21"/>
    <p:sldId id="278" r:id="rId22"/>
    <p:sldId id="263" r:id="rId23"/>
    <p:sldId id="272" r:id="rId24"/>
  </p:sldIdLst>
  <p:sldSz cx="12192000" cy="6858000"/>
  <p:notesSz cx="12192000" cy="6858000"/>
  <p:embeddedFontLst>
    <p:embeddedFont>
      <p:font typeface="Cambria Math" panose="02040503050406030204" pitchFamily="18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26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6EF7-475B-481D-883C-F465AFFF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157ED-F072-45AF-81FC-3CF71161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7563-FA01-4EE4-B177-486E71F02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235F2-B42D-4569-A1D1-D28EFB1E9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E0DF-5CD9-460F-A4E8-0514A6E47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87089-3FC4-44CC-BBE6-4A9BD7B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9F26E-B00A-45BB-BAE9-B565A77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6BE28-E2DF-4C18-8502-D89BE463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4433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9B92-73AD-49AA-8BE2-C3E6564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CB5A-1B18-483D-A7D5-D0ECEE84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CFD99-253D-409F-B723-BFDF898E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4FFDD-BC7B-479C-AC6B-B53F3A07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275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D878-CB71-40BE-A44C-A94442CE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23406-9DD2-493D-9831-F7315082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958F-3510-4F99-84BF-F1D0B481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8311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685-B1E2-4C9A-BB7A-011BA171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7253-F472-4BA6-A1A8-29C20702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A090-B29D-463D-A3EF-202A3256B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7028-C186-42BD-8E0C-4987570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DBF1-9527-4A6A-929F-23196C25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B2A6-B2A9-421E-9310-26FD5AF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01375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20C6-82EB-414B-B921-88AD685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EFC09-EF0D-4568-8739-6F1470D2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DF4E-75FF-4952-ADF6-FCBCD757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61C7-96E2-430C-82BC-C02D55A9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140B-9E68-4710-A1E5-E19F284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6233-624C-46CA-B2A2-D31A9D82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165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4647-9E44-4C6A-93D8-85633E13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F23A4-1D0A-4349-A786-4873C8831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41D4-3473-47D2-A837-532251AA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9B6B-9D19-4E70-8871-191831B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2FB3-4004-44BD-9831-BAB9EEB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407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387A6-3A85-4B0B-912B-A4015F44C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F9FA1-9C1D-4248-86D4-39794335F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1F5E-7894-4579-AF6D-0ADF5CC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2CFF-6F0F-4FC2-AEE3-F2AF557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841F-A9CA-4B24-8C39-70B25BD3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125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9533" y="1848434"/>
            <a:ext cx="5932932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5241"/>
            <a:ext cx="9896475" cy="292388"/>
          </a:xfrm>
        </p:spPr>
        <p:txBody>
          <a:bodyPr lIns="0" tIns="0" rIns="0" bIns="0"/>
          <a:lstStyle>
            <a:lvl1pPr>
              <a:defRPr sz="1900" b="0" i="0">
                <a:solidFill>
                  <a:srgbClr val="404040"/>
                </a:solidFill>
                <a:latin typeface="+mj-lt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05D8-97F2-4FB4-95BF-C3BD53499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04F2-BC44-40F2-A7E5-B6D7E8DD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B874-8EB0-4986-ABEA-BFA2C54D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7D8D-8C0C-4C7B-9306-8511E0BF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B3A1-2B92-4BA8-BB42-B06051C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143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2B1E-2BD9-4717-97A4-21905B3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FEF9-3C94-4C1C-911B-AF2D5970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02B2-EC3D-4D45-B923-A187CDA0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FF6-69B0-4C85-B016-67EC9B67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6417-EFA5-4C8E-8171-C4B60A6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956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E40-C812-4355-A11B-C7EB587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FBA3F-3711-4F9C-AA38-E9C9DDCB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13DB-A0EC-4763-B6DB-5C034AC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CAF99-9018-4527-BDE9-1FCF27D3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76E0-A81E-47C4-89E0-A23DB059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17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0525-F2A0-4B55-B27A-2F81A8B3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54FA-5FFC-4339-8929-F35CF653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D9F8-65BD-4600-B832-DC26190A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388E-7CD1-463E-AB18-A963173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47A7-1CE9-4553-97CA-895D6D8B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61D8-3059-430D-95AB-03F4045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8658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9533" y="1848434"/>
            <a:ext cx="593293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5241"/>
            <a:ext cx="9896475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j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EE8F-25EE-45D8-AAC3-C52B23B3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ED202-C508-4613-A3B4-939E67DF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EB2F-E872-44B4-A6A4-D36036A9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5A78-3CEB-479F-B930-A76A08048F92}" type="datetimeFigureOut">
              <a:rPr lang="et-EE" smtClean="0"/>
              <a:t>08.03.2022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9FFB-F81D-46D5-A0C6-4C7B4AB80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3050-C282-4C72-A7EA-24239BB5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BD8-36D7-430B-A45E-11304FC0B9D5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3947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198" y="1848434"/>
            <a:ext cx="6705602" cy="15946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40360" marR="5080" indent="-327660" algn="ctr">
              <a:lnSpc>
                <a:spcPts val="5830"/>
              </a:lnSpc>
              <a:spcBef>
                <a:spcPts val="835"/>
              </a:spcBef>
            </a:pPr>
            <a:r>
              <a:rPr spc="9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Valim</a:t>
            </a:r>
            <a:r>
              <a:rPr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</a:t>
            </a:r>
            <a:r>
              <a:rPr spc="-1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2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üldkogum </a:t>
            </a:r>
            <a:r>
              <a:rPr spc="-14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pc="11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Usaldusvahemik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095" y="3440345"/>
            <a:ext cx="7621906" cy="903452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2400" spc="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Sissejuhatus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24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kvantitatiivsetesse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24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meetoditesse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830"/>
              </a:spcBef>
            </a:pPr>
            <a:r>
              <a:rPr sz="1800" spc="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Indrek</a:t>
            </a:r>
            <a:r>
              <a:rPr sz="180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 </a:t>
            </a:r>
            <a:r>
              <a:rPr sz="1800" spc="1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rPr>
              <a:t>Soidla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22E-C195-4E0A-A308-7F5E945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Usaldusvahemiku näide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t-EE" dirty="0"/>
                  <a:t>ESS 2016 eluga rahulolu </a:t>
                </a:r>
              </a:p>
              <a:p>
                <a:r>
                  <a:rPr lang="et-EE" dirty="0"/>
                  <a:t>Valimikeskmine ehk keskmine valimis (skaalal 0-10)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=6,84</m:t>
                    </m:r>
                  </m:oMath>
                </a14:m>
                <a:endParaRPr lang="et-EE" dirty="0"/>
              </a:p>
              <a:p>
                <a:r>
                  <a:rPr lang="et-EE" dirty="0"/>
                  <a:t>Arvutame keskmise usalduspiirid usaldusnivool 95%, kui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=2019</m:t>
                    </m:r>
                  </m:oMath>
                </a14:m>
                <a:endParaRPr lang="et-EE" dirty="0"/>
              </a:p>
              <a:p>
                <a:pPr lvl="1"/>
                <a14:m>
                  <m:oMath xmlns:m="http://schemas.openxmlformats.org/officeDocument/2006/math">
                    <m:r>
                      <a:rPr lang="et-E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t-E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=2,02</m:t>
                    </m:r>
                  </m:oMath>
                </a14:m>
                <a:endParaRPr lang="et-EE" dirty="0"/>
              </a:p>
              <a:p>
                <a:pPr lvl="1"/>
                <a:r>
                  <a:rPr lang="et-EE" dirty="0"/>
                  <a:t>Alumine usalduspiir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−1,96∙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=6,84−0,09=6,75</m:t>
                    </m:r>
                  </m:oMath>
                </a14:m>
                <a:endParaRPr lang="et-EE" dirty="0"/>
              </a:p>
              <a:p>
                <a:pPr lvl="1"/>
                <a:r>
                  <a:rPr lang="et-EE" dirty="0"/>
                  <a:t>Ülemine usalduspiir </a:t>
                </a:r>
                <a14:m>
                  <m:oMath xmlns:m="http://schemas.openxmlformats.org/officeDocument/2006/math">
                    <m:r>
                      <a:rPr lang="et-E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b="0" i="1" smtClean="0">
                        <a:latin typeface="Cambria Math" panose="02040503050406030204" pitchFamily="18" charset="0"/>
                      </a:rPr>
                      <m:t>+1,96∙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1,96∙</m:t>
                    </m:r>
                    <m:f>
                      <m:fPr>
                        <m:ctrlP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0,09=6,</m:t>
                    </m:r>
                    <m:r>
                      <a:rPr lang="et-E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93</m:t>
                    </m:r>
                  </m:oMath>
                </a14:m>
                <a:endParaRPr lang="et-EE" dirty="0"/>
              </a:p>
              <a:p>
                <a:r>
                  <a:rPr lang="et-EE" dirty="0"/>
                  <a:t>Mida saame selle põhjal öelda? </a:t>
                </a:r>
              </a:p>
              <a:p>
                <a:r>
                  <a:rPr lang="et-EE" dirty="0"/>
                  <a:t>Võttes aluseks usaldusnivoo 95%, saame öelda, et 2016. aastal oli Eesti 15+ elanikkonnas eluga rahulolu tegelik keskmine vahemikus 6,75 ja 6,93 </a:t>
                </a:r>
              </a:p>
              <a:p>
                <a:r>
                  <a:rPr lang="et-EE" dirty="0"/>
                  <a:t>Mida näitab siin usaldusnivoo 95%?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564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Mida näitab siin usaldusnivoo 95%?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717903"/>
            <a:ext cx="10741661" cy="374346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90000"/>
              </a:lnSpc>
              <a:spcBef>
                <a:spcPts val="8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Lihtsalt sõnastades: teatavat täpsuse (kindluse) astet</a:t>
            </a:r>
            <a:endParaRPr dirty="0">
              <a:latin typeface="+mj-lt"/>
              <a:cs typeface="Arial"/>
            </a:endParaRPr>
          </a:p>
          <a:p>
            <a:pPr marL="241300" marR="213360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Rakendades eelnevat 100 valimi hüpoteetilist näidet,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siis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213360" lvl="1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eeldades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, et meie valim on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üks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neist 95-st valimist, 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ille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 puhul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keskmine jääb 1,96 standardvea piiresse, </a:t>
            </a:r>
            <a:endParaRPr lang="et-EE" sz="16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213360" lvl="1" indent="-229235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2419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saab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öelda, et eluga rahulolu tegelik keskmine populatsioonis on 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valimi põhjal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leitud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usaldusvahemikus</a:t>
            </a:r>
            <a:endParaRPr sz="1600" dirty="0">
              <a:latin typeface="+mj-lt"/>
              <a:cs typeface="Arial"/>
            </a:endParaRPr>
          </a:p>
          <a:p>
            <a:pPr marL="241300" indent="-229235">
              <a:lnSpc>
                <a:spcPct val="9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Kust me teame, et meie valim on üks neist 95-st?</a:t>
            </a:r>
            <a:endParaRPr dirty="0">
              <a:latin typeface="+mj-lt"/>
              <a:cs typeface="Arial"/>
            </a:endParaRPr>
          </a:p>
          <a:p>
            <a:pPr marL="241300" indent="-229235">
              <a:lnSpc>
                <a:spcPct val="9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Ei teagi :)</a:t>
            </a:r>
            <a:endParaRPr dirty="0">
              <a:latin typeface="+mj-lt"/>
              <a:cs typeface="Arial"/>
            </a:endParaRPr>
          </a:p>
          <a:p>
            <a:pPr marL="241300" marR="5080" indent="-229235">
              <a:lnSpc>
                <a:spcPct val="9000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Eeldame, et 95% on piisavalt kõrge usaldusnivoo, et meil peab väga kehv õnn olema, et juhuse tahtel võtame sellise valimi, mis on populatsioonist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märkimisväärselt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erinev</a:t>
            </a:r>
            <a:endParaRPr lang="et-EE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marR="5080" lvl="1" indent="-229235">
              <a:lnSpc>
                <a:spcPct val="9000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st sellise valimi, mille põhjal arvutatav usaldusvahemik ei kata tegelikku keskmist</a:t>
            </a:r>
            <a:endParaRPr sz="1600" dirty="0">
              <a:latin typeface="+mj-lt"/>
              <a:cs typeface="Arial"/>
            </a:endParaRPr>
          </a:p>
          <a:p>
            <a:pPr marL="241300" marR="207010" indent="-229235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Võime valida, ka kõrgema usaldusnivoo, et olla tulemuses veel kindlam (sel juhul on  usaldusvahemik laiem)</a:t>
            </a:r>
            <a:endParaRPr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564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Mida näitab siin usaldusnivoo 95%?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3254755" y="2292223"/>
            <a:ext cx="771525" cy="236220"/>
          </a:xfrm>
          <a:custGeom>
            <a:avLst/>
            <a:gdLst/>
            <a:ahLst/>
            <a:cxnLst/>
            <a:rect l="l" t="t" r="r" b="b"/>
            <a:pathLst>
              <a:path w="771525" h="236219">
                <a:moveTo>
                  <a:pt x="695960" y="0"/>
                </a:moveTo>
                <a:lnTo>
                  <a:pt x="692531" y="9525"/>
                </a:lnTo>
                <a:lnTo>
                  <a:pt x="706171" y="15501"/>
                </a:lnTo>
                <a:lnTo>
                  <a:pt x="717931" y="23717"/>
                </a:lnTo>
                <a:lnTo>
                  <a:pt x="741785" y="61652"/>
                </a:lnTo>
                <a:lnTo>
                  <a:pt x="749554" y="116712"/>
                </a:lnTo>
                <a:lnTo>
                  <a:pt x="748692" y="137477"/>
                </a:lnTo>
                <a:lnTo>
                  <a:pt x="735584" y="188340"/>
                </a:lnTo>
                <a:lnTo>
                  <a:pt x="706366" y="220255"/>
                </a:lnTo>
                <a:lnTo>
                  <a:pt x="692912" y="226187"/>
                </a:lnTo>
                <a:lnTo>
                  <a:pt x="695960" y="235712"/>
                </a:lnTo>
                <a:lnTo>
                  <a:pt x="740947" y="208994"/>
                </a:lnTo>
                <a:lnTo>
                  <a:pt x="766286" y="159607"/>
                </a:lnTo>
                <a:lnTo>
                  <a:pt x="771144" y="117982"/>
                </a:lnTo>
                <a:lnTo>
                  <a:pt x="769927" y="96335"/>
                </a:lnTo>
                <a:lnTo>
                  <a:pt x="760160" y="57993"/>
                </a:lnTo>
                <a:lnTo>
                  <a:pt x="727964" y="15112"/>
                </a:lnTo>
                <a:lnTo>
                  <a:pt x="713009" y="6163"/>
                </a:lnTo>
                <a:lnTo>
                  <a:pt x="695960" y="0"/>
                </a:lnTo>
                <a:close/>
              </a:path>
              <a:path w="771525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90" y="15501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16379"/>
            <a:ext cx="9688195" cy="27629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Usaldusnivood saab mõtestada ka vea tõenäosuse piiri 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(𝛼) 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kaudu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  <a:tab pos="2420620" algn="l"/>
                <a:tab pos="3197860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Kui usaldusnivoo	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1 − 𝛼	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on 95%, siis vea tõenäosuse ülempiir </a:t>
            </a:r>
            <a:r>
              <a:rPr sz="2000" dirty="0">
                <a:solidFill>
                  <a:srgbClr val="404040"/>
                </a:solidFill>
                <a:latin typeface="+mj-lt"/>
                <a:cs typeface="Cambria Math"/>
              </a:rPr>
              <a:t>𝛼 = 5%</a:t>
            </a:r>
            <a:endParaRPr sz="2000" dirty="0">
              <a:latin typeface="+mj-lt"/>
              <a:cs typeface="Cambria Math"/>
            </a:endParaRPr>
          </a:p>
          <a:p>
            <a:pPr marL="241300" marR="5080" indent="-229235">
              <a:lnSpc>
                <a:spcPct val="90100"/>
              </a:lnSpc>
              <a:spcBef>
                <a:spcPts val="99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See tähendab, et kui arvutame valimi põhjal usaldusnivool 95% keskmise  usaldusvahemiku, siis see ei kata keskmise tegelikku väärtust maksimaalselt viie  valimi puhul sajast</a:t>
            </a:r>
            <a:endParaRPr sz="2000" dirty="0">
              <a:latin typeface="+mj-lt"/>
              <a:cs typeface="Arial"/>
            </a:endParaRPr>
          </a:p>
          <a:p>
            <a:pPr marL="241300" marR="49530" indent="-229235">
              <a:lnSpc>
                <a:spcPts val="216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Ehk jällegi: on põhimõtteliselt võimalik, et meie valimi alusel saadud keskmise  usaldusvahemik ei kata keskmise tegelikku väärtust, aga selleks peab väga kehv  juhus olema (tõenäosus sellist valimist saada ei ole suurem kui 5%)</a:t>
            </a:r>
            <a:endParaRPr sz="20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EE-D10B-4F5F-9057-DD5E1E5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näitab usaldusnivoo?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569-2A8C-4137-B60C-A9608E6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600" dirty="0"/>
              <a:t>Teisiti öeldes, </a:t>
            </a:r>
          </a:p>
          <a:p>
            <a:pPr lvl="1"/>
            <a:r>
              <a:rPr lang="et-EE" sz="1400" dirty="0"/>
              <a:t>kui võtame usaldusnivoo 95%, </a:t>
            </a:r>
          </a:p>
          <a:p>
            <a:pPr lvl="1"/>
            <a:r>
              <a:rPr lang="et-EE" sz="1400" dirty="0"/>
              <a:t>arvestame võimalusega, et </a:t>
            </a:r>
          </a:p>
          <a:p>
            <a:pPr lvl="1"/>
            <a:r>
              <a:rPr lang="et-EE" sz="1400" dirty="0"/>
              <a:t>meie valim on (meie analüüsitava tunnuse jaotuse seisukohalt) 95 protsendi populatsiooniga kõige sarnasemate valimite seas; </a:t>
            </a:r>
          </a:p>
          <a:p>
            <a:pPr lvl="1"/>
            <a:r>
              <a:rPr lang="et-EE" sz="1400" dirty="0"/>
              <a:t>me ei arvesta võimalusega, et meie valim võib olla 5 protsendi populatsioonist kõige rohkem erineva valimi seas </a:t>
            </a:r>
          </a:p>
          <a:p>
            <a:r>
              <a:rPr lang="et-EE" sz="1600" dirty="0"/>
              <a:t>Samalaadselt, </a:t>
            </a:r>
          </a:p>
          <a:p>
            <a:pPr lvl="1"/>
            <a:r>
              <a:rPr lang="et-EE" sz="1400" dirty="0"/>
              <a:t>kui võtame rangema usaldusnivoo, 95% asemel 99%, </a:t>
            </a:r>
          </a:p>
          <a:p>
            <a:pPr lvl="1"/>
            <a:r>
              <a:rPr lang="et-EE" sz="1400" dirty="0"/>
              <a:t>arvestame usaldusvahemiku arvutamisel võimalusega, et </a:t>
            </a:r>
          </a:p>
          <a:p>
            <a:pPr lvl="1"/>
            <a:r>
              <a:rPr lang="et-EE" sz="1400" dirty="0"/>
              <a:t>meie valim ei pruugi olla 95 protsendi populatsiooniga kõige sarnasemate valimite seas, </a:t>
            </a:r>
          </a:p>
          <a:p>
            <a:pPr lvl="1"/>
            <a:r>
              <a:rPr lang="et-EE" sz="1400" dirty="0"/>
              <a:t>st võib populatsioonist veel rohkem erineda; </a:t>
            </a:r>
          </a:p>
          <a:p>
            <a:pPr lvl="1"/>
            <a:r>
              <a:rPr lang="et-EE" sz="1400" dirty="0"/>
              <a:t>seejuures ei arvesta me võimalusega, et meie valim võib olla 1 protsendi populatsioonist kõige rohkem erineva valimi seas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D5B15-D536-4033-B18E-C4210C3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b="2604"/>
          <a:stretch/>
        </p:blipFill>
        <p:spPr>
          <a:xfrm>
            <a:off x="2946569" y="5016672"/>
            <a:ext cx="3116488" cy="184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7F074-D5C3-49CE-95F9-69265E70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6" y="5021089"/>
            <a:ext cx="3091776" cy="1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9EE-D10B-4F5F-9057-DD5E1E5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Mida näitab usaldusnivoo?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569-2A8C-4137-B60C-A9608E6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1600" dirty="0"/>
              <a:t>Mida rangema usaldusnivoo valime, </a:t>
            </a:r>
          </a:p>
          <a:p>
            <a:pPr lvl="1"/>
            <a:r>
              <a:rPr lang="et-EE" sz="1400" dirty="0"/>
              <a:t>seda suuremat valimi erinevust populatsioonist peame võimalikuks ja </a:t>
            </a:r>
          </a:p>
          <a:p>
            <a:pPr lvl="1"/>
            <a:r>
              <a:rPr lang="et-EE" sz="1400" dirty="0"/>
              <a:t>seda laiem on usaldusvahemik, </a:t>
            </a:r>
          </a:p>
          <a:p>
            <a:pPr lvl="1"/>
            <a:r>
              <a:rPr lang="et-EE" sz="1400" dirty="0"/>
              <a:t>sest arvestame võimalusega, et meie valim erineb populatsioonist rohkem</a:t>
            </a:r>
            <a:endParaRPr lang="et-E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D5B15-D536-4033-B18E-C4210C35D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b="2604"/>
          <a:stretch/>
        </p:blipFill>
        <p:spPr>
          <a:xfrm>
            <a:off x="2946569" y="5016672"/>
            <a:ext cx="3116488" cy="184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7F074-D5C3-49CE-95F9-69265E70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86" y="5021089"/>
            <a:ext cx="3091776" cy="1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103174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Kuidas oleks õige usaldusvahemikku tõlgendada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0633"/>
            <a:ext cx="10058400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2016. aastal oli Eestis eluga rahulolu keskmine skaalal 0-10 6,84 palli, CI 95% [6,75; 6,93]</a:t>
            </a:r>
            <a:endParaRPr sz="1900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99817"/>
            <a:ext cx="10198100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Tihti tõlgendatakse nii, et tõenäosusega 95% on keskmise tegelik väärtus vahemikus 6,75</a:t>
            </a:r>
            <a:endParaRPr sz="1900" dirty="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362200"/>
            <a:ext cx="1452880" cy="683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spcBef>
                <a:spcPts val="409"/>
              </a:spcBef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kuni 6,93</a:t>
            </a:r>
            <a:endParaRPr sz="1900" dirty="0">
              <a:latin typeface="+mj-lt"/>
              <a:cs typeface="Arial"/>
            </a:endParaRPr>
          </a:p>
          <a:p>
            <a:pPr marL="241300" indent="-229235">
              <a:spcBef>
                <a:spcPts val="310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Ei ole õige!</a:t>
            </a:r>
            <a:endParaRPr sz="1900" dirty="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071368"/>
            <a:ext cx="1031430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Oluline vahet teha, mis on kindel ja mille kohta saab rakendada tõenäosuse (juhuslikkuse)</a:t>
            </a:r>
            <a:endParaRPr sz="19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16939" y="3276600"/>
            <a:ext cx="9896475" cy="15299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spcBef>
                <a:spcPts val="409"/>
              </a:spcBef>
            </a:pPr>
            <a:r>
              <a:rPr dirty="0"/>
              <a:t>mõistet</a:t>
            </a: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/>
              <a:t>Tegelik väärtus populatsioonis on kindel väärtus</a:t>
            </a: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Me ei tea selle väärtust, aga lähtume sellest, et ta on olemas</a:t>
            </a:r>
            <a:endParaRPr sz="1700" dirty="0">
              <a:latin typeface="+mj-lt"/>
              <a:cs typeface="Arial"/>
            </a:endParaRP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Võib ajas varieeruda, aga mõõtmise hetkel on konkreetne väärtus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/>
              <a:t>Valim, mille populatsioonist võtame, võib mingi tõenäosusega erineda populatsioonist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6939" y="4795368"/>
            <a:ext cx="1008824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spcBef>
                <a:spcPts val="95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95% – tõenäosus saada valimit, kus eluga rahulolu keskmise usaldusvahemik (arvutatud</a:t>
            </a:r>
            <a:endParaRPr sz="1900" dirty="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048314"/>
            <a:ext cx="9282430" cy="11990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spcBef>
                <a:spcPts val="409"/>
              </a:spcBef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usaldusnivool 95%) katab keskmise tegeliku väärtuse</a:t>
            </a:r>
            <a:endParaRPr sz="1900" dirty="0">
              <a:latin typeface="+mj-lt"/>
              <a:cs typeface="Arial"/>
            </a:endParaRPr>
          </a:p>
          <a:p>
            <a:pPr marL="241300" indent="-229235"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sz="1900" dirty="0">
                <a:solidFill>
                  <a:srgbClr val="404040"/>
                </a:solidFill>
                <a:latin typeface="+mj-lt"/>
                <a:cs typeface="Arial"/>
              </a:rPr>
              <a:t>„Usaldusvahemik katab keskmise tegeliku väärtuse 95 juhul 100-st“</a:t>
            </a:r>
            <a:endParaRPr sz="1900" dirty="0">
              <a:latin typeface="+mj-lt"/>
              <a:cs typeface="Arial"/>
            </a:endParaRP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Õige, aga oluline teada, et „juhud“ ei viita indiviididele, vaid valimitele!</a:t>
            </a:r>
            <a:endParaRPr sz="1700" dirty="0">
              <a:latin typeface="+mj-lt"/>
              <a:cs typeface="Arial"/>
            </a:endParaRPr>
          </a:p>
          <a:p>
            <a:pPr marL="698500" lvl="1" indent="-229235"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Sealjuures hüpoteetilistele valimitele (st tegelikkuses eksisteerib meil ainult üks valim)</a:t>
            </a:r>
            <a:endParaRPr sz="17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9757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Usaldusnivoo valik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13306"/>
            <a:ext cx="10271760" cy="356443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Usaldusnivoo 95% on enim levinud usaldusnivoo (andmeanalüüsiprogrammides tihti  vaikeseadena määratud)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ts val="2280"/>
              </a:lnSpc>
              <a:spcBef>
                <a:spcPts val="72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Kui tahame suuremat kindlust, et meie keskmise usaldusvahemik katab</a:t>
            </a:r>
            <a:endParaRPr sz="2000" dirty="0">
              <a:latin typeface="+mj-lt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 err="1">
                <a:solidFill>
                  <a:srgbClr val="404040"/>
                </a:solidFill>
                <a:latin typeface="+mj-lt"/>
                <a:cs typeface="Arial"/>
              </a:rPr>
              <a:t>populatsiooni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2000" dirty="0" err="1">
                <a:solidFill>
                  <a:srgbClr val="404040"/>
                </a:solidFill>
                <a:latin typeface="+mj-lt"/>
                <a:cs typeface="Arial"/>
              </a:rPr>
              <a:t>keskmis</a:t>
            </a:r>
            <a:r>
              <a:rPr lang="et-EE" sz="200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 =&gt;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Arvutame keskmise usaldusvahemiku usaldusnivool 99%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Kui meil pole nii suurt kindlust vaja =&gt;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Arvutame keskmise usaldusvahemiku nt usaldusnivool 90%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Millest lähtuda usaldusnivoo valikul?</a:t>
            </a:r>
            <a:endParaRPr sz="20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Kui suurt kindlust on vaja selles, et usaldusvahemik </a:t>
            </a: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katab</a:t>
            </a: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tegeliku</a:t>
            </a: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väärtus</a:t>
            </a:r>
            <a:r>
              <a:rPr lang="et-EE" sz="180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Kui pole otsest vajadust tavalisest rangema/leebema usaldusnivoo järele, võib võtta 95%</a:t>
            </a:r>
            <a:endParaRPr sz="18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7BC4-EED1-4CBA-8428-7B8CDE53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Usalduspiiride arvutamise valem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2CC9F-FB53-4281-97F1-1EF79E01B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t-EE" sz="1800" dirty="0"/>
                  <a:t>Üldisem aritmeetilise keskmise usalduspiiride arvutamise valem (usaldusnivoo väärtus valemis fikseerimata)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8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8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8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b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f>
                            <m:fPr>
                              <m:ctrlP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t-EE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f>
                        <m:fPr>
                          <m:ctrlP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8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800" dirty="0"/>
              </a:p>
              <a:p>
                <a:r>
                  <a:rPr lang="et-EE" sz="1800" dirty="0"/>
                  <a:t>𝜇 – keskmine populatsioonis (keskmise tegelik väärtus) </a:t>
                </a:r>
              </a:p>
              <a:p>
                <a:r>
                  <a:rPr lang="et-EE" sz="1800" dirty="0"/>
                  <a:t>𝑚 – keskmine valimis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t-EE" sz="1800" dirty="0"/>
                  <a:t> – standardiseeritud normaaljaotuse </a:t>
                </a:r>
                <a14:m>
                  <m:oMath xmlns:m="http://schemas.openxmlformats.org/officeDocument/2006/math">
                    <m:r>
                      <a:rPr lang="et-EE" sz="18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1−</m:t>
                    </m:r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num>
                      <m:den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t-EE" sz="1800" dirty="0"/>
                  <a:t>-kvantiil, kus </a:t>
                </a:r>
                <a14:m>
                  <m:oMath xmlns:m="http://schemas.openxmlformats.org/officeDocument/2006/math">
                    <m:r>
                      <a:rPr lang="et-EE" sz="1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lang="el-GR" sz="1800" dirty="0"/>
                  <a:t> </a:t>
                </a:r>
                <a:r>
                  <a:rPr lang="et-EE" sz="1800" dirty="0"/>
                  <a:t>on vea tõenäosuse piir </a:t>
                </a:r>
              </a:p>
              <a:p>
                <a:pPr lvl="1"/>
                <a:r>
                  <a:rPr lang="et-EE" sz="1600" dirty="0"/>
                  <a:t>nt usaldusnivool 90%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=10%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=1,64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nt usaldusnivool 95%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=5%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=1,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96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nt usaldusnivool 99%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=1%</m:t>
                    </m:r>
                  </m:oMath>
                </a14:m>
                <a:r>
                  <a:rPr lang="el-GR" sz="1600" dirty="0"/>
                  <a:t>, </a:t>
                </a:r>
                <a:r>
                  <a:rPr lang="et-EE" sz="1600" dirty="0"/>
                  <a:t>vastav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2,58</m:t>
                    </m:r>
                  </m:oMath>
                </a14:m>
                <a:endParaRPr lang="et-EE" sz="16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800" dirty="0"/>
                  <a:t> – keskmise standardviga: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t-EE" sz="1600" dirty="0"/>
                  <a:t> –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standardhälve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populatsioonis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,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suure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valimi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puhul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ligilähedane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standardhälbega</a:t>
                </a:r>
                <a:r>
                  <a:rPr lang="fr-FR" sz="16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r-FR" sz="1600" dirty="0" err="1">
                    <a:solidFill>
                      <a:srgbClr val="404040"/>
                    </a:solidFill>
                    <a:cs typeface="Arial"/>
                  </a:rPr>
                  <a:t>valimis</a:t>
                </a:r>
                <a:r>
                  <a:rPr lang="et-EE" sz="1600" dirty="0"/>
                  <a:t> </a:t>
                </a:r>
              </a:p>
              <a:p>
                <a:pPr lvl="1"/>
                <a:r>
                  <a:rPr lang="et-EE" sz="1600" dirty="0"/>
                  <a:t>𝑛 – valimimaht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2CC9F-FB53-4281-97F1-1EF79E01B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B22E-C195-4E0A-A308-7F5E945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Usaldusvahemiku näide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t-EE" sz="1800" dirty="0"/>
                  <a:t>ESS 2016 eluga rahulolu </a:t>
                </a:r>
              </a:p>
              <a:p>
                <a:r>
                  <a:rPr lang="et-EE" sz="1800" dirty="0"/>
                  <a:t>Valimikeskmine ehk keskmine valimis (skaalal 0-10) </a:t>
                </a:r>
                <a14:m>
                  <m:oMath xmlns:m="http://schemas.openxmlformats.org/officeDocument/2006/math"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800" b="0" i="1" smtClean="0">
                        <a:latin typeface="Cambria Math" panose="02040503050406030204" pitchFamily="18" charset="0"/>
                      </a:rPr>
                      <m:t>=6,84</m:t>
                    </m:r>
                  </m:oMath>
                </a14:m>
                <a:endParaRPr lang="et-EE" sz="1800" dirty="0"/>
              </a:p>
              <a:p>
                <a:r>
                  <a:rPr lang="et-EE" sz="1800" dirty="0"/>
                  <a:t>Arvutame keskmise usalduspiirid usaldusnivool 95%, kui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=2019</m:t>
                    </m:r>
                  </m:oMath>
                </a14:m>
                <a:endParaRPr lang="et-EE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t-E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=2,02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Alumine usalduspiir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−1,96∙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=6,84−1,96∙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=6,84−0,09=6,75</m:t>
                    </m:r>
                  </m:oMath>
                </a14:m>
                <a:endParaRPr lang="et-EE" sz="1600" dirty="0"/>
              </a:p>
              <a:p>
                <a:pPr lvl="1"/>
                <a:r>
                  <a:rPr lang="et-EE" sz="1600" dirty="0"/>
                  <a:t>Ülemine usalduspiir </a:t>
                </a:r>
                <a14:m>
                  <m:oMath xmlns:m="http://schemas.openxmlformats.org/officeDocument/2006/math"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t-EE" sz="1600" b="0" i="1" smtClean="0">
                        <a:latin typeface="Cambria Math" panose="02040503050406030204" pitchFamily="18" charset="0"/>
                      </a:rPr>
                      <m:t>+1,96∙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1,96∙</m:t>
                    </m:r>
                    <m:f>
                      <m:fPr>
                        <m:ctrlP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t-E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2,02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2019</m:t>
                            </m:r>
                          </m:e>
                        </m:rad>
                      </m:den>
                    </m:f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=6,84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0,09=6,</m:t>
                    </m:r>
                    <m:r>
                      <a:rPr lang="et-E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93</m:t>
                    </m:r>
                  </m:oMath>
                </a14:m>
                <a:endParaRPr lang="et-EE" sz="1600" dirty="0"/>
              </a:p>
              <a:p>
                <a:pPr marL="241300"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Usaldusnivool 99% ja 90% on kõik muud näitajad arvutustes samad, välja arvatud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8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, mis on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vastavalt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2,58 ja 1,64</a:t>
                </a:r>
                <a:endParaRPr lang="fi-FI" sz="1800" dirty="0">
                  <a:cs typeface="Arial"/>
                </a:endParaRPr>
              </a:p>
              <a:p>
                <a:pPr marL="241300" indent="-229235">
                  <a:lnSpc>
                    <a:spcPts val="2020"/>
                  </a:lnSpc>
                  <a:spcBef>
                    <a:spcPts val="395"/>
                  </a:spcBef>
                  <a:tabLst>
                    <a:tab pos="241300" algn="l"/>
                    <a:tab pos="241935" algn="l"/>
                  </a:tabLst>
                </a:pP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Eluga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rahulolu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keskmine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hinnang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oli 2016.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aastal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800" dirty="0" err="1">
                    <a:solidFill>
                      <a:srgbClr val="404040"/>
                    </a:solidFill>
                    <a:cs typeface="Arial"/>
                  </a:rPr>
                  <a:t>Eestis</a:t>
                </a:r>
                <a:r>
                  <a:rPr lang="fi-FI" sz="1800" dirty="0">
                    <a:solidFill>
                      <a:srgbClr val="404040"/>
                    </a:solidFill>
                    <a:cs typeface="Arial"/>
                  </a:rPr>
                  <a:t> 6,84 palli,</a:t>
                </a:r>
                <a:endParaRPr lang="fi-FI" sz="1800" dirty="0">
                  <a:cs typeface="Arial"/>
                </a:endParaRPr>
              </a:p>
              <a:p>
                <a:pPr marL="698500" lvl="1" indent="-229235">
                  <a:lnSpc>
                    <a:spcPts val="1755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90% CI [6,77; 6,92]</a:t>
                </a:r>
                <a:endParaRPr lang="fi-FI" sz="1600" dirty="0">
                  <a:cs typeface="Arial"/>
                </a:endParaRPr>
              </a:p>
              <a:p>
                <a:pPr marL="698500" lvl="1" indent="-229235">
                  <a:lnSpc>
                    <a:spcPts val="1760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95% CI [6,75; 6,93]</a:t>
                </a:r>
                <a:endParaRPr lang="fi-FI" sz="1600" dirty="0">
                  <a:cs typeface="Arial"/>
                </a:endParaRPr>
              </a:p>
              <a:p>
                <a:pPr marL="698500" lvl="1" indent="-229235">
                  <a:lnSpc>
                    <a:spcPts val="1780"/>
                  </a:lnSpc>
                  <a:spcBef>
                    <a:spcPts val="0"/>
                  </a:spcBef>
                  <a:tabLst>
                    <a:tab pos="698500" algn="l"/>
                    <a:tab pos="699135" algn="l"/>
                  </a:tabLst>
                </a:pPr>
                <a:r>
                  <a:rPr lang="fi-FI" sz="1600" dirty="0">
                    <a:solidFill>
                      <a:srgbClr val="404040"/>
                    </a:solidFill>
                    <a:cs typeface="Arial"/>
                  </a:rPr>
                  <a:t>99% CI [6,73; 6,96]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10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800" dirty="0">
                    <a:solidFill>
                      <a:srgbClr val="404040"/>
                    </a:solidFill>
                    <a:cs typeface="Arial"/>
                  </a:rPr>
                  <a:t>Usalduspiirid on keskmise suhtes sümmeetrilised, väikesed erinevused antud näites tulenevad ümardamisest</a:t>
                </a:r>
                <a:endParaRPr lang="et-EE" sz="18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100"/>
                  </a:spcBef>
                  <a:tabLst>
                    <a:tab pos="241300" algn="l"/>
                    <a:tab pos="241935" algn="l"/>
                  </a:tabLst>
                </a:pPr>
                <a:endParaRPr lang="et-EE" sz="1800" dirty="0"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0007-B88C-482E-9F65-BC204E0B6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1401" b="-280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8066"/>
            <a:ext cx="6344920" cy="413433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48945" indent="-229235">
              <a:lnSpc>
                <a:spcPts val="1630"/>
              </a:lnSpc>
              <a:spcBef>
                <a:spcPts val="50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Arvutame ESS 2016 põhjal eluga rahulolu regiooni lõikes  usaldusnivool 95%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Usaldusnivool 95% saab öelda, et</a:t>
            </a:r>
            <a:endParaRPr sz="17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50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eluga rahulolu alusel eristuvad kolm regioonide rühma</a:t>
            </a:r>
            <a:endParaRPr sz="1500" dirty="0">
              <a:latin typeface="+mj-lt"/>
              <a:cs typeface="Arial"/>
            </a:endParaRPr>
          </a:p>
          <a:p>
            <a:pPr marL="698500" marR="298450" lvl="1" indent="-228600">
              <a:lnSpc>
                <a:spcPts val="1440"/>
              </a:lnSpc>
              <a:spcBef>
                <a:spcPts val="49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Põhja- ja Lääne-Eestis oli eluga rahulolu keskmine üle 7 või 7  piirimail</a:t>
            </a:r>
            <a:endParaRPr sz="15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Kesk- ja Lõuna-Eestis jäi eluga rahulolu keskmine alla 7 palli</a:t>
            </a:r>
            <a:endParaRPr sz="1500" dirty="0">
              <a:latin typeface="+mj-lt"/>
              <a:cs typeface="Arial"/>
            </a:endParaRPr>
          </a:p>
          <a:p>
            <a:pPr marL="698500" marR="76200" lvl="1" indent="-228600">
              <a:lnSpc>
                <a:spcPct val="80000"/>
              </a:lnSpc>
              <a:spcBef>
                <a:spcPts val="505"/>
              </a:spcBef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solidFill>
                  <a:srgbClr val="404040"/>
                </a:solidFill>
                <a:latin typeface="+mj-lt"/>
                <a:cs typeface="Arial"/>
              </a:rPr>
              <a:t>Kirde-Eestis oli eluga rahulolu teistest regioonidest madalam ja  keskmine jäi alla 6,2 palli</a:t>
            </a:r>
            <a:endParaRPr sz="1500" dirty="0">
              <a:latin typeface="+mj-lt"/>
              <a:cs typeface="Arial"/>
            </a:endParaRPr>
          </a:p>
          <a:p>
            <a:pPr marL="241300" indent="-229235">
              <a:lnSpc>
                <a:spcPts val="1835"/>
              </a:lnSpc>
              <a:spcBef>
                <a:spcPts val="58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Kas eluga rahulolu keskmised Põhja-Eestis ja Lõuna-Eestis</a:t>
            </a:r>
            <a:endParaRPr sz="1700" dirty="0">
              <a:latin typeface="+mj-lt"/>
              <a:cs typeface="Arial"/>
            </a:endParaRPr>
          </a:p>
          <a:p>
            <a:pPr marL="241300">
              <a:lnSpc>
                <a:spcPts val="1835"/>
              </a:lnSpc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erinevad?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Usaldusvahemikud kattuvad, kuigi vähesel määral</a:t>
            </a:r>
            <a:endParaRPr sz="17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Keskmiste usaldusvahemike võrdlemisel seda väita ei saa</a:t>
            </a:r>
            <a:endParaRPr sz="1700" dirty="0">
              <a:latin typeface="+mj-lt"/>
              <a:cs typeface="Arial"/>
            </a:endParaRPr>
          </a:p>
          <a:p>
            <a:pPr marL="241300" marR="5080" indent="-229235">
              <a:lnSpc>
                <a:spcPts val="1630"/>
              </a:lnSpc>
              <a:spcBef>
                <a:spcPts val="980"/>
              </a:spcBef>
              <a:buChar char="•"/>
              <a:tabLst>
                <a:tab pos="241300" algn="l"/>
                <a:tab pos="241935" algn="l"/>
              </a:tabLst>
            </a:pPr>
            <a:r>
              <a:rPr sz="1700" dirty="0">
                <a:solidFill>
                  <a:srgbClr val="404040"/>
                </a:solidFill>
                <a:latin typeface="+mj-lt"/>
                <a:cs typeface="Arial"/>
              </a:rPr>
              <a:t>Kui usaldusvahemikud kattuvad, siis keskmiste erinevuse  osas saaks täpsema järelduse teha t-testi (keskmiste  erinevuse usaldusvahemiku) põhjal – vaatame järgmine kord</a:t>
            </a:r>
            <a:endParaRPr sz="17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89128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Usaldusvahemike arvutamine grupiti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980" y="3480815"/>
            <a:ext cx="4175760" cy="316839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60488" y="1503299"/>
          <a:ext cx="4396102" cy="203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tabLst>
                          <a:tab pos="85979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Regioon	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tabLst>
                          <a:tab pos="817880" algn="l"/>
                        </a:tabLst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Keskmine	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Standardviga</a:t>
                      </a:r>
                      <a:r>
                        <a:rPr sz="1200" u="sng" spc="-15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 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1905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8440" marR="488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Alumine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usalduspiir</a:t>
                      </a:r>
                      <a:r>
                        <a:rPr sz="1200" u="sng" spc="70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 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96520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Ülemine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333333"/>
                          </a:solidFill>
                          <a:uFill>
                            <a:solidFill>
                              <a:srgbClr val="D2D2D2"/>
                            </a:solidFill>
                          </a:uFill>
                          <a:latin typeface="Segoe UI"/>
                          <a:cs typeface="Segoe UI"/>
                        </a:rPr>
                        <a:t>usalduspiir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96520" marB="0">
                    <a:lnT w="12700">
                      <a:solidFill>
                        <a:srgbClr val="A8A8A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Põhja-Eesti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7,04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0,07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7,17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Lääne-Eesti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7,23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0,12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7,00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7,47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Kesk-Eesti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6,61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0,15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6,32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6,90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Kirde-Eesti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5,87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0,16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5,56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6,19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755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D2D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525" marR="304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Lõuna-Eesti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 marR="673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6,79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0,09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6,63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5" dirty="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6,96</a:t>
                      </a:r>
                      <a:endParaRPr sz="1200" dirty="0">
                        <a:latin typeface="Segoe UI"/>
                        <a:cs typeface="Segoe UI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D2D2D2"/>
                      </a:solidFill>
                      <a:prstDash val="solid"/>
                    </a:lnT>
                    <a:lnB w="12700">
                      <a:solidFill>
                        <a:srgbClr val="A8A8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939-A47C-47A2-852D-AAD1E67F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C940-2536-4418-A48D-04F031D7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Kui analüüsime valimiandmeid, arvutame mingi näitaja – parameetri </a:t>
            </a:r>
          </a:p>
          <a:p>
            <a:pPr lvl="1"/>
            <a:r>
              <a:rPr lang="et-EE" dirty="0"/>
              <a:t>Nt eluga rahulolu aritmeetiline keskmine </a:t>
            </a:r>
          </a:p>
          <a:p>
            <a:pPr lvl="2"/>
            <a:r>
              <a:rPr lang="et-EE" dirty="0"/>
              <a:t>Skaalal 0-10 𝑚 = 6,84 </a:t>
            </a:r>
          </a:p>
          <a:p>
            <a:pPr lvl="1"/>
            <a:r>
              <a:rPr lang="et-EE" dirty="0"/>
              <a:t>Erakondade reitingud – osakaal (%) vastanutest, kes valiksid teatud erakonda </a:t>
            </a:r>
          </a:p>
          <a:p>
            <a:pPr lvl="2"/>
            <a:r>
              <a:rPr lang="et-EE" dirty="0"/>
              <a:t>Nt Reformierakonda toetab 26% valimiseelistust omavatest vastajatest </a:t>
            </a:r>
          </a:p>
          <a:p>
            <a:r>
              <a:rPr lang="et-EE" dirty="0"/>
              <a:t>Valimi alusel arvutatud parameeter (nt keskmine) kehtib täpselt valimi kohta</a:t>
            </a:r>
          </a:p>
          <a:p>
            <a:r>
              <a:rPr lang="et-EE" dirty="0"/>
              <a:t>Kas saame eeldada, et populatsioonis on see näitaja täpselt sama? </a:t>
            </a:r>
          </a:p>
          <a:p>
            <a:r>
              <a:rPr lang="et-EE" dirty="0"/>
              <a:t>Kui mitte, siis kui täpselt kirjeldab see parameeter populatsiooni? </a:t>
            </a:r>
          </a:p>
          <a:p>
            <a:r>
              <a:rPr lang="et-EE" dirty="0"/>
              <a:t>Sõltub sellest, kuivõrd on valim populatsioonis suhtes esinduslik </a:t>
            </a:r>
          </a:p>
          <a:p>
            <a:pPr lvl="1"/>
            <a:r>
              <a:rPr lang="et-EE" dirty="0"/>
              <a:t>n-ö täpne väike koopia populatsioonist </a:t>
            </a:r>
          </a:p>
          <a:p>
            <a:r>
              <a:rPr lang="et-EE" dirty="0"/>
              <a:t>Mis valimi koostamisel tagab, et valim on võimalikult esinduslik populatsiooni suhtes?</a:t>
            </a:r>
          </a:p>
        </p:txBody>
      </p:sp>
    </p:spTree>
    <p:extLst>
      <p:ext uri="{BB962C8B-B14F-4D97-AF65-F5344CB8AC3E}">
        <p14:creationId xmlns:p14="http://schemas.microsoft.com/office/powerpoint/2010/main" val="22990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50DBBC-358E-4D24-8FE1-1D90E7350C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Lihtne viis keskmiste usaldusvahemike alusel võrdlemise „usaldamiseks“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Saab erinevust väita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Erinevust ei saa väita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t-E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Kontrolli keskmiste erinevuse usaldusvahemikku või mõne statistilise testi alusel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t-E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6494-4BE8-4999-8EB8-12E8C29A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Usaldusvahemike arvutamine grupiti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86E147-CB83-4ECE-BBB3-D35109D3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53" y="2221040"/>
            <a:ext cx="6105543" cy="265575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1B059-C860-44AF-B4EC-16753A3F8CF8}"/>
              </a:ext>
            </a:extLst>
          </p:cNvPr>
          <p:cNvSpPr txBox="1"/>
          <p:nvPr/>
        </p:nvSpPr>
        <p:spPr>
          <a:xfrm>
            <a:off x="6221627" y="6176963"/>
            <a:ext cx="513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t-E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Tooding</a:t>
            </a:r>
            <a:r>
              <a:rPr kumimoji="0" lang="et-E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(2015: 165)</a:t>
            </a:r>
          </a:p>
        </p:txBody>
      </p:sp>
    </p:spTree>
    <p:extLst>
      <p:ext uri="{BB962C8B-B14F-4D97-AF65-F5344CB8AC3E}">
        <p14:creationId xmlns:p14="http://schemas.microsoft.com/office/powerpoint/2010/main" val="47224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6D67-E220-435B-B543-79C6433E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rgbClr val="404040"/>
                </a:solidFill>
              </a:rPr>
              <a:t>Millest sõltub usaldusvahemiku laius?</a:t>
            </a:r>
            <a:endParaRPr lang="et-E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813D9-33F1-4D25-8E81-EDCEB6965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  <m:sub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1−</m:t>
                        </m:r>
                        <m:f>
                          <m:fPr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num>
                          <m:den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∙</m:t>
                    </m:r>
                    <m:f>
                      <m:f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6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b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f>
                            <m:fPr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700" dirty="0"/>
              </a:p>
              <a:p>
                <a:pPr marL="241300" indent="-229235">
                  <a:lnSpc>
                    <a:spcPct val="100000"/>
                  </a:lnSpc>
                  <a:spcBef>
                    <a:spcPts val="10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Valimimaht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Suurem valimimaht =&gt; kitsam usaldusvahemik</a:t>
                </a:r>
                <a:endParaRPr lang="et-EE" sz="15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0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Tunnuse hajuvus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Väiksem hajuvus =&gt; kitsam usaldusvahemik</a:t>
                </a:r>
                <a:endParaRPr lang="et-EE" sz="15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Usaldusnivoo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ct val="100000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Madalam usaldusnivoo =&gt; kitsam usaldusvahemik</a:t>
                </a:r>
                <a:endParaRPr lang="et-EE" sz="1500" dirty="0">
                  <a:cs typeface="Arial"/>
                </a:endParaRPr>
              </a:p>
              <a:p>
                <a:pPr marL="2413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Kas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selleks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 siis, et </a:t>
                </a: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keskmise tegelikku väärtust võimalikult täpselt hinnata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, on vaja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suuremat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valimimahtu</a:t>
                </a:r>
                <a:r>
                  <a:rPr lang="fi-FI" sz="1700" dirty="0">
                    <a:solidFill>
                      <a:srgbClr val="404040"/>
                    </a:solidFill>
                    <a:cs typeface="Arial"/>
                  </a:rPr>
                  <a:t>, </a:t>
                </a:r>
                <a:r>
                  <a:rPr lang="fi-FI" sz="1700" dirty="0" err="1">
                    <a:solidFill>
                      <a:srgbClr val="404040"/>
                    </a:solidFill>
                    <a:cs typeface="Arial"/>
                  </a:rPr>
                  <a:t>tunnuse</a:t>
                </a: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 väiksemat hajuvust ja madalamat usaldusnivood?</a:t>
                </a:r>
                <a:endParaRPr lang="et-EE" sz="17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38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Madalam usaldusnivoo tähendab ka suuremat eksimisvõimalust</a:t>
                </a:r>
                <a:endParaRPr lang="et-EE" sz="1700" dirty="0">
                  <a:cs typeface="Arial"/>
                </a:endParaRPr>
              </a:p>
              <a:p>
                <a:pPr marL="241300" indent="-229235">
                  <a:lnSpc>
                    <a:spcPts val="2020"/>
                  </a:lnSpc>
                  <a:spcBef>
                    <a:spcPts val="39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700" dirty="0">
                    <a:solidFill>
                      <a:srgbClr val="404040"/>
                    </a:solidFill>
                    <a:cs typeface="Arial"/>
                  </a:rPr>
                  <a:t>Kompromiss:</a:t>
                </a:r>
                <a:endParaRPr lang="et-EE" sz="1700" dirty="0">
                  <a:cs typeface="Arial"/>
                </a:endParaRPr>
              </a:p>
              <a:p>
                <a:pPr marL="698500" lvl="1" indent="-229235">
                  <a:lnSpc>
                    <a:spcPts val="1755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tulemuse suuremat konkreetsust taotledes kaotame tulemuse tõsikindluses,</a:t>
                </a:r>
                <a:endParaRPr lang="et-EE" sz="1500" dirty="0">
                  <a:cs typeface="Arial"/>
                </a:endParaRPr>
              </a:p>
              <a:p>
                <a:pPr marL="698500" lvl="1" indent="-229235">
                  <a:lnSpc>
                    <a:spcPts val="1775"/>
                  </a:lnSpc>
                  <a:tabLst>
                    <a:tab pos="698500" algn="l"/>
                    <a:tab pos="699135" algn="l"/>
                  </a:tabLst>
                </a:pPr>
                <a:r>
                  <a:rPr lang="et-EE" sz="1500" dirty="0">
                    <a:solidFill>
                      <a:srgbClr val="404040"/>
                    </a:solidFill>
                    <a:cs typeface="Arial"/>
                  </a:rPr>
                  <a:t>tõepärasuse astet suurendades väheneb tulemuse konkreetsus</a:t>
                </a:r>
                <a:endParaRPr lang="et-EE" sz="1500" dirty="0">
                  <a:cs typeface="Arial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fi-FI" dirty="0">
                  <a:cs typeface="Arial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t-E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0813D9-33F1-4D25-8E81-EDCEB6965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102069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Millal ei ole kohane arvutada usaldusvahemikke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8" y="1771470"/>
            <a:ext cx="10206989" cy="44095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Kui tegu pole valimiandmetega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Nt rahvaloendus, registriandmed</a:t>
            </a:r>
            <a:endParaRPr sz="16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Kui tegu pole tõenäosusliku valimi andmetega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/>
              <a:t>AAPOR: mittetõenäosusliku valimi puhul usaldusvahemike jt statistilisi järeldusi võimaldavate näitajate esitamine eksitav, ei tohiks teha</a:t>
            </a:r>
            <a:endParaRPr lang="et-EE" sz="16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Nt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mugavusvalim, ekspertvalim, ka kvootvalim ei ole tõenäosuslik valim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Ei saa eeldada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valimiliikmete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juhuslikkust</a:t>
            </a:r>
            <a:endParaRPr lang="et-EE" sz="16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/>
              <a:t>Kvootvalim? 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Erinevate mittetõenäosuslike valimite esinduslikkus populatsiooni suhtes erinev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Kui siiski arvutatakse usaldusvahemik,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tuleb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endParaRPr lang="et-EE" sz="1600" dirty="0">
              <a:solidFill>
                <a:srgbClr val="404040"/>
              </a:solidFill>
              <a:latin typeface="+mj-lt"/>
              <a:cs typeface="Arial"/>
            </a:endParaRPr>
          </a:p>
          <a:p>
            <a:pPr marL="1155700" lvl="2" indent="-229235"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/>
              <a:t>lugejat valimi mittetõenäosuslikkusest ja usaldusvahemike ebatäpsusest selgelt teavitada</a:t>
            </a:r>
          </a:p>
          <a:p>
            <a:pPr marL="1155700" lvl="2" indent="-229235"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t-EE" sz="1600" dirty="0"/>
              <a:t>järelduste tegemisel olla ettevaatlik</a:t>
            </a:r>
          </a:p>
          <a:p>
            <a:pPr marL="698500" lvl="1" indent="-229235"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err="1">
                <a:solidFill>
                  <a:srgbClr val="404040"/>
                </a:solidFill>
                <a:latin typeface="+mj-lt"/>
                <a:cs typeface="Arial"/>
              </a:rPr>
              <a:t>Püüame</a:t>
            </a:r>
            <a:r>
              <a:rPr dirty="0">
                <a:solidFill>
                  <a:srgbClr val="404040"/>
                </a:solidFill>
                <a:latin typeface="+mj-lt"/>
                <a:cs typeface="Arial"/>
              </a:rPr>
              <a:t> seda mõtestada mõne näite varal</a:t>
            </a:r>
            <a:endParaRPr dirty="0">
              <a:latin typeface="+mj-lt"/>
              <a:cs typeface="Arial"/>
            </a:endParaRPr>
          </a:p>
          <a:p>
            <a:pPr marL="1155700" lvl="2" indent="-229235">
              <a:spcBef>
                <a:spcPts val="32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Imikusuremuse protsent Balti riikides</a:t>
            </a:r>
            <a:endParaRPr sz="1600" dirty="0">
              <a:latin typeface="+mj-lt"/>
              <a:cs typeface="Arial"/>
            </a:endParaRPr>
          </a:p>
          <a:p>
            <a:pPr marL="1155700" lvl="2" indent="-229235">
              <a:spcBef>
                <a:spcPts val="315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Ettevõtte rahulolu-uuringu tulemused, nt keskmine rahulolu töötasuga, töökeskkonnaga</a:t>
            </a:r>
            <a:endParaRPr sz="16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5A9-6CFD-41A1-90C2-71F8676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Valim</a:t>
            </a:r>
            <a:r>
              <a:rPr lang="fi-FI" dirty="0"/>
              <a:t> ja </a:t>
            </a:r>
            <a:r>
              <a:rPr lang="fi-FI" dirty="0" err="1"/>
              <a:t>populatsioon</a:t>
            </a:r>
            <a:r>
              <a:rPr lang="fi-FI" dirty="0"/>
              <a:t> (</a:t>
            </a:r>
            <a:r>
              <a:rPr lang="fi-FI" dirty="0" err="1"/>
              <a:t>ehk</a:t>
            </a:r>
            <a:r>
              <a:rPr lang="fi-FI" dirty="0"/>
              <a:t> </a:t>
            </a:r>
            <a:r>
              <a:rPr lang="fi-FI" dirty="0" err="1"/>
              <a:t>üldkogum</a:t>
            </a:r>
            <a:r>
              <a:rPr lang="fi-FI" dirty="0"/>
              <a:t>)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9DF0-8DBC-40D7-A00C-BE5560AE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Selleks, et valim oleks populatsiooni suhtes esinduslik kõikvõimalike tunnuste osas, on parim garantii valimi juhuslikkus (tõenäosuslik valim) </a:t>
            </a:r>
          </a:p>
          <a:p>
            <a:r>
              <a:rPr lang="et-EE" dirty="0"/>
              <a:t>Kõigil populatsiooni liikmetel nullist erinev tõenäosus sattuda valimisse </a:t>
            </a:r>
          </a:p>
          <a:p>
            <a:r>
              <a:rPr lang="et-EE" dirty="0"/>
              <a:t>Lihtne juhuvalim – tõenäosus valimisse sattuda on kõigil populatsiooni liikmetel võrdne </a:t>
            </a:r>
          </a:p>
          <a:p>
            <a:r>
              <a:rPr lang="et-EE" dirty="0"/>
              <a:t>Reeglina eeldab valikuraami (populatsiooni liikmete loendi) olemasolu </a:t>
            </a:r>
          </a:p>
          <a:p>
            <a:r>
              <a:rPr lang="et-EE" dirty="0"/>
              <a:t>Tänu valimi juhuslikkusele on valim võimalikult sarnane populatsioonile </a:t>
            </a:r>
          </a:p>
          <a:p>
            <a:r>
              <a:rPr lang="et-EE" dirty="0"/>
              <a:t>Samas võib just tänu juhuslikkusele valim siiski mingil määral populatsioonist erineda </a:t>
            </a:r>
          </a:p>
          <a:p>
            <a:r>
              <a:rPr lang="et-EE" dirty="0"/>
              <a:t>Mitte palju, aga teatud määral siiski </a:t>
            </a:r>
          </a:p>
          <a:p>
            <a:pPr lvl="1"/>
            <a:r>
              <a:rPr lang="et-EE" dirty="0"/>
              <a:t>Nt populatsioonis on 55% naisi ja 45% mehi </a:t>
            </a:r>
          </a:p>
          <a:p>
            <a:pPr lvl="1"/>
            <a:r>
              <a:rPr lang="et-EE" dirty="0"/>
              <a:t>Puhtalt juhuslikkuse tõttu võivad need osakaalud valimis natuke varieeruda, nt 57% naisi ja 43% mehi </a:t>
            </a:r>
          </a:p>
          <a:p>
            <a:pPr lvl="1"/>
            <a:r>
              <a:rPr lang="et-EE" dirty="0"/>
              <a:t>Selle tõttu võivad erineda ka muud valimi alusel arvutatud parameetrid </a:t>
            </a:r>
          </a:p>
          <a:p>
            <a:pPr lvl="1"/>
            <a:r>
              <a:rPr lang="et-EE" dirty="0"/>
              <a:t>Nt eluga rahulolu aritmeetiline keskmine populatsioonis on 6,77, aga meie saame valimi alusel 6,84</a:t>
            </a:r>
          </a:p>
        </p:txBody>
      </p:sp>
    </p:spTree>
    <p:extLst>
      <p:ext uri="{BB962C8B-B14F-4D97-AF65-F5344CB8AC3E}">
        <p14:creationId xmlns:p14="http://schemas.microsoft.com/office/powerpoint/2010/main" val="10640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AC1A-1BBC-474E-A8F1-77DCB28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Kui täpselt kirjeldab valimi alusel arvutatud parameeter populatsiooni?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1601-F9DB-4B2C-8F29-EBDC5FE2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Parameetri väärtus populatsioonis – parameetri tegelik väärtus </a:t>
            </a:r>
            <a:r>
              <a:rPr lang="et-EE" i="1" dirty="0"/>
              <a:t>(</a:t>
            </a:r>
            <a:r>
              <a:rPr lang="et-EE" i="1" dirty="0" err="1"/>
              <a:t>true</a:t>
            </a:r>
            <a:r>
              <a:rPr lang="et-EE" i="1" dirty="0"/>
              <a:t> </a:t>
            </a:r>
            <a:r>
              <a:rPr lang="et-EE" i="1" dirty="0" err="1"/>
              <a:t>value</a:t>
            </a:r>
            <a:r>
              <a:rPr lang="et-EE" i="1" dirty="0"/>
              <a:t>)</a:t>
            </a:r>
            <a:r>
              <a:rPr lang="et-EE" dirty="0"/>
              <a:t> </a:t>
            </a:r>
          </a:p>
          <a:p>
            <a:pPr lvl="1"/>
            <a:r>
              <a:rPr lang="et-EE" dirty="0"/>
              <a:t>Ei ole võimalik teada saada muidu, kui uurides kogu populatsiooni (nt rahvaloendus) </a:t>
            </a:r>
          </a:p>
          <a:p>
            <a:pPr lvl="1"/>
            <a:r>
              <a:rPr lang="et-EE" dirty="0"/>
              <a:t>Teame selle alusel, kui palju on populatsioonis nt mehi ja naisi </a:t>
            </a:r>
          </a:p>
          <a:p>
            <a:pPr lvl="1"/>
            <a:r>
              <a:rPr lang="et-EE" dirty="0"/>
              <a:t>Ei tea ega olegi võimalik teada saada paljusid muid näitajaid (nt keskmist eluga rahulolu) </a:t>
            </a:r>
          </a:p>
          <a:p>
            <a:pPr lvl="1"/>
            <a:r>
              <a:rPr lang="et-EE" dirty="0"/>
              <a:t>Seega ei saa me ka teada, kui palju täpselt erineb valimi alusel saadud parameeter tegelikust väärtusest </a:t>
            </a:r>
          </a:p>
          <a:p>
            <a:pPr lvl="1"/>
            <a:r>
              <a:rPr lang="et-EE" dirty="0"/>
              <a:t>Küll aga saame hinnata vahemikku, kui palju valimi alusel saadud parameeter erineb tegelikust väärtusest </a:t>
            </a:r>
          </a:p>
          <a:p>
            <a:r>
              <a:rPr lang="et-EE" dirty="0"/>
              <a:t>Usaldusvahemik – valimi alusel arvutatav vahemik, mis katab parameetri tegeliku väärtuse teatud tõenäosusega </a:t>
            </a:r>
          </a:p>
          <a:p>
            <a:pPr lvl="1"/>
            <a:r>
              <a:rPr lang="et-EE" dirty="0"/>
              <a:t>täpsemalt: teatud läve ületava tõenäosusega, </a:t>
            </a:r>
          </a:p>
          <a:p>
            <a:pPr lvl="1"/>
            <a:r>
              <a:rPr lang="et-EE" dirty="0"/>
              <a:t>st tõenäosusega, mis ei ole väiksem kui usaldusnivoo (selgitame täpsemalt hiljem)</a:t>
            </a:r>
          </a:p>
        </p:txBody>
      </p:sp>
    </p:spTree>
    <p:extLst>
      <p:ext uri="{BB962C8B-B14F-4D97-AF65-F5344CB8AC3E}">
        <p14:creationId xmlns:p14="http://schemas.microsoft.com/office/powerpoint/2010/main" val="42834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AC1A-1BBC-474E-A8F1-77DCB28D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>
                <a:solidFill>
                  <a:srgbClr val="404040"/>
                </a:solidFill>
              </a:rPr>
              <a:t>Mõnede mõistete selgitus lühidalt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1601-F9DB-4B2C-8F29-EBDC5FE2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indent="-229235">
              <a:spcBef>
                <a:spcPts val="580"/>
              </a:spcBef>
              <a:tabLst>
                <a:tab pos="241300" algn="l"/>
                <a:tab pos="2419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Mõistete selgitus lühidalt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150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Usaldusvahemik jääb ülemise ja alumise usalduspiiri vahele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135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Punkthinnang vs vahemikhinnang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145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Erinevate parameetrite puhul arvutatakse usaldusvahemik mõnevõrra erinevalt</a:t>
            </a:r>
            <a:endParaRPr lang="et-EE" dirty="0">
              <a:cs typeface="Arial"/>
            </a:endParaRPr>
          </a:p>
          <a:p>
            <a:pPr marL="698500" lvl="1" indent="-229235">
              <a:spcBef>
                <a:spcPts val="145"/>
              </a:spcBef>
              <a:tabLst>
                <a:tab pos="698500" algn="l"/>
                <a:tab pos="699135" algn="l"/>
              </a:tabLst>
            </a:pPr>
            <a:r>
              <a:rPr lang="et-EE" dirty="0">
                <a:solidFill>
                  <a:srgbClr val="404040"/>
                </a:solidFill>
                <a:cs typeface="Arial"/>
              </a:rPr>
              <a:t>Aga mõte sama</a:t>
            </a:r>
            <a:endParaRPr lang="et-E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8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80746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Normaaljaotus ja standardhälve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1717294"/>
            <a:ext cx="10116185" cy="17704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9235">
              <a:lnSpc>
                <a:spcPct val="90000"/>
              </a:lnSpc>
              <a:spcBef>
                <a:spcPts val="89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Tuletame meelde: standardhälve näitab tüüpilist erinevust aritmeetilisest keskmisest</a:t>
            </a:r>
            <a:endParaRPr sz="1800" dirty="0">
              <a:latin typeface="+mj-lt"/>
              <a:cs typeface="Arial"/>
            </a:endParaRPr>
          </a:p>
          <a:p>
            <a:pPr marL="241300" marR="5080" indent="-229235">
              <a:lnSpc>
                <a:spcPct val="90000"/>
              </a:lnSpc>
              <a:spcBef>
                <a:spcPts val="1040"/>
              </a:spcBef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Kui tunnus on normaaljaotusega, siis on teada, mitme standardhälbe kaugusel on teatud osa  tunnuse väärtustest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90% tunnuse väärtustest jääb vahemikku 1,64 standardhälvet keskmisest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0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95% tunnuse väärtustest jääb 1,96 standardhälbe kaugusele</a:t>
            </a:r>
            <a:endParaRPr sz="16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310"/>
              </a:spcBef>
              <a:buChar char="•"/>
              <a:tabLst>
                <a:tab pos="698500" algn="l"/>
                <a:tab pos="6991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99% tunnuse väärtustest jääb 2,58 standardhälbe kaugusele</a:t>
            </a:r>
            <a:endParaRPr sz="1600" dirty="0">
              <a:latin typeface="+mj-lt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C8C546-08B4-4622-8268-66113C53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68" y="3652939"/>
            <a:ext cx="4591691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49E279-2ACA-47DF-851C-3DE76A1F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78" y="3739375"/>
            <a:ext cx="4610743" cy="2772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766E5-36D8-483E-BADE-666E36D3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51" y="3749096"/>
            <a:ext cx="4534533" cy="2705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66268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Teeme mõtteharjutuse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475"/>
            <a:ext cx="9179560" cy="410048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15"/>
              </a:spcBef>
              <a:buChar char="•"/>
              <a:tabLst>
                <a:tab pos="241300" algn="l"/>
                <a:tab pos="241935" algn="l"/>
              </a:tabLst>
            </a:pPr>
            <a:r>
              <a:rPr lang="et-EE" sz="2000" dirty="0">
                <a:solidFill>
                  <a:srgbClr val="404040"/>
                </a:solidFill>
                <a:latin typeface="+mj-lt"/>
                <a:cs typeface="Arial"/>
              </a:rPr>
              <a:t>Kujutame ette, et v</a:t>
            </a:r>
            <a:r>
              <a:rPr sz="2000" dirty="0" err="1">
                <a:solidFill>
                  <a:srgbClr val="404040"/>
                </a:solidFill>
                <a:latin typeface="+mj-lt"/>
                <a:cs typeface="Arial"/>
              </a:rPr>
              <a:t>õtame</a:t>
            </a: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 populatsioonist 100 juhuvalimit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Viime samade meetoditega läbi 100 uuringut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Saame sama tunnuse kohta 100 keskmist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Kuna tegu on juhuvalimitega, siis</a:t>
            </a:r>
            <a:endParaRPr sz="20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8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enamiku valimite keskmised on populatsiooni keskmise lähedal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6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osad keskmised on populatsiooni keskmisest kaugemal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valimite alusel saadud keskmiste keskmine = populatsiooni keskmine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valimite keskmised jaotuvad normaaljaotuse kohaselt =&gt;</a:t>
            </a:r>
            <a:endParaRPr sz="1800" dirty="0">
              <a:latin typeface="+mj-lt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sajast valimist vähemalt</a:t>
            </a:r>
            <a:endParaRPr sz="18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2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90 valimi keskmised jäävad vahemikku 1,64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95 valimi keskmised jäävad vahemikku 1,96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99 valimi keskmised jäävad vahemikku 2,58 standardhälvet populatsiooni keskmisest</a:t>
            </a:r>
            <a:endParaRPr sz="16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Valimite keskmiste standardhälvet nimetatakse standardveaks</a:t>
            </a:r>
            <a:endParaRPr sz="20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1374394" y="3174619"/>
                <a:ext cx="6953250" cy="37939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8600">
                  <a:lnSpc>
                    <a:spcPct val="90000"/>
                  </a:lnSpc>
                  <a:spcBef>
                    <a:spcPts val="100"/>
                  </a:spcBef>
                  <a:buChar char="•"/>
                  <a:tabLst>
                    <a:tab pos="240665" algn="l"/>
                    <a:tab pos="241300" algn="l"/>
                    <a:tab pos="6456680" algn="l"/>
                  </a:tabLst>
                </a:pPr>
                <a:r>
                  <a:rPr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Õnneks saab standardvea arvutada </a:t>
                </a:r>
                <a:r>
                  <a:rPr sz="1800" dirty="0" err="1">
                    <a:solidFill>
                      <a:srgbClr val="404040"/>
                    </a:solidFill>
                    <a:latin typeface="+mj-lt"/>
                    <a:cs typeface="Arial"/>
                  </a:rPr>
                  <a:t>lihtsamini</a:t>
                </a:r>
                <a:r>
                  <a:rPr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 </a:t>
                </a:r>
                <a:r>
                  <a:rPr sz="1800" dirty="0" err="1">
                    <a:solidFill>
                      <a:srgbClr val="404040"/>
                    </a:solidFill>
                    <a:latin typeface="+mj-lt"/>
                    <a:cs typeface="Arial"/>
                  </a:rPr>
                  <a:t>valemiga</a:t>
                </a:r>
                <a:r>
                  <a:rPr lang="et-EE"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t-E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sz="1800" dirty="0">
                    <a:solidFill>
                      <a:srgbClr val="404040"/>
                    </a:solidFill>
                    <a:latin typeface="+mj-lt"/>
                    <a:cs typeface="Arial"/>
                  </a:rPr>
                  <a:t>, kus</a:t>
                </a:r>
                <a:endParaRPr sz="1800" dirty="0">
                  <a:latin typeface="+mj-lt"/>
                  <a:cs typeface="Arial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394" y="3174619"/>
                <a:ext cx="6953250" cy="379399"/>
              </a:xfrm>
              <a:prstGeom prst="rect">
                <a:avLst/>
              </a:prstGeom>
              <a:blipFill>
                <a:blip r:embed="rId2"/>
                <a:stretch>
                  <a:fillRect l="-2103" t="-27419" r="-1052" b="-20968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7704"/>
            <a:ext cx="4874261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</a:rPr>
              <a:t>Standardviga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813306"/>
            <a:ext cx="9955530" cy="125662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7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Analoogselt eelnevalt kirjeldatuga saab öelda, et populatsiooni keskmisest on kuni  1,96 standardvea kaugusel vähemalt 95 valimi keskmised</a:t>
            </a:r>
            <a:endParaRPr sz="2000" dirty="0">
              <a:latin typeface="+mj-lt"/>
              <a:cs typeface="Arial"/>
            </a:endParaRPr>
          </a:p>
          <a:p>
            <a:pPr marL="241300" indent="-229235">
              <a:lnSpc>
                <a:spcPct val="90000"/>
              </a:lnSpc>
              <a:spcBef>
                <a:spcPts val="72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404040"/>
                </a:solidFill>
                <a:latin typeface="+mj-lt"/>
                <a:cs typeface="Arial"/>
              </a:rPr>
              <a:t>Standardviga saaks arvutada standardhälbe valemiga</a:t>
            </a:r>
            <a:endParaRPr sz="2000" dirty="0">
              <a:latin typeface="+mj-lt"/>
              <a:cs typeface="Arial"/>
            </a:endParaRPr>
          </a:p>
          <a:p>
            <a:pPr marL="698500" lvl="1" indent="-229235">
              <a:lnSpc>
                <a:spcPct val="9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Selleks oleks tarvis kõigi valimite põhjal </a:t>
            </a: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arvutatud</a:t>
            </a:r>
            <a:r>
              <a:rPr sz="18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+mj-lt"/>
                <a:cs typeface="Arial"/>
              </a:rPr>
              <a:t>keskmisi</a:t>
            </a:r>
            <a:endParaRPr sz="1800" dirty="0">
              <a:latin typeface="+mj-lt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4341" y="3396360"/>
            <a:ext cx="218058" cy="161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31594" y="3578478"/>
            <a:ext cx="9750806" cy="52270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Cambria Math"/>
              </a:rPr>
              <a:t>𝜎 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– </a:t>
            </a:r>
            <a:r>
              <a:rPr lang="et-EE" sz="1600" dirty="0">
                <a:solidFill>
                  <a:srgbClr val="404040"/>
                </a:solidFill>
                <a:cs typeface="Arial"/>
              </a:rPr>
              <a:t>standardhälve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populatsiooni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s,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suure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valimi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puhul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ligilähedane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t-EE" sz="1600" dirty="0">
                <a:solidFill>
                  <a:srgbClr val="404040"/>
                </a:solidFill>
                <a:cs typeface="Arial"/>
              </a:rPr>
              <a:t>standardhälbega </a:t>
            </a:r>
            <a:r>
              <a:rPr sz="1600" dirty="0" err="1">
                <a:solidFill>
                  <a:srgbClr val="404040"/>
                </a:solidFill>
                <a:latin typeface="+mj-lt"/>
                <a:cs typeface="Arial"/>
              </a:rPr>
              <a:t>valimi</a:t>
            </a:r>
            <a:r>
              <a:rPr lang="et-EE" sz="1600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endParaRPr sz="1600" dirty="0">
              <a:latin typeface="+mj-lt"/>
              <a:cs typeface="Arial"/>
            </a:endParaRPr>
          </a:p>
          <a:p>
            <a:pPr marL="241300" indent="-228600">
              <a:lnSpc>
                <a:spcPct val="90000"/>
              </a:lnSpc>
              <a:spcBef>
                <a:spcPts val="28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solidFill>
                  <a:srgbClr val="404040"/>
                </a:solidFill>
                <a:latin typeface="+mj-lt"/>
                <a:cs typeface="Cambria Math"/>
              </a:rPr>
              <a:t>𝑛 </a:t>
            </a:r>
            <a:r>
              <a:rPr sz="1600" dirty="0">
                <a:solidFill>
                  <a:srgbClr val="404040"/>
                </a:solidFill>
                <a:latin typeface="+mj-lt"/>
                <a:cs typeface="Arial"/>
              </a:rPr>
              <a:t>– valimimaht</a:t>
            </a:r>
            <a:endParaRPr sz="1600" dirty="0">
              <a:latin typeface="+mj-lt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2EAE-65E5-4A42-B7CB-2410EA20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Usaldusvahemik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BAB05-A32E-45CE-AC01-EDF33B508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41300" indent="-229235">
                  <a:spcBef>
                    <a:spcPts val="10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Seega, tähistades</a:t>
                </a:r>
                <a:endParaRPr lang="et-EE" sz="1600" dirty="0">
                  <a:cs typeface="Arial"/>
                </a:endParaRPr>
              </a:p>
              <a:p>
                <a:pPr marL="698500" lvl="1" indent="-229235">
                  <a:spcBef>
                    <a:spcPts val="25"/>
                  </a:spcBef>
                  <a:buFont typeface="Arial"/>
                  <a:buChar char="•"/>
                  <a:tabLst>
                    <a:tab pos="698500" algn="l"/>
                    <a:tab pos="699135" algn="l"/>
                  </a:tabLst>
                </a:pPr>
                <a:r>
                  <a:rPr lang="et-EE" sz="1400" dirty="0">
                    <a:solidFill>
                      <a:srgbClr val="404040"/>
                    </a:solidFill>
                    <a:cs typeface="Cambria Math"/>
                  </a:rPr>
                  <a:t>𝜇 </a:t>
                </a:r>
                <a:r>
                  <a:rPr lang="et-EE" sz="1400" dirty="0">
                    <a:solidFill>
                      <a:srgbClr val="404040"/>
                    </a:solidFill>
                    <a:cs typeface="Arial"/>
                  </a:rPr>
                  <a:t>– keskmine populatsioonis (keskmise tegelik väärtus)</a:t>
                </a:r>
                <a:endParaRPr lang="et-EE" sz="1400" dirty="0">
                  <a:cs typeface="Arial"/>
                </a:endParaRPr>
              </a:p>
              <a:p>
                <a:pPr marL="698500" lvl="1" indent="-229235">
                  <a:spcBef>
                    <a:spcPts val="35"/>
                  </a:spcBef>
                  <a:buFont typeface="Arial"/>
                  <a:buChar char="•"/>
                  <a:tabLst>
                    <a:tab pos="698500" algn="l"/>
                    <a:tab pos="699135" algn="l"/>
                  </a:tabLst>
                </a:pPr>
                <a:r>
                  <a:rPr lang="et-EE" sz="1400" dirty="0">
                    <a:solidFill>
                      <a:srgbClr val="404040"/>
                    </a:solidFill>
                    <a:cs typeface="Cambria Math"/>
                  </a:rPr>
                  <a:t>𝑚 </a:t>
                </a:r>
                <a:r>
                  <a:rPr lang="et-EE" sz="1400" dirty="0">
                    <a:solidFill>
                      <a:srgbClr val="404040"/>
                    </a:solidFill>
                    <a:cs typeface="Arial"/>
                  </a:rPr>
                  <a:t>– keskmine valimis,</a:t>
                </a:r>
                <a:endParaRPr lang="et-EE" sz="1400" dirty="0">
                  <a:cs typeface="Arial"/>
                </a:endParaRPr>
              </a:p>
              <a:p>
                <a:pPr marL="241300" indent="-229235">
                  <a:spcBef>
                    <a:spcPts val="490"/>
                  </a:spcBef>
                  <a:spcAft>
                    <a:spcPts val="600"/>
                  </a:spcAft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saab öelda, et vähemalt 95 valimis kehtib </a:t>
                </a:r>
                <a:r>
                  <a:rPr lang="et-EE" sz="1600" dirty="0" err="1">
                    <a:solidFill>
                      <a:srgbClr val="404040"/>
                    </a:solidFill>
                    <a:cs typeface="Arial"/>
                  </a:rPr>
                  <a:t>tingimus</a:t>
                </a: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: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41300" algn="l"/>
                    <a:tab pos="2419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600" dirty="0">
                  <a:solidFill>
                    <a:srgbClr val="404040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241300" indent="-229235">
                  <a:spcBef>
                    <a:spcPts val="490"/>
                  </a:spcBef>
                  <a:spcAft>
                    <a:spcPts val="600"/>
                  </a:spcAft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Sellest tulenevalt saab ka öelda, et 95 valimis kehtivad tingimused: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𝜇</m:t>
                    </m:r>
                    <m:r>
                      <a:rPr lang="et-EE" sz="1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t-EE" sz="1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−1,96∙</m:t>
                    </m:r>
                    <m:f>
                      <m:fPr>
                        <m:ctrlP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t-EE" sz="16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t-EE" sz="16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t-EE" sz="1600" dirty="0">
                    <a:cs typeface="Arial"/>
                  </a:rPr>
                  <a:t>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𝜇</m:t>
                      </m:r>
                      <m:r>
                        <a:rPr lang="et-EE" sz="1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t-EE" sz="1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+1,96∙</m:t>
                      </m:r>
                      <m:f>
                        <m:fPr>
                          <m:ctrlP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t-EE" sz="1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t-EE" sz="16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t-EE" sz="1600" dirty="0">
                  <a:cs typeface="Arial"/>
                </a:endParaRPr>
              </a:p>
              <a:p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Olemegi jõudnud valimikeskmise alumise ja ülemise usalduspiiri ehk usaldusvahemiku valemiteni (täpsemalt: usaldusnivool 95%)</a:t>
                </a:r>
                <a:endParaRPr lang="et-EE" sz="1600" dirty="0">
                  <a:cs typeface="Arial"/>
                </a:endParaRPr>
              </a:p>
              <a:p>
                <a:pPr marL="2413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Tuletame meelde usaldusvahemiku mõiste: vahemik, mis katab parameetri tegeliku väärtuse teatud läve ületava tõenäosusega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50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Antud juhul usaldusnivoo ongi see lävi</a:t>
                </a:r>
                <a:endParaRPr lang="et-EE" sz="1600" dirty="0">
                  <a:cs typeface="Arial"/>
                </a:endParaRPr>
              </a:p>
              <a:p>
                <a:pPr marL="241300" indent="-229235">
                  <a:lnSpc>
                    <a:spcPct val="100000"/>
                  </a:lnSpc>
                  <a:spcBef>
                    <a:spcPts val="495"/>
                  </a:spcBef>
                  <a:tabLst>
                    <a:tab pos="241300" algn="l"/>
                    <a:tab pos="241935" algn="l"/>
                  </a:tabLst>
                </a:pPr>
                <a:r>
                  <a:rPr lang="et-EE" sz="1600" dirty="0">
                    <a:solidFill>
                      <a:srgbClr val="404040"/>
                    </a:solidFill>
                    <a:cs typeface="Arial"/>
                  </a:rPr>
                  <a:t>Mida see sisuliselt tähendab? Kuidas neid näitajaid tõlgendada? Vaatame konkreetse näite varal</a:t>
                </a:r>
                <a:endParaRPr lang="et-EE" sz="1600" dirty="0">
                  <a:cs typeface="Arial"/>
                </a:endParaRPr>
              </a:p>
              <a:p>
                <a:endParaRPr lang="et-EE" sz="1800" dirty="0">
                  <a:cs typeface="Arial"/>
                </a:endParaRPr>
              </a:p>
              <a:p>
                <a:endParaRPr lang="et-E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BAB05-A32E-45CE-AC01-EDF33B508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 b="-840"/>
                </a:stretch>
              </a:blipFill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4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2057</Words>
  <Application>Microsoft Office PowerPoint</Application>
  <PresentationFormat>Widescreen</PresentationFormat>
  <Paragraphs>269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Times New Roman</vt:lpstr>
      <vt:lpstr>Arial</vt:lpstr>
      <vt:lpstr>Segoe UI</vt:lpstr>
      <vt:lpstr>Cambria Math</vt:lpstr>
      <vt:lpstr>Office Theme</vt:lpstr>
      <vt:lpstr>1_Office Theme</vt:lpstr>
      <vt:lpstr>Valim ja üldkogum  Usaldusvahemik</vt:lpstr>
      <vt:lpstr>Valim ja populatsioon (ehk üldkogum)</vt:lpstr>
      <vt:lpstr>Valim ja populatsioon (ehk üldkogum)</vt:lpstr>
      <vt:lpstr>Kui täpselt kirjeldab valimi alusel arvutatud parameeter populatsiooni?</vt:lpstr>
      <vt:lpstr>Mõnede mõistete selgitus lühidalt</vt:lpstr>
      <vt:lpstr>Normaaljaotus ja standardhälve</vt:lpstr>
      <vt:lpstr>Teeme mõtteharjutuse</vt:lpstr>
      <vt:lpstr>Standardviga</vt:lpstr>
      <vt:lpstr>Usaldusvahemik</vt:lpstr>
      <vt:lpstr>Usaldusvahemiku näide</vt:lpstr>
      <vt:lpstr>Mida näitab siin usaldusnivoo 95%?</vt:lpstr>
      <vt:lpstr>Mida näitab siin usaldusnivoo 95%?</vt:lpstr>
      <vt:lpstr>Mida näitab usaldusnivoo?</vt:lpstr>
      <vt:lpstr>Mida näitab usaldusnivoo?</vt:lpstr>
      <vt:lpstr>Kuidas oleks õige usaldusvahemikku tõlgendada</vt:lpstr>
      <vt:lpstr>Usaldusnivoo valik</vt:lpstr>
      <vt:lpstr>Usalduspiiride arvutamise valem</vt:lpstr>
      <vt:lpstr>Usaldusvahemiku näide</vt:lpstr>
      <vt:lpstr>Usaldusvahemike arvutamine grupiti</vt:lpstr>
      <vt:lpstr>Usaldusvahemike arvutamine grupiti</vt:lpstr>
      <vt:lpstr>Millest sõltub usaldusvahemiku laius?</vt:lpstr>
      <vt:lpstr>Millal ei ole kohane arvutada usaldusvahemikke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Indrek Soidla</dc:creator>
  <cp:lastModifiedBy>Indrek Soidla</cp:lastModifiedBy>
  <cp:revision>19</cp:revision>
  <dcterms:created xsi:type="dcterms:W3CDTF">2022-03-07T16:24:23Z</dcterms:created>
  <dcterms:modified xsi:type="dcterms:W3CDTF">2022-03-08T10:11:18Z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2022-03-07T00:00:00Z</vt:filetime>
  </property>
</Properties>
</file>