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1"/>
  </p:notesMasterIdLst>
  <p:sldIdLst>
    <p:sldId id="257" r:id="rId2"/>
    <p:sldId id="330" r:id="rId3"/>
    <p:sldId id="261" r:id="rId4"/>
    <p:sldId id="332" r:id="rId5"/>
    <p:sldId id="333" r:id="rId6"/>
    <p:sldId id="334" r:id="rId7"/>
    <p:sldId id="331" r:id="rId8"/>
    <p:sldId id="291" r:id="rId9"/>
    <p:sldId id="260" r:id="rId10"/>
    <p:sldId id="273" r:id="rId11"/>
    <p:sldId id="342" r:id="rId12"/>
    <p:sldId id="274" r:id="rId13"/>
    <p:sldId id="339" r:id="rId14"/>
    <p:sldId id="336" r:id="rId15"/>
    <p:sldId id="341" r:id="rId16"/>
    <p:sldId id="343" r:id="rId17"/>
    <p:sldId id="337" r:id="rId18"/>
    <p:sldId id="340" r:id="rId19"/>
    <p:sldId id="338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7" autoAdjust="0"/>
    <p:restoredTop sz="78173" autoAdjust="0"/>
  </p:normalViewPr>
  <p:slideViewPr>
    <p:cSldViewPr snapToGrid="0">
      <p:cViewPr varScale="1">
        <p:scale>
          <a:sx n="86" d="100"/>
          <a:sy n="86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2A212-3B65-48E7-8BC8-BAC6B80C373E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285E4-2A43-4BA4-A4A8-E91FE0A59B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63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Valikuraam kaasab indiviide, kes tegelikult ei ole sihtpopulatsioonis –</a:t>
            </a:r>
            <a:r>
              <a:rPr lang="et-EE" baseline="0" dirty="0"/>
              <a:t> nt valikuraami aluseks telefoninumbrid ,aga seal ka enam mitte kasutatavad telefoninumbrid</a:t>
            </a:r>
          </a:p>
          <a:p>
            <a:r>
              <a:rPr lang="et-EE" baseline="0" dirty="0"/>
              <a:t>aadressipõhine leibkonnauuring – aadress, kus tegelikult elamut ei olegi (valmimisjärgus või lammutatud)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t-E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dirty="0"/>
              <a:t>kui valikuraami aluseks olev andmekogu ei ole valimiüksuse põhine – nt kliendiuuring, aluseks tehingute andmebaas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285E4-2A43-4BA4-A4A8-E91FE0A59B0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814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Valikuraam kaasab indiviide, kes tegelikult ei ole sihtpopulatsioonis –</a:t>
            </a:r>
            <a:r>
              <a:rPr lang="et-EE" baseline="0" dirty="0"/>
              <a:t> nt valikuraami aluseks telefoninumbrid ,aga seal ka enam mitte kasutatavad telefoninumbrid</a:t>
            </a:r>
          </a:p>
          <a:p>
            <a:r>
              <a:rPr lang="et-EE" baseline="0" dirty="0"/>
              <a:t>aadressipõhine leibkonnauuring – aadress, kus tegelikult elamut ei olegi (valmimisjärgus või lammutatud)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t-E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dirty="0"/>
              <a:t>kui valikuraami aluseks olev andmekogu ei ole valimiüksuse põhine – nt kliendiuuring, aluseks tehingute andmebaas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285E4-2A43-4BA4-A4A8-E91FE0A59B0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498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Valikuraam kaasab indiviide, kes tegelikult ei ole sihtpopulatsioonis –</a:t>
            </a:r>
            <a:r>
              <a:rPr lang="et-EE" baseline="0" dirty="0"/>
              <a:t> nt valikuraami aluseks telefoninumbrid ,aga seal ka enam mitte kasutatavad telefoninumbrid</a:t>
            </a:r>
          </a:p>
          <a:p>
            <a:r>
              <a:rPr lang="et-EE" baseline="0" dirty="0"/>
              <a:t>aadressipõhine leibkonnauuring – aadress, kus tegelikult elamut ei olegi (valmimisjärgus või lammutatud)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t-E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dirty="0"/>
              <a:t>kui valikuraami aluseks olev andmekogu ei ole valimiüksuse põhine – nt kliendiuuring, aluseks tehingute andmebaas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285E4-2A43-4BA4-A4A8-E91FE0A59B0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39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285E4-2A43-4BA4-A4A8-E91FE0A59B0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08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46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90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77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48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7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46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55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95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49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92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CA32F-F53E-4273-AC2B-9DDB558800F7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15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apor.org/Standards-Ethics/AAPOR-Code-of-Ethics/Disclosure-Standards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aapor.org/Standards-Ethics/Best-Practices.aspx" TargetMode="External"/><Relationship Id="rId4" Type="http://schemas.openxmlformats.org/officeDocument/2006/relationships/hyperlink" Target="https://www.aapor.org/Education-Resources/Reports/Evaluating-Survey-Quality.asp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42617"/>
            <a:ext cx="9144000" cy="1655762"/>
          </a:xfrm>
        </p:spPr>
        <p:txBody>
          <a:bodyPr>
            <a:normAutofit/>
          </a:bodyPr>
          <a:lstStyle/>
          <a:p>
            <a:r>
              <a:rPr lang="et-EE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Andmete kvaliteedi hindamine, </a:t>
            </a:r>
            <a:br>
              <a:rPr lang="et-EE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t-EE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puuduvad väärtused, erindid</a:t>
            </a:r>
          </a:p>
          <a:p>
            <a:r>
              <a:rPr lang="et-E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Indrek Soidla</a:t>
            </a:r>
          </a:p>
          <a:p>
            <a:endParaRPr lang="et-EE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3EBB99F-F23F-4998-920F-BF4AC19311C8}"/>
              </a:ext>
            </a:extLst>
          </p:cNvPr>
          <p:cNvSpPr txBox="1">
            <a:spLocks/>
          </p:cNvSpPr>
          <p:nvPr/>
        </p:nvSpPr>
        <p:spPr>
          <a:xfrm>
            <a:off x="1524000" y="184781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Sotsiaalse analüüsi meetodid:</a:t>
            </a:r>
            <a:br>
              <a:rPr lang="et-E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t-E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kvantitatiivne lähenemine</a:t>
            </a:r>
          </a:p>
        </p:txBody>
      </p:sp>
    </p:spTree>
    <p:extLst>
      <p:ext uri="{BB962C8B-B14F-4D97-AF65-F5344CB8AC3E}">
        <p14:creationId xmlns:p14="http://schemas.microsoft.com/office/powerpoint/2010/main" val="1570998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Andmelünkade (mittevastamise) liigid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6766" cy="4351338"/>
          </a:xfrm>
        </p:spPr>
        <p:txBody>
          <a:bodyPr>
            <a:normAutofit/>
          </a:bodyPr>
          <a:lstStyle/>
          <a:p>
            <a:r>
              <a:rPr lang="et-EE" sz="2000" i="1" dirty="0" err="1"/>
              <a:t>Missing</a:t>
            </a:r>
            <a:r>
              <a:rPr lang="et-EE" sz="2000" i="1" dirty="0"/>
              <a:t> at </a:t>
            </a:r>
            <a:r>
              <a:rPr lang="et-EE" sz="2000" i="1" dirty="0" err="1"/>
              <a:t>random</a:t>
            </a:r>
            <a:r>
              <a:rPr lang="et-EE" sz="2000" i="1" dirty="0"/>
              <a:t> (MAR) </a:t>
            </a:r>
            <a:r>
              <a:rPr lang="et-EE" sz="2000" dirty="0"/>
              <a:t>ehk juhuslikud lüngad</a:t>
            </a:r>
          </a:p>
          <a:p>
            <a:r>
              <a:rPr lang="et-EE" sz="2000" dirty="0"/>
              <a:t>Andmelünkade esinemine ei sõltu uuritavast tunnusest</a:t>
            </a:r>
          </a:p>
          <a:p>
            <a:r>
              <a:rPr lang="et-EE" sz="2000" dirty="0"/>
              <a:t>Kui </a:t>
            </a:r>
          </a:p>
          <a:p>
            <a:pPr lvl="1"/>
            <a:r>
              <a:rPr lang="el-GR" sz="1800" i="1" dirty="0"/>
              <a:t>φ</a:t>
            </a:r>
            <a:r>
              <a:rPr lang="et-EE" sz="1800" dirty="0"/>
              <a:t> – tõenäosus vastata</a:t>
            </a:r>
          </a:p>
          <a:p>
            <a:pPr lvl="1"/>
            <a:r>
              <a:rPr lang="et-EE" sz="1800" i="1" dirty="0"/>
              <a:t>x</a:t>
            </a:r>
            <a:r>
              <a:rPr lang="et-EE" sz="1800" dirty="0"/>
              <a:t> – mingi andmestikus olev tunnus</a:t>
            </a:r>
          </a:p>
          <a:p>
            <a:pPr lvl="1"/>
            <a:r>
              <a:rPr lang="et-EE" sz="1800" i="1" dirty="0"/>
              <a:t>y</a:t>
            </a:r>
            <a:r>
              <a:rPr lang="et-EE" sz="1800" dirty="0"/>
              <a:t> – vaadeldav tunnus </a:t>
            </a:r>
            <a:r>
              <a:rPr lang="et-EE" dirty="0"/>
              <a:t>(tunnus, milles esinevate andmelünkade juhuslikkusest oleme </a:t>
            </a:r>
            <a:r>
              <a:rPr lang="et-EE" dirty="0" err="1"/>
              <a:t>huvitet</a:t>
            </a:r>
            <a:r>
              <a:rPr lang="et-EE" dirty="0"/>
              <a:t>)</a:t>
            </a:r>
            <a:r>
              <a:rPr lang="et-EE" sz="1800" dirty="0"/>
              <a:t>, </a:t>
            </a:r>
            <a:endParaRPr lang="et-EE" sz="1800" i="1" dirty="0"/>
          </a:p>
          <a:p>
            <a:r>
              <a:rPr lang="et-EE" sz="2000" dirty="0"/>
              <a:t>siis </a:t>
            </a:r>
            <a:r>
              <a:rPr lang="el-GR" sz="2000" i="1" dirty="0"/>
              <a:t>φ</a:t>
            </a:r>
            <a:r>
              <a:rPr lang="et-EE" sz="2000" i="1" dirty="0"/>
              <a:t> </a:t>
            </a:r>
            <a:r>
              <a:rPr lang="et-EE" sz="2000" dirty="0"/>
              <a:t>(tõenäosus vastata) on seotud </a:t>
            </a:r>
            <a:r>
              <a:rPr lang="et-EE" sz="2000" i="1" dirty="0"/>
              <a:t>x</a:t>
            </a:r>
            <a:r>
              <a:rPr lang="et-EE" sz="2000" dirty="0"/>
              <a:t>-</a:t>
            </a:r>
            <a:r>
              <a:rPr lang="et-EE" sz="2000" dirty="0" err="1"/>
              <a:t>ga</a:t>
            </a:r>
            <a:r>
              <a:rPr lang="et-EE" sz="2000" dirty="0"/>
              <a:t>, aga mitte </a:t>
            </a:r>
            <a:r>
              <a:rPr lang="et-EE" sz="2000" i="1" dirty="0"/>
              <a:t>y</a:t>
            </a:r>
            <a:r>
              <a:rPr lang="et-EE" sz="2000" dirty="0"/>
              <a:t>-</a:t>
            </a:r>
            <a:r>
              <a:rPr lang="et-EE" sz="2000" dirty="0" err="1"/>
              <a:t>ga</a:t>
            </a:r>
            <a:endParaRPr lang="et-EE" sz="2000" dirty="0"/>
          </a:p>
          <a:p>
            <a:r>
              <a:rPr lang="et-EE" sz="2000" dirty="0"/>
              <a:t>Näide kehakaalu tunnuses esinevate lünkade kohta:</a:t>
            </a:r>
          </a:p>
          <a:p>
            <a:pPr lvl="1"/>
            <a:r>
              <a:rPr lang="et-EE" sz="1800" dirty="0"/>
              <a:t>naised jätavad uuringus oma kaalu sagedamini ütlemata kui mehed (seos </a:t>
            </a:r>
            <a:r>
              <a:rPr lang="et-EE" sz="1800" i="1" dirty="0"/>
              <a:t>x</a:t>
            </a:r>
            <a:r>
              <a:rPr lang="et-EE" sz="1800" dirty="0"/>
              <a:t>-</a:t>
            </a:r>
            <a:r>
              <a:rPr lang="et-EE" sz="1800" dirty="0" err="1"/>
              <a:t>ga</a:t>
            </a:r>
            <a:r>
              <a:rPr lang="et-EE" sz="1800" dirty="0"/>
              <a:t>), </a:t>
            </a:r>
          </a:p>
          <a:p>
            <a:pPr lvl="1"/>
            <a:r>
              <a:rPr lang="et-EE" sz="1800" dirty="0"/>
              <a:t>samas kergemate ja raskemate inimeste tõenäosuses kaal öelda või ütlemata jätta erinevust ei ole</a:t>
            </a:r>
          </a:p>
          <a:p>
            <a:pPr lvl="2"/>
            <a:r>
              <a:rPr lang="et-EE" dirty="0"/>
              <a:t>st lünkade esinemine tunnuses </a:t>
            </a:r>
            <a:r>
              <a:rPr lang="et-EE" i="1" dirty="0"/>
              <a:t>y</a:t>
            </a:r>
            <a:r>
              <a:rPr lang="et-EE" dirty="0"/>
              <a:t> ei sõltu vaatlemata jäänud väärtustest selles tunnuses</a:t>
            </a:r>
          </a:p>
          <a:p>
            <a:endParaRPr lang="et-EE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221502"/>
            <a:ext cx="1051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t-E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Bruch</a:t>
            </a:r>
            <a:r>
              <a:rPr lang="et-E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et-E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Sand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(20</a:t>
            </a:r>
            <a:r>
              <a:rPr lang="et-E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83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Andmelünkade (mittevastamise) liigid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59429" cy="4351338"/>
          </a:xfrm>
        </p:spPr>
        <p:txBody>
          <a:bodyPr>
            <a:normAutofit/>
          </a:bodyPr>
          <a:lstStyle/>
          <a:p>
            <a:r>
              <a:rPr lang="et-EE" sz="2000" dirty="0"/>
              <a:t>Eelnevas MAR näites on lünkade esinemine seotud sooga</a:t>
            </a:r>
          </a:p>
          <a:p>
            <a:r>
              <a:rPr lang="et-EE" dirty="0"/>
              <a:t>Kuidas saab siis öelda, et lünklikkus on juhuslik?</a:t>
            </a:r>
          </a:p>
          <a:p>
            <a:r>
              <a:rPr lang="et-EE" dirty="0"/>
              <a:t>Tõesti mõnevõrra eksitav termin – justkui võiks lünklikkust ignoreerida</a:t>
            </a:r>
          </a:p>
          <a:p>
            <a:r>
              <a:rPr lang="et-EE" dirty="0"/>
              <a:t>Parem oleks </a:t>
            </a:r>
            <a:r>
              <a:rPr lang="et-EE" i="1" dirty="0" err="1"/>
              <a:t>Missing</a:t>
            </a:r>
            <a:r>
              <a:rPr lang="et-EE" i="1" dirty="0"/>
              <a:t> </a:t>
            </a:r>
            <a:r>
              <a:rPr lang="et-EE" i="1" dirty="0" err="1"/>
              <a:t>Conditionally</a:t>
            </a:r>
            <a:r>
              <a:rPr lang="et-EE" i="1" dirty="0"/>
              <a:t> at </a:t>
            </a:r>
            <a:r>
              <a:rPr lang="et-EE" i="1" dirty="0" err="1"/>
              <a:t>Random</a:t>
            </a:r>
            <a:r>
              <a:rPr lang="et-EE" dirty="0"/>
              <a:t>, aga akronüüm ajaks asja päris segaseks…</a:t>
            </a:r>
          </a:p>
          <a:p>
            <a:r>
              <a:rPr lang="et-EE" dirty="0"/>
              <a:t>Silmas peetakse seda, et </a:t>
            </a:r>
          </a:p>
          <a:p>
            <a:pPr lvl="1"/>
            <a:r>
              <a:rPr lang="et-EE" dirty="0"/>
              <a:t>Lünklikkus ei sõltu tunnuse enda mõõtmata väärtustest, vaid muudest tunnustest =&gt;</a:t>
            </a:r>
          </a:p>
          <a:p>
            <a:pPr lvl="1"/>
            <a:r>
              <a:rPr lang="et-EE" dirty="0"/>
              <a:t>Kui võtame arvesse lünklikkust tekitavad tegurid (need muud tunnused), saab esinduslikkuse kadu vältida</a:t>
            </a:r>
          </a:p>
          <a:p>
            <a:pPr lvl="1"/>
            <a:r>
              <a:rPr lang="et-EE" dirty="0"/>
              <a:t>Kuidas, sellest räägime natuke hiljem</a:t>
            </a:r>
          </a:p>
          <a:p>
            <a:endParaRPr lang="et-EE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221502"/>
            <a:ext cx="1051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t-E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Bruch</a:t>
            </a:r>
            <a:r>
              <a:rPr lang="et-E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et-E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Sand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(20</a:t>
            </a:r>
            <a:r>
              <a:rPr lang="et-E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53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Andmelünkade (mittevastamise) liigid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4351338"/>
          </a:xfrm>
        </p:spPr>
        <p:txBody>
          <a:bodyPr>
            <a:noAutofit/>
          </a:bodyPr>
          <a:lstStyle/>
          <a:p>
            <a:r>
              <a:rPr lang="et-EE" i="1" dirty="0" err="1"/>
              <a:t>M</a:t>
            </a:r>
            <a:r>
              <a:rPr lang="et-EE" sz="2000" i="1" dirty="0" err="1"/>
              <a:t>issing</a:t>
            </a:r>
            <a:r>
              <a:rPr lang="et-EE" sz="2000" i="1" dirty="0"/>
              <a:t> </a:t>
            </a:r>
            <a:r>
              <a:rPr lang="et-EE" sz="2000" i="1" dirty="0" err="1"/>
              <a:t>not</a:t>
            </a:r>
            <a:r>
              <a:rPr lang="et-EE" sz="2000" i="1" dirty="0"/>
              <a:t> at </a:t>
            </a:r>
            <a:r>
              <a:rPr lang="et-EE" sz="2000" i="1" dirty="0" err="1"/>
              <a:t>random</a:t>
            </a:r>
            <a:r>
              <a:rPr lang="et-EE" sz="2000" i="1" dirty="0"/>
              <a:t> (MNAR) </a:t>
            </a:r>
            <a:r>
              <a:rPr lang="et-EE" sz="2000" dirty="0"/>
              <a:t>ehk mittejuhuslikud lüngad</a:t>
            </a:r>
          </a:p>
          <a:p>
            <a:r>
              <a:rPr lang="el-GR" sz="2000" i="1" dirty="0"/>
              <a:t>φ</a:t>
            </a:r>
            <a:r>
              <a:rPr lang="et-EE" sz="2000" dirty="0"/>
              <a:t> (tõenäosus vastata) on seotud </a:t>
            </a:r>
            <a:r>
              <a:rPr lang="et-EE" sz="2000" i="1" dirty="0"/>
              <a:t>y</a:t>
            </a:r>
            <a:r>
              <a:rPr lang="et-EE" sz="2000" dirty="0"/>
              <a:t>-</a:t>
            </a:r>
            <a:r>
              <a:rPr lang="et-EE" sz="2000" dirty="0" err="1"/>
              <a:t>ga</a:t>
            </a:r>
            <a:r>
              <a:rPr lang="et-EE" sz="2000" dirty="0"/>
              <a:t> ja seda ei ole võimalik täielikult seletada </a:t>
            </a:r>
            <a:r>
              <a:rPr lang="et-EE" sz="2000" i="1" dirty="0"/>
              <a:t>x</a:t>
            </a:r>
            <a:r>
              <a:rPr lang="et-EE" sz="2000" dirty="0"/>
              <a:t> abil</a:t>
            </a:r>
          </a:p>
          <a:p>
            <a:r>
              <a:rPr lang="et-EE" sz="2000" dirty="0"/>
              <a:t>Lüngad on seotud tunnuse enda (esile tulemata jäänud) väärtustega ja teiste tunnustega</a:t>
            </a:r>
          </a:p>
          <a:p>
            <a:r>
              <a:rPr lang="et-EE" sz="2000" dirty="0"/>
              <a:t>Lünkade tekkemehhanism ei ole olemasolevate tunnuste varal kirjeldatav</a:t>
            </a:r>
          </a:p>
          <a:p>
            <a:r>
              <a:rPr lang="et-EE" sz="2000" dirty="0"/>
              <a:t>Näide kehakaalu tunnuses esinevate lünkade kohta:</a:t>
            </a:r>
          </a:p>
          <a:p>
            <a:pPr lvl="1"/>
            <a:r>
              <a:rPr lang="et-EE" sz="1800" dirty="0"/>
              <a:t>naised jätavad uuringus oma kaalu sagedamini ütlemata kui mehed ja </a:t>
            </a:r>
          </a:p>
          <a:p>
            <a:pPr lvl="1"/>
            <a:r>
              <a:rPr lang="et-EE" sz="1800" dirty="0"/>
              <a:t>raskemad inimesed jätavad oma kaalu sagedamini ütlemata</a:t>
            </a:r>
          </a:p>
          <a:p>
            <a:r>
              <a:rPr lang="et-EE" sz="2000" dirty="0"/>
              <a:t>Mittevastamist ei saa ignoreerida</a:t>
            </a:r>
          </a:p>
          <a:p>
            <a:r>
              <a:rPr lang="et-EE" sz="2000" dirty="0" err="1"/>
              <a:t>Longituudsetes</a:t>
            </a:r>
            <a:r>
              <a:rPr lang="et-EE" sz="2000" dirty="0"/>
              <a:t> andmetes / aegridades probleem tõsisem</a:t>
            </a:r>
          </a:p>
          <a:p>
            <a:r>
              <a:rPr lang="et-EE" sz="2000" dirty="0"/>
              <a:t>MNAR on keeruline või isegi võimatu tuvastada, põhimõtteliselt ainult muu kvaliteetse uuringu või kordusuuringu abil (</a:t>
            </a:r>
            <a:r>
              <a:rPr lang="et-EE" sz="2000" dirty="0" err="1"/>
              <a:t>Valliant</a:t>
            </a:r>
            <a:r>
              <a:rPr lang="et-EE" sz="2000" dirty="0"/>
              <a:t> et </a:t>
            </a:r>
            <a:r>
              <a:rPr lang="et-EE" sz="2000" dirty="0" err="1"/>
              <a:t>al</a:t>
            </a:r>
            <a:r>
              <a:rPr lang="et-EE" sz="2000" dirty="0"/>
              <a:t> 2013)</a:t>
            </a: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221502"/>
            <a:ext cx="1051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t-E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Bruch</a:t>
            </a:r>
            <a:r>
              <a:rPr lang="et-E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et-E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Sand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(20</a:t>
            </a:r>
            <a:r>
              <a:rPr lang="et-E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8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30D2-1F39-46CA-B8A2-94315816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Mida andmelünkadega teha?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262724-D9D6-41DD-8CAC-5EA8E62F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36" y="1867171"/>
            <a:ext cx="5940358" cy="39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1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Täielik mittevastamine =&gt; kaalumine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t-EE" sz="2200" dirty="0"/>
              <a:t>Täielikust mittevastamisest ehk kutsele mittevastamisest tulenevat esinduslikkuse kadu saab vähendada andmete kaalumisega (nt </a:t>
            </a:r>
            <a:r>
              <a:rPr lang="et-EE" sz="2200" dirty="0" err="1"/>
              <a:t>järelkihistamiskaaludega</a:t>
            </a:r>
            <a:r>
              <a:rPr lang="et-EE" sz="2200" dirty="0"/>
              <a:t>)</a:t>
            </a:r>
          </a:p>
          <a:p>
            <a:r>
              <a:rPr lang="et-EE" sz="2200" dirty="0"/>
              <a:t>Vastajate seas alaesindatud gruppidele antakse analüüsis suurem kaal</a:t>
            </a:r>
          </a:p>
          <a:p>
            <a:r>
              <a:rPr lang="et-EE" sz="2200" dirty="0" err="1"/>
              <a:t>Üleesindatud</a:t>
            </a:r>
            <a:r>
              <a:rPr lang="et-EE" sz="2200" dirty="0"/>
              <a:t> gruppidele antakse analüüsis väiksem kaal</a:t>
            </a:r>
          </a:p>
          <a:p>
            <a:r>
              <a:rPr lang="et-EE" sz="2100" dirty="0"/>
              <a:t>NB! Andmete kaalumine võimaldab esinduslikkuse kadu vähendada, kui kehtib MCAR või MAR</a:t>
            </a:r>
          </a:p>
          <a:p>
            <a:r>
              <a:rPr lang="et-EE" sz="2100" dirty="0"/>
              <a:t>Kui kehtib MNAR, võib kaalumine esinduslikkuse kadu vähendada, aga võib ka suurendada</a:t>
            </a:r>
          </a:p>
          <a:p>
            <a:r>
              <a:rPr lang="et-EE" sz="2100" dirty="0"/>
              <a:t>Aga mida ütles just eelmise slaidi viimane punkt?</a:t>
            </a:r>
          </a:p>
          <a:p>
            <a:r>
              <a:rPr lang="et-EE" sz="2100" dirty="0"/>
              <a:t>Võiks öelda, et laias laastus (subjektiivselt) saab siiski hinnata, kuivõrd kaalumisele saab lootma jääda</a:t>
            </a:r>
          </a:p>
        </p:txBody>
      </p:sp>
    </p:spTree>
    <p:extLst>
      <p:ext uri="{BB962C8B-B14F-4D97-AF65-F5344CB8AC3E}">
        <p14:creationId xmlns:p14="http://schemas.microsoft.com/office/powerpoint/2010/main" val="380155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Täielik mittevastamine =&gt; kaalumine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r>
              <a:rPr lang="et-EE" sz="1800" dirty="0"/>
              <a:t>NB! Esinduslikkusest saab rääkida </a:t>
            </a:r>
          </a:p>
          <a:p>
            <a:pPr lvl="1"/>
            <a:r>
              <a:rPr lang="et-EE" sz="1600" dirty="0"/>
              <a:t>sihtpopulatsiooni suhtes</a:t>
            </a:r>
          </a:p>
          <a:p>
            <a:pPr lvl="1"/>
            <a:r>
              <a:rPr lang="et-EE" sz="1600" dirty="0"/>
              <a:t>mingite tunnuste lõikes</a:t>
            </a:r>
          </a:p>
          <a:p>
            <a:r>
              <a:rPr lang="et-EE" sz="1800" dirty="0"/>
              <a:t>Kui konkreetseid tunnuseid ei mainita, eeldatakse esinduslikkust üleüldiselt </a:t>
            </a:r>
          </a:p>
          <a:p>
            <a:pPr lvl="1"/>
            <a:r>
              <a:rPr lang="et-EE" sz="1600" dirty="0"/>
              <a:t>st kõikvõimalike tunnuste suhtes</a:t>
            </a:r>
          </a:p>
          <a:p>
            <a:r>
              <a:rPr lang="et-EE" sz="1800" dirty="0"/>
              <a:t>Kaalumisjärgselt saab andmete esinduslikkust kindlalt väita vaid tunnuste kohta, mis on kaalude arvutamiseks aluseks</a:t>
            </a:r>
          </a:p>
          <a:p>
            <a:pPr lvl="1"/>
            <a:r>
              <a:rPr lang="et-EE" sz="1600" dirty="0"/>
              <a:t>Tavaliste </a:t>
            </a:r>
            <a:r>
              <a:rPr lang="et-EE" sz="1600" dirty="0" err="1"/>
              <a:t>järelkihistamiskaalude</a:t>
            </a:r>
            <a:r>
              <a:rPr lang="et-EE" sz="1600" dirty="0"/>
              <a:t> puhul tähendab see umbes 3-5 tunnust</a:t>
            </a:r>
            <a:endParaRPr lang="et-EE" dirty="0"/>
          </a:p>
          <a:p>
            <a:r>
              <a:rPr lang="et-EE" sz="1800" dirty="0"/>
              <a:t>Kaalumine parandab esinduslikkust teiste tunnuste suhtes: </a:t>
            </a:r>
          </a:p>
          <a:p>
            <a:pPr lvl="1"/>
            <a:r>
              <a:rPr lang="et-EE" sz="1600" dirty="0"/>
              <a:t>niivõrd, kuivõrd andmelünkade esinemine teistes tunnustes on lineaarselt seotud </a:t>
            </a:r>
            <a:r>
              <a:rPr lang="et-EE" sz="1600" dirty="0" err="1"/>
              <a:t>järelkihistamiskaalude</a:t>
            </a:r>
            <a:r>
              <a:rPr lang="et-EE" sz="1600" dirty="0"/>
              <a:t> aluseks olevate tunnustega</a:t>
            </a:r>
          </a:p>
          <a:p>
            <a:r>
              <a:rPr lang="et-EE" sz="1800" dirty="0"/>
              <a:t>Tähendabki seda, et lünkade esinemine peab olema MAR</a:t>
            </a:r>
          </a:p>
          <a:p>
            <a:pPr lvl="1"/>
            <a:r>
              <a:rPr lang="et-EE" sz="1600" dirty="0"/>
              <a:t>ehk lünklikkus ei ole küll täiesti juhuslik, st on seotud mingite tunnustega, aga võttes lünklikkust nendes tunnustes arvesse, saame lünklikkuse mõju esinduslikkusele elimineerida</a:t>
            </a:r>
          </a:p>
          <a:p>
            <a:pPr lvl="1"/>
            <a:r>
              <a:rPr lang="et-EE" sz="1600" dirty="0"/>
              <a:t>selle mõju täielik elimineerimine eeldab, et lünklikkus muudes tunnustes on kas täiesti juhuslik või täielikult seletatav kaalumise aluseks olevate tunnustega</a:t>
            </a:r>
          </a:p>
        </p:txBody>
      </p:sp>
    </p:spTree>
    <p:extLst>
      <p:ext uri="{BB962C8B-B14F-4D97-AF65-F5344CB8AC3E}">
        <p14:creationId xmlns:p14="http://schemas.microsoft.com/office/powerpoint/2010/main" val="185342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Täielik mittevastamine =&gt; kaalumine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t-EE" sz="2200" dirty="0"/>
              <a:t>Kas see on realistlik kõigi andmestikus olevate tunnuste suhtes?</a:t>
            </a:r>
          </a:p>
          <a:p>
            <a:r>
              <a:rPr lang="et-EE" sz="2200" dirty="0"/>
              <a:t>Ilmselt mitte, aga laias laastus sõltub küsitlusjärgsete (st kaalumata) andmete kvaliteedist (esinduslikkusest)</a:t>
            </a:r>
            <a:endParaRPr lang="et-EE" sz="2000" dirty="0"/>
          </a:p>
          <a:p>
            <a:r>
              <a:rPr lang="et-EE" sz="2100" dirty="0"/>
              <a:t>Mida suurem on mittevastamise nihe enne andmete kaalumist, seda tõenäolisemalt püsib (või suureneb) esinduslikkuse kadu pärast kaalumist</a:t>
            </a:r>
          </a:p>
          <a:p>
            <a:r>
              <a:rPr lang="et-EE" sz="2100" dirty="0"/>
              <a:t>Kaalumine võib vähendada andmete esinduslikkust – kuidas on see võimalik?</a:t>
            </a:r>
          </a:p>
          <a:p>
            <a:r>
              <a:rPr lang="et-EE" sz="2100" dirty="0"/>
              <a:t>Seega, andmete kaalumine ei ole imerohi</a:t>
            </a:r>
          </a:p>
          <a:p>
            <a:r>
              <a:rPr lang="et-EE" sz="2100" dirty="0"/>
              <a:t>Siiski on sellest pigem kasu kui kahju, KUI andmekogumine on olnud metodoloogiliselt kvaliteetne</a:t>
            </a:r>
          </a:p>
          <a:p>
            <a:r>
              <a:rPr lang="et-EE" sz="2100" dirty="0"/>
              <a:t>MOTT: oluline on </a:t>
            </a:r>
          </a:p>
          <a:p>
            <a:pPr lvl="1"/>
            <a:r>
              <a:rPr lang="et-EE" sz="1900" dirty="0"/>
              <a:t>teada, kuidas andmed on kogutud</a:t>
            </a:r>
          </a:p>
          <a:p>
            <a:pPr lvl="1"/>
            <a:r>
              <a:rPr lang="et-EE" sz="1900" dirty="0"/>
              <a:t>tunda andmekogumise meetodeid</a:t>
            </a:r>
          </a:p>
          <a:p>
            <a:pPr lvl="1"/>
            <a:r>
              <a:rPr lang="et-EE" sz="1900" dirty="0"/>
              <a:t>osata hinnata andmekvaliteeti</a:t>
            </a:r>
          </a:p>
          <a:p>
            <a:endParaRPr lang="et-EE" sz="2200" dirty="0"/>
          </a:p>
        </p:txBody>
      </p:sp>
    </p:spTree>
    <p:extLst>
      <p:ext uri="{BB962C8B-B14F-4D97-AF65-F5344CB8AC3E}">
        <p14:creationId xmlns:p14="http://schemas.microsoft.com/office/powerpoint/2010/main" val="306273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sz="2800" dirty="0"/>
              <a:t>Mida teha küsimusele mittevastamisest tuleneva esinduslikkuse kaoga?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60151" cy="4351338"/>
          </a:xfrm>
        </p:spPr>
        <p:txBody>
          <a:bodyPr>
            <a:normAutofit/>
          </a:bodyPr>
          <a:lstStyle/>
          <a:p>
            <a:r>
              <a:rPr lang="et-EE" dirty="0"/>
              <a:t>Kaalumine mõeldud vähendama kutsele mittevastamisest tulenevad esinduslikkuse kadu</a:t>
            </a:r>
          </a:p>
          <a:p>
            <a:r>
              <a:rPr lang="et-EE" dirty="0"/>
              <a:t>Küsimusele mittevastamisest tulenev esinduslikkuse kadu ikkagi probleem</a:t>
            </a:r>
          </a:p>
          <a:p>
            <a:r>
              <a:rPr lang="et-EE" dirty="0"/>
              <a:t>Seega, mida teha andmelünkadega, mis meil olemasolevas andmestikus esinevad?</a:t>
            </a:r>
          </a:p>
          <a:p>
            <a:r>
              <a:rPr lang="et-EE" dirty="0"/>
              <a:t>On erinevaid </a:t>
            </a:r>
            <a:r>
              <a:rPr lang="et-EE" dirty="0" err="1"/>
              <a:t>imputeerimise</a:t>
            </a:r>
            <a:r>
              <a:rPr lang="et-EE" dirty="0"/>
              <a:t> (andmelünkade </a:t>
            </a:r>
            <a:r>
              <a:rPr lang="et-EE" dirty="0" err="1"/>
              <a:t>valiidsete</a:t>
            </a:r>
            <a:r>
              <a:rPr lang="et-EE" dirty="0"/>
              <a:t> väärtustega) asendamise viise</a:t>
            </a:r>
          </a:p>
          <a:p>
            <a:r>
              <a:rPr lang="et-EE" dirty="0"/>
              <a:t>Lühidalt: </a:t>
            </a:r>
          </a:p>
          <a:p>
            <a:pPr lvl="1"/>
            <a:r>
              <a:rPr lang="et-EE" dirty="0"/>
              <a:t>traditsioonilised viisid enamasti liiga ebatäpsed</a:t>
            </a:r>
          </a:p>
          <a:p>
            <a:pPr lvl="1"/>
            <a:r>
              <a:rPr lang="et-EE" dirty="0"/>
              <a:t>täpsed meetodid antud kursuse jaoks liiga keerulised (et neid asjatundlikult kasutada)</a:t>
            </a:r>
          </a:p>
          <a:p>
            <a:pPr lvl="2"/>
            <a:r>
              <a:rPr lang="et-EE" dirty="0"/>
              <a:t>nt mitmene </a:t>
            </a:r>
            <a:r>
              <a:rPr lang="et-EE" dirty="0" err="1"/>
              <a:t>imputeerimine</a:t>
            </a:r>
            <a:endParaRPr lang="et-EE" dirty="0"/>
          </a:p>
          <a:p>
            <a:pPr lvl="2"/>
            <a:r>
              <a:rPr lang="et-EE" dirty="0"/>
              <a:t>Kui andmelüngad on MNAR, ei saa </a:t>
            </a:r>
            <a:br>
              <a:rPr lang="et-EE" dirty="0"/>
            </a:br>
            <a:r>
              <a:rPr lang="et-EE" dirty="0"/>
              <a:t>mitmest </a:t>
            </a:r>
            <a:r>
              <a:rPr lang="et-EE" dirty="0" err="1"/>
              <a:t>imputeerimist</a:t>
            </a:r>
            <a:r>
              <a:rPr lang="et-EE" dirty="0"/>
              <a:t> kasutada</a:t>
            </a:r>
          </a:p>
          <a:p>
            <a:endParaRPr lang="et-E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968CC-3BB0-4209-BC49-910A7F60D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484" y="4423621"/>
            <a:ext cx="3804233" cy="243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7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sz="2800" dirty="0"/>
              <a:t>Mida teha küsimusele mittevastamisest tuleneva esinduslikkuse kaoga?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/>
              <a:t>Kas saab andmelünkadega indiviidid analüüsist lihtsalt välja jätta?</a:t>
            </a:r>
          </a:p>
          <a:p>
            <a:r>
              <a:rPr lang="et-EE" dirty="0"/>
              <a:t>Ainult juhul, kui andmelüngad esinevad täiesti juhuslikult (MCAR)</a:t>
            </a:r>
          </a:p>
          <a:p>
            <a:r>
              <a:rPr lang="et-EE" dirty="0"/>
              <a:t>Kui andmelüngad on MAR või NMAR, ei saa andmelünkadega indiviide lihtsalt analüüsist välja jätta </a:t>
            </a:r>
          </a:p>
          <a:p>
            <a:r>
              <a:rPr lang="et-EE" dirty="0"/>
              <a:t>Kui andmelünkadega indiviidide osakaal on väga väike, on tõenäolisem, et andmelüngad on (täiesti) juhuslikud või et nende mõju tulemustele on väike</a:t>
            </a:r>
          </a:p>
          <a:p>
            <a:r>
              <a:rPr lang="et-EE" dirty="0"/>
              <a:t>Mis on „väga väike“ osakaal, on subjektiivne – 2-3%, </a:t>
            </a:r>
            <a:r>
              <a:rPr lang="et-EE" dirty="0" err="1"/>
              <a:t>vb</a:t>
            </a:r>
            <a:r>
              <a:rPr lang="et-EE" dirty="0"/>
              <a:t> 5% </a:t>
            </a:r>
          </a:p>
          <a:p>
            <a:r>
              <a:rPr lang="et-EE" dirty="0"/>
              <a:t>Tegelikkuses sõltub jällegi andmete üleüldisest kvaliteedist/esinduslikkusest</a:t>
            </a:r>
          </a:p>
          <a:p>
            <a:r>
              <a:rPr lang="et-EE" dirty="0"/>
              <a:t>Kas esinevad andmelüngad on MAR või MCAR?</a:t>
            </a:r>
          </a:p>
          <a:p>
            <a:pPr lvl="1"/>
            <a:r>
              <a:rPr lang="et-EE" dirty="0"/>
              <a:t>Võrrelda oluliste tunnuste jaotuseid andmelünkadega ja </a:t>
            </a:r>
            <a:r>
              <a:rPr lang="et-EE" dirty="0" err="1"/>
              <a:t>valiidsete</a:t>
            </a:r>
            <a:r>
              <a:rPr lang="et-EE" dirty="0"/>
              <a:t> väärtustega indiviidide seas</a:t>
            </a:r>
          </a:p>
          <a:p>
            <a:pPr lvl="1"/>
            <a:r>
              <a:rPr lang="et-EE" dirty="0"/>
              <a:t>sõltumatute kogumite </a:t>
            </a:r>
            <a:r>
              <a:rPr lang="et-EE" i="1" dirty="0" err="1"/>
              <a:t>t</a:t>
            </a:r>
            <a:r>
              <a:rPr lang="et-EE" dirty="0" err="1"/>
              <a:t>-test</a:t>
            </a:r>
            <a:r>
              <a:rPr lang="et-EE" dirty="0"/>
              <a:t>, </a:t>
            </a:r>
            <a:r>
              <a:rPr lang="et-EE" dirty="0" err="1"/>
              <a:t>Little’i</a:t>
            </a:r>
            <a:r>
              <a:rPr lang="et-EE" dirty="0"/>
              <a:t> test, </a:t>
            </a:r>
            <a:r>
              <a:rPr lang="el-GR" i="1" dirty="0"/>
              <a:t>χ</a:t>
            </a:r>
            <a:r>
              <a:rPr lang="et-EE" baseline="30000" dirty="0"/>
              <a:t>2</a:t>
            </a:r>
            <a:r>
              <a:rPr lang="et-EE" dirty="0"/>
              <a:t>-test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55034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sz="2800" dirty="0"/>
              <a:t>Mida teha küsimusele mittevastamisest tuleneva esinduslikkuse kaoga?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/>
              <a:t>Mida teha siis, kui ilmneb, et lüngad ei esine täiesti juhuslikult (≠MCAR)?</a:t>
            </a:r>
          </a:p>
          <a:p>
            <a:r>
              <a:rPr lang="et-EE" dirty="0"/>
              <a:t>Kas tuleks andmetest loobuda?</a:t>
            </a:r>
          </a:p>
          <a:p>
            <a:r>
              <a:rPr lang="et-EE" dirty="0"/>
              <a:t>Mitte tingimata</a:t>
            </a:r>
          </a:p>
          <a:p>
            <a:r>
              <a:rPr lang="et-EE" dirty="0"/>
              <a:t>Mingi viga esineb andmetes alati, küsimus on, kui suurt viga oleme valmis lubama</a:t>
            </a:r>
          </a:p>
          <a:p>
            <a:r>
              <a:rPr lang="et-EE" dirty="0"/>
              <a:t>Teisiti öeldes, kui ettevaatlikud peaksime tulemuste tõlgendamisel olema?</a:t>
            </a:r>
          </a:p>
          <a:p>
            <a:r>
              <a:rPr lang="et-EE" dirty="0"/>
              <a:t>Oluline olla andmetes esinevatest probleemidest teadlik ja neid arvesse võtta</a:t>
            </a:r>
          </a:p>
          <a:p>
            <a:r>
              <a:rPr lang="et-EE" dirty="0"/>
              <a:t>…ning anda neist lugejale teada!</a:t>
            </a:r>
          </a:p>
          <a:p>
            <a:r>
              <a:rPr lang="et-EE" dirty="0"/>
              <a:t>Veel oluline: </a:t>
            </a:r>
          </a:p>
          <a:p>
            <a:pPr lvl="1"/>
            <a:r>
              <a:rPr lang="et-EE" dirty="0"/>
              <a:t>erinevad analüüsid, erinevad küsimused nõuavad erinevat täpsust</a:t>
            </a:r>
          </a:p>
          <a:p>
            <a:pPr lvl="1"/>
            <a:r>
              <a:rPr lang="et-EE" dirty="0"/>
              <a:t>oskus viga hinnata tuleb aja ja analüüsikogemusega</a:t>
            </a:r>
          </a:p>
          <a:p>
            <a:pPr lvl="1"/>
            <a:r>
              <a:rPr lang="et-EE" dirty="0"/>
              <a:t>saame kasutada erinevaid näitajaid vea hindamisel, aga teatud ulatuses otsus subjektiivne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528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1B13-D843-48CC-A860-1902CFCC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sz="2800" i="1" dirty="0"/>
              <a:t>So </a:t>
            </a:r>
            <a:r>
              <a:rPr lang="et-EE" sz="2800" i="1" dirty="0" err="1"/>
              <a:t>now</a:t>
            </a:r>
            <a:r>
              <a:rPr lang="et-EE" sz="2800" i="1" dirty="0"/>
              <a:t> </a:t>
            </a:r>
            <a:r>
              <a:rPr lang="et-EE" sz="2800" i="1" dirty="0" err="1"/>
              <a:t>we’ve</a:t>
            </a:r>
            <a:r>
              <a:rPr lang="et-EE" sz="2800" i="1" dirty="0"/>
              <a:t> </a:t>
            </a:r>
            <a:r>
              <a:rPr lang="et-EE" sz="2800" i="1" dirty="0" err="1"/>
              <a:t>got</a:t>
            </a:r>
            <a:r>
              <a:rPr lang="et-EE" sz="2800" i="1" dirty="0"/>
              <a:t> </a:t>
            </a:r>
            <a:r>
              <a:rPr lang="et-EE" sz="2800" i="1" dirty="0" err="1"/>
              <a:t>our</a:t>
            </a:r>
            <a:r>
              <a:rPr lang="et-EE" sz="2800" i="1" dirty="0"/>
              <a:t> </a:t>
            </a:r>
            <a:r>
              <a:rPr lang="et-EE" sz="2800" i="1" dirty="0" err="1"/>
              <a:t>dataset</a:t>
            </a:r>
            <a:r>
              <a:rPr lang="et-EE" sz="2800" i="1" dirty="0"/>
              <a:t>, </a:t>
            </a:r>
            <a:r>
              <a:rPr lang="et-EE" sz="2800" i="1" dirty="0" err="1"/>
              <a:t>what</a:t>
            </a:r>
            <a:r>
              <a:rPr lang="et-EE" sz="2800" i="1" dirty="0"/>
              <a:t> are </a:t>
            </a:r>
            <a:r>
              <a:rPr lang="et-EE" sz="2800" i="1" dirty="0" err="1"/>
              <a:t>we</a:t>
            </a:r>
            <a:r>
              <a:rPr lang="et-EE" sz="2800" i="1" dirty="0"/>
              <a:t> </a:t>
            </a:r>
            <a:r>
              <a:rPr lang="et-EE" sz="2800" i="1" dirty="0" err="1"/>
              <a:t>gonna</a:t>
            </a:r>
            <a:r>
              <a:rPr lang="et-EE" sz="2800" i="1" dirty="0"/>
              <a:t> do </a:t>
            </a:r>
            <a:r>
              <a:rPr lang="et-EE" sz="2800" i="1" dirty="0" err="1"/>
              <a:t>with</a:t>
            </a:r>
            <a:r>
              <a:rPr lang="et-EE" sz="2800" i="1" dirty="0"/>
              <a:t> </a:t>
            </a:r>
            <a:r>
              <a:rPr lang="et-EE" sz="2800" i="1" dirty="0" err="1"/>
              <a:t>it</a:t>
            </a:r>
            <a:r>
              <a:rPr lang="et-EE" sz="2800" i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4A7C7-5F09-4FF2-89C9-DB4AA71AE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sz="1800" dirty="0"/>
              <a:t>Millele peaksime andmeid analüüsima hakates kõigepealt tähelepanu pöörama?</a:t>
            </a:r>
          </a:p>
          <a:p>
            <a:r>
              <a:rPr lang="et-EE" sz="1800" dirty="0"/>
              <a:t>Milline on andmete kvaliteet? Kas andmed on usaldusväärsed?</a:t>
            </a:r>
          </a:p>
          <a:p>
            <a:r>
              <a:rPr lang="et-EE" sz="1800" dirty="0"/>
              <a:t>Täpsemalt nt:</a:t>
            </a:r>
          </a:p>
          <a:p>
            <a:r>
              <a:rPr lang="et-EE" sz="1800" dirty="0"/>
              <a:t>Kuidas on andmed kogutud?</a:t>
            </a:r>
          </a:p>
          <a:p>
            <a:r>
              <a:rPr lang="et-EE" sz="1800" dirty="0"/>
              <a:t>Kas andmed mõõdavad seda, mida me eeldame, et nad mõõdavad?</a:t>
            </a:r>
          </a:p>
          <a:p>
            <a:r>
              <a:rPr lang="et-EE" sz="1800" dirty="0"/>
              <a:t>Kas analüüsiühik on sobiv?</a:t>
            </a:r>
          </a:p>
          <a:p>
            <a:r>
              <a:rPr lang="et-EE" sz="1800" dirty="0"/>
              <a:t>Kas andmed vastavad analüüsimeetodite eeldustele?</a:t>
            </a:r>
          </a:p>
          <a:p>
            <a:endParaRPr lang="et-EE" sz="1800" dirty="0"/>
          </a:p>
          <a:p>
            <a:r>
              <a:rPr lang="et-EE" sz="1800" dirty="0"/>
              <a:t>Põhiline, mida teada tahame:</a:t>
            </a:r>
          </a:p>
          <a:p>
            <a:r>
              <a:rPr lang="et-EE" sz="1800" dirty="0"/>
              <a:t>Kui me neid andmeid analüüsime, kui kindlad saame olla tulemuste täpsuses?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2518E6-2A6C-4751-8BCE-C3C9376C7700}"/>
              </a:ext>
            </a:extLst>
          </p:cNvPr>
          <p:cNvSpPr txBox="1">
            <a:spLocks/>
          </p:cNvSpPr>
          <p:nvPr/>
        </p:nvSpPr>
        <p:spPr>
          <a:xfrm>
            <a:off x="4660039" y="2623786"/>
            <a:ext cx="10515600" cy="1888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t-E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küsimus esinduslikkusest, </a:t>
            </a:r>
            <a:r>
              <a:rPr lang="et-EE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üldistatavusest</a:t>
            </a:r>
            <a:endParaRPr lang="et-EE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t-E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      küsimus valiidsusest ja </a:t>
            </a:r>
            <a:br>
              <a:rPr lang="et-E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t-E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      </a:t>
            </a:r>
            <a:r>
              <a:rPr lang="et-EE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reliaablusest</a:t>
            </a:r>
            <a:endParaRPr lang="et-EE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t-E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küsimus mõõtmistasandist</a:t>
            </a:r>
          </a:p>
          <a:p>
            <a:pPr marL="0" indent="0">
              <a:buNone/>
            </a:pPr>
            <a:r>
              <a:rPr lang="et-E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            küsimus analüüsimeetoditest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B027511-3C70-48AF-97AC-6DA1D95D1597}"/>
              </a:ext>
            </a:extLst>
          </p:cNvPr>
          <p:cNvSpPr/>
          <p:nvPr/>
        </p:nvSpPr>
        <p:spPr>
          <a:xfrm rot="9199832">
            <a:off x="4279438" y="2811589"/>
            <a:ext cx="417443" cy="18884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9259409-D2C0-43F7-9EE9-010CC6865AD0}"/>
              </a:ext>
            </a:extLst>
          </p:cNvPr>
          <p:cNvSpPr/>
          <p:nvPr/>
        </p:nvSpPr>
        <p:spPr>
          <a:xfrm rot="9888610">
            <a:off x="8284807" y="3167202"/>
            <a:ext cx="417443" cy="18884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CA17997-777E-4A42-BF36-16B666C4C735}"/>
              </a:ext>
            </a:extLst>
          </p:cNvPr>
          <p:cNvSpPr/>
          <p:nvPr/>
        </p:nvSpPr>
        <p:spPr>
          <a:xfrm rot="10312805">
            <a:off x="4238271" y="3705628"/>
            <a:ext cx="417443" cy="18884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A45BE66-C52D-4A47-8F0E-287E3A07005E}"/>
              </a:ext>
            </a:extLst>
          </p:cNvPr>
          <p:cNvSpPr/>
          <p:nvPr/>
        </p:nvSpPr>
        <p:spPr>
          <a:xfrm rot="10283296">
            <a:off x="6801678" y="4075835"/>
            <a:ext cx="417443" cy="18884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1526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4200680" y="3158861"/>
            <a:ext cx="0" cy="64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04449" y="4121804"/>
            <a:ext cx="0" cy="64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8001002" y="2186190"/>
            <a:ext cx="0" cy="64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8001002" y="3158861"/>
            <a:ext cx="0" cy="64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8001002" y="4131532"/>
            <a:ext cx="0" cy="64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08374" y="3494708"/>
            <a:ext cx="119006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sz="3600" dirty="0"/>
              <a:t>Uuringu koguviga</a:t>
            </a:r>
            <a:endParaRPr lang="en-GB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177989" y="1865499"/>
            <a:ext cx="208429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 err="1"/>
              <a:t>Konstrukt</a:t>
            </a:r>
            <a:endParaRPr lang="en-GB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177989" y="2838170"/>
            <a:ext cx="208429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Mõõtmine</a:t>
            </a:r>
            <a:endParaRPr lang="en-GB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177989" y="3810841"/>
            <a:ext cx="208429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Vastus</a:t>
            </a:r>
            <a:endParaRPr lang="en-GB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177989" y="4783512"/>
            <a:ext cx="208429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Korrigeeritud vastus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965578" y="1865499"/>
            <a:ext cx="208429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Sihtpopulatsioon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965578" y="2838170"/>
            <a:ext cx="208429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Valikuraam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965578" y="3810841"/>
            <a:ext cx="208429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Valim</a:t>
            </a:r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965578" y="4783512"/>
            <a:ext cx="208429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Vastajad</a:t>
            </a:r>
            <a:endParaRPr lang="en-GB" sz="1600" dirty="0"/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4200680" y="2204053"/>
            <a:ext cx="0" cy="6341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10614" y="2512309"/>
            <a:ext cx="119006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05435" y="2271152"/>
            <a:ext cx="2122395" cy="4760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Valiidsus</a:t>
            </a:r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905435" y="3249495"/>
            <a:ext cx="2122394" cy="4760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Mõõtmisviga</a:t>
            </a:r>
            <a:endParaRPr lang="en-GB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905435" y="4222166"/>
            <a:ext cx="2108947" cy="4760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Töötlusviga</a:t>
            </a:r>
            <a:endParaRPr lang="en-GB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014383" y="4477107"/>
            <a:ext cx="119006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001002" y="2535484"/>
            <a:ext cx="120351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20202" y="2298046"/>
            <a:ext cx="2106704" cy="4760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Kaetuse viga</a:t>
            </a:r>
            <a:endParaRPr lang="en-GB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8001002" y="3501654"/>
            <a:ext cx="120351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220202" y="3254488"/>
            <a:ext cx="2106704" cy="4760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Valikuviga</a:t>
            </a:r>
            <a:endParaRPr lang="en-GB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8001002" y="4464597"/>
            <a:ext cx="120351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220202" y="4227159"/>
            <a:ext cx="2106704" cy="4327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t-EE" sz="1400" dirty="0" err="1"/>
              <a:t>Mittevastam</a:t>
            </a:r>
            <a:r>
              <a:rPr lang="et-EE" sz="1400" dirty="0"/>
              <a:t> viga</a:t>
            </a:r>
            <a:endParaRPr lang="en-GB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118848" y="5662053"/>
            <a:ext cx="208429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Küsitlusandmed</a:t>
            </a:r>
            <a:endParaRPr lang="en-GB" sz="1600" dirty="0"/>
          </a:p>
        </p:txBody>
      </p:sp>
      <p:cxnSp>
        <p:nvCxnSpPr>
          <p:cNvPr id="38" name="Straight Arrow Connector 37"/>
          <p:cNvCxnSpPr>
            <a:stCxn id="7" idx="2"/>
          </p:cNvCxnSpPr>
          <p:nvPr/>
        </p:nvCxnSpPr>
        <p:spPr>
          <a:xfrm>
            <a:off x="4220136" y="5368287"/>
            <a:ext cx="1351429" cy="2929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705600" y="5153686"/>
            <a:ext cx="1288677" cy="5075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38200" y="6221502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Groves, Fowler, Couper, Singer, and </a:t>
            </a:r>
            <a:r>
              <a:rPr lang="en-US" sz="1400" dirty="0" err="1"/>
              <a:t>Tourangeau</a:t>
            </a:r>
            <a:r>
              <a:rPr lang="en-US" sz="1400" dirty="0"/>
              <a:t> (2004)</a:t>
            </a:r>
            <a:endParaRPr lang="en-GB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177989" y="1319003"/>
            <a:ext cx="20842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t-EE" b="1" dirty="0"/>
              <a:t>Mõõtmine</a:t>
            </a:r>
            <a:endParaRPr lang="en-GB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952130" y="1322572"/>
            <a:ext cx="20842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t-EE" b="1" dirty="0"/>
              <a:t>Esinduslikkus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6846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Uuringu koguviga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t-EE" dirty="0"/>
              <a:t>Kaetuse viga – valikuraam ei kata sihtpopulatsiooni täpselt</a:t>
            </a:r>
          </a:p>
          <a:p>
            <a:pPr lvl="1"/>
            <a:r>
              <a:rPr lang="et-EE" dirty="0"/>
              <a:t>Valikuraam – loend sihtpopulatsiooni liikmetest</a:t>
            </a:r>
          </a:p>
          <a:p>
            <a:pPr lvl="1"/>
            <a:r>
              <a:rPr lang="et-EE" dirty="0"/>
              <a:t>Sõltub valikuraami katvusest, kvaliteedist</a:t>
            </a:r>
          </a:p>
          <a:p>
            <a:r>
              <a:rPr lang="et-EE" dirty="0"/>
              <a:t>Valikuviga – kõrvalekalle tegelikust väärtusest populatsioonis, mis tuleneb valimi juhuslikkusest</a:t>
            </a:r>
          </a:p>
          <a:p>
            <a:pPr lvl="1"/>
            <a:r>
              <a:rPr lang="et-EE" dirty="0"/>
              <a:t>Sõltub valimi suurusest, konkreetse tunnuse hajuvusest</a:t>
            </a:r>
          </a:p>
          <a:p>
            <a:pPr lvl="1"/>
            <a:r>
              <a:rPr lang="et-EE" dirty="0"/>
              <a:t>See on see, mida püütakse hinnata usaldusvahemike, olulisuse tõenäosuse abil</a:t>
            </a:r>
          </a:p>
          <a:p>
            <a:pPr lvl="1"/>
            <a:r>
              <a:rPr lang="et-EE" dirty="0"/>
              <a:t>Ei saa (täpselt) hinnata, kui valim pole juhuslik / juhuslikkus kannatab (vt </a:t>
            </a:r>
            <a:r>
              <a:rPr lang="et-EE" dirty="0" err="1"/>
              <a:t>eelm</a:t>
            </a:r>
            <a:r>
              <a:rPr lang="et-EE" dirty="0"/>
              <a:t> ja </a:t>
            </a:r>
            <a:r>
              <a:rPr lang="et-EE" dirty="0" err="1"/>
              <a:t>järgm</a:t>
            </a:r>
            <a:r>
              <a:rPr lang="et-EE" dirty="0"/>
              <a:t> punkt)</a:t>
            </a:r>
          </a:p>
          <a:p>
            <a:r>
              <a:rPr lang="et-EE" dirty="0"/>
              <a:t>Mittevastamise viga – vastamata jätmisest tulenev viga</a:t>
            </a:r>
          </a:p>
          <a:p>
            <a:pPr lvl="1"/>
            <a:r>
              <a:rPr lang="et-EE" dirty="0"/>
              <a:t>Sõltub vastajate koostöövalmidusest (selle juhuslikkusest), välitöö kvaliteedist</a:t>
            </a:r>
          </a:p>
          <a:p>
            <a:r>
              <a:rPr lang="et-EE" dirty="0"/>
              <a:t>Valiidsus – kui täpselt instrument (uuringuküsimus) tegelikult mõõdab </a:t>
            </a:r>
            <a:r>
              <a:rPr lang="et-EE" dirty="0" err="1"/>
              <a:t>konstrukti</a:t>
            </a:r>
            <a:r>
              <a:rPr lang="et-EE" dirty="0"/>
              <a:t>, mida peaks mõõtma</a:t>
            </a:r>
          </a:p>
          <a:p>
            <a:pPr lvl="1"/>
            <a:r>
              <a:rPr lang="et-EE" dirty="0"/>
              <a:t>Sõltub uuringuküsimuste koostamise põhjalikkusest, testimisest</a:t>
            </a:r>
          </a:p>
          <a:p>
            <a:r>
              <a:rPr lang="et-EE" dirty="0"/>
              <a:t>Mõõtmisviga – mõõtmisprotsessist tulenev viga (tekib, kui mõõtmismeetod mõjutab vastust)</a:t>
            </a:r>
          </a:p>
          <a:p>
            <a:pPr lvl="1"/>
            <a:r>
              <a:rPr lang="et-EE" dirty="0"/>
              <a:t>Sõltub küsitlusviisist, välitöö kvaliteedist, küsimuste tundlikkusest / sotsiaalsest </a:t>
            </a:r>
            <a:r>
              <a:rPr lang="et-EE" dirty="0" err="1"/>
              <a:t>soovitavusest</a:t>
            </a:r>
            <a:endParaRPr lang="et-EE" dirty="0"/>
          </a:p>
          <a:p>
            <a:r>
              <a:rPr lang="et-EE" dirty="0"/>
              <a:t>Töötlusviga – erinevus vastaja antud vastuse ja analüüsides kasutatava väärtuse vahel</a:t>
            </a:r>
          </a:p>
          <a:p>
            <a:pPr lvl="1"/>
            <a:r>
              <a:rPr lang="et-EE" dirty="0"/>
              <a:t>Sõltub, kuivõrd on andmestiku järelkontrolliga vaeva nähtud</a:t>
            </a:r>
          </a:p>
          <a:p>
            <a:endParaRPr lang="et-EE" dirty="0"/>
          </a:p>
          <a:p>
            <a:pPr lvl="1"/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58855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Uuringu koguviga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/>
              <a:t>Kui me andmeid analüüsime, kui kindlad saame olla tulemuste täpsuses?</a:t>
            </a:r>
          </a:p>
          <a:p>
            <a:r>
              <a:rPr lang="et-EE" dirty="0"/>
              <a:t>Väga oluline uurida uuringu / andmete kogumise metoodikat!</a:t>
            </a:r>
          </a:p>
          <a:p>
            <a:r>
              <a:rPr lang="et-EE" dirty="0"/>
              <a:t>Võime näha palju vaeva andmete analüüsiga, aga…</a:t>
            </a:r>
          </a:p>
          <a:p>
            <a:r>
              <a:rPr lang="et-EE" dirty="0"/>
              <a:t>…kui jätame tähelepanuta, kuidas andmed on tekkinud, siis </a:t>
            </a:r>
          </a:p>
          <a:p>
            <a:pPr lvl="1"/>
            <a:r>
              <a:rPr lang="et-EE" dirty="0"/>
              <a:t>heal juhul me lihtsalt ei oska analüüsil olulistele nüanssidele tähelepanu pöörata</a:t>
            </a:r>
          </a:p>
          <a:p>
            <a:pPr lvl="1"/>
            <a:r>
              <a:rPr lang="et-EE" dirty="0"/>
              <a:t>halval juhul lähevad </a:t>
            </a:r>
            <a:r>
              <a:rPr lang="et-EE" dirty="0" err="1"/>
              <a:t>eksijäreldused</a:t>
            </a:r>
            <a:r>
              <a:rPr lang="et-EE" dirty="0"/>
              <a:t> kellelegi palju maksma</a:t>
            </a:r>
          </a:p>
          <a:p>
            <a:r>
              <a:rPr lang="et-EE" dirty="0"/>
              <a:t>Halbade andmete äratundmiseks võib piisata vähesest</a:t>
            </a:r>
          </a:p>
        </p:txBody>
      </p:sp>
    </p:spTree>
    <p:extLst>
      <p:ext uri="{BB962C8B-B14F-4D97-AF65-F5344CB8AC3E}">
        <p14:creationId xmlns:p14="http://schemas.microsoft.com/office/powerpoint/2010/main" val="331360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sz="2800" dirty="0"/>
              <a:t>Halbade andmete äratundmiseks võib piisata vähesest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t-EE" dirty="0"/>
              <a:t>Millele peaks küsitlusuuringu andmete puhul tähelepanu pöörama?</a:t>
            </a:r>
          </a:p>
          <a:p>
            <a:r>
              <a:rPr lang="et-EE" dirty="0"/>
              <a:t>Lühike nimekiri olulistest küsimustest uuringu metoodika hindamisel</a:t>
            </a:r>
          </a:p>
          <a:p>
            <a:pPr lvl="1"/>
            <a:r>
              <a:rPr lang="et-EE" dirty="0"/>
              <a:t>Millal ja kuidas uuring läbi viidi?</a:t>
            </a:r>
          </a:p>
          <a:p>
            <a:pPr lvl="1"/>
            <a:r>
              <a:rPr lang="et-EE" dirty="0"/>
              <a:t>Keda küsitleti?</a:t>
            </a:r>
          </a:p>
          <a:p>
            <a:pPr lvl="1"/>
            <a:r>
              <a:rPr lang="et-EE" dirty="0"/>
              <a:t>Kuidas nad välja valiti?</a:t>
            </a:r>
          </a:p>
          <a:p>
            <a:pPr lvl="1"/>
            <a:r>
              <a:rPr lang="et-EE" dirty="0"/>
              <a:t>Kes rahastas uuringut?</a:t>
            </a:r>
          </a:p>
          <a:p>
            <a:pPr lvl="1"/>
            <a:r>
              <a:rPr lang="et-EE" dirty="0"/>
              <a:t>Milliseid küsimusi küsiti?</a:t>
            </a:r>
          </a:p>
          <a:p>
            <a:r>
              <a:rPr lang="et-EE" dirty="0"/>
              <a:t>Millise info peaks uuringu korraldaja edastama:</a:t>
            </a:r>
          </a:p>
          <a:p>
            <a:pPr lvl="1"/>
            <a:r>
              <a:rPr lang="et-EE" dirty="0">
                <a:hlinkClick r:id="rId3"/>
              </a:rPr>
              <a:t>https://www.aapor.org/Standards-Ethics/AAPOR-Code-of-Ethics/Disclosure-Standards.aspx</a:t>
            </a:r>
            <a:endParaRPr lang="et-EE" dirty="0"/>
          </a:p>
          <a:p>
            <a:r>
              <a:rPr lang="et-EE" dirty="0"/>
              <a:t>Põhjalikum nimekiri olulistest küsimustest: </a:t>
            </a:r>
          </a:p>
          <a:p>
            <a:pPr lvl="1"/>
            <a:r>
              <a:rPr lang="et-EE" dirty="0">
                <a:hlinkClick r:id="rId4"/>
              </a:rPr>
              <a:t>https://www.aapor.org/Education-Resources/Reports/Evaluating-Survey-Quality.aspx</a:t>
            </a:r>
            <a:endParaRPr lang="et-EE" dirty="0"/>
          </a:p>
          <a:p>
            <a:r>
              <a:rPr lang="et-EE" dirty="0"/>
              <a:t>Kuidas tagada võimalikult kvaliteetsed andmed: </a:t>
            </a:r>
          </a:p>
          <a:p>
            <a:pPr lvl="1"/>
            <a:r>
              <a:rPr lang="et-EE" dirty="0">
                <a:hlinkClick r:id="rId5"/>
              </a:rPr>
              <a:t>https://www.aapor.org/Standards-Ethics/Best-Practices.aspx</a:t>
            </a:r>
            <a:endParaRPr lang="et-EE" dirty="0"/>
          </a:p>
          <a:p>
            <a:r>
              <a:rPr lang="et-EE" dirty="0"/>
              <a:t>Kui uuringu korraldaja </a:t>
            </a:r>
          </a:p>
          <a:p>
            <a:pPr lvl="1"/>
            <a:r>
              <a:rPr lang="et-EE" dirty="0"/>
              <a:t>ei oska/suuda anda selgeid vastuseid olulistele küsimustele või</a:t>
            </a:r>
          </a:p>
          <a:p>
            <a:pPr lvl="1"/>
            <a:r>
              <a:rPr lang="et-EE" dirty="0"/>
              <a:t>ajab kesksete mõistete kohta villast (vastamismäär, veapiir, valimitüüp),</a:t>
            </a:r>
          </a:p>
          <a:p>
            <a:r>
              <a:rPr lang="et-EE" dirty="0"/>
              <a:t>siis pigem hoida nendest andmetest eemale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3606F-A001-4C4A-AE19-8343D32AB1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1914" y="4851400"/>
            <a:ext cx="427361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1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1B13-D843-48CC-A860-1902CFCC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sz="2800" dirty="0"/>
              <a:t>Andmete esinduslikkus, tulemuste </a:t>
            </a:r>
            <a:r>
              <a:rPr lang="et-EE" sz="2800" dirty="0" err="1"/>
              <a:t>üldistatavus</a:t>
            </a:r>
            <a:endParaRPr lang="et-E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4A7C7-5F09-4FF2-89C9-DB4AA71AE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t-EE" sz="1800" dirty="0"/>
              <a:t>Põhiline on küsimus andmete esinduslikkusest</a:t>
            </a:r>
          </a:p>
          <a:p>
            <a:r>
              <a:rPr lang="et-EE" sz="1800" dirty="0"/>
              <a:t>Kui meil ei ole andmeid kogu sihtpopulatsiooni kohta, kas tulemused on sellele üldistatavad?</a:t>
            </a:r>
          </a:p>
          <a:p>
            <a:r>
              <a:rPr lang="et-EE" sz="1800" dirty="0"/>
              <a:t>Kas seda on võimalik kuidagi hinnata?</a:t>
            </a:r>
          </a:p>
          <a:p>
            <a:r>
              <a:rPr lang="et-EE" sz="1800" dirty="0"/>
              <a:t>Kui oluliste tunnuste lõikes esineb lahknevusi sihtpopulatsioonist, kas on võimalik parandada?</a:t>
            </a:r>
          </a:p>
          <a:p>
            <a:r>
              <a:rPr lang="et-EE" sz="1800" dirty="0"/>
              <a:t>On võimalik (kaalumise teel), aga oluline on siiski valimi juhuslikkus</a:t>
            </a:r>
          </a:p>
          <a:p>
            <a:r>
              <a:rPr lang="et-EE" sz="1800" dirty="0"/>
              <a:t>Pole küsimus ainult valimiandmete kohta</a:t>
            </a:r>
          </a:p>
          <a:p>
            <a:r>
              <a:rPr lang="et-EE" sz="1800" dirty="0"/>
              <a:t>Ka registri- või suurandmete puhul küsimus andmete täielikkusest ja esinduslikkusest</a:t>
            </a:r>
          </a:p>
          <a:p>
            <a:r>
              <a:rPr lang="et-EE" sz="1800" dirty="0"/>
              <a:t>Millest võivad andmelüngad tekkida?</a:t>
            </a:r>
          </a:p>
          <a:p>
            <a:pPr lvl="1"/>
            <a:r>
              <a:rPr lang="et-EE" sz="1600" dirty="0"/>
              <a:t>Kutsele mittevastamine ehk täielik mittevastamine </a:t>
            </a:r>
            <a:r>
              <a:rPr lang="et-EE" sz="1600" i="1" dirty="0"/>
              <a:t>(</a:t>
            </a:r>
            <a:r>
              <a:rPr lang="et-EE" sz="1600" i="1" dirty="0" err="1"/>
              <a:t>unit</a:t>
            </a:r>
            <a:r>
              <a:rPr lang="et-EE" sz="1600" i="1" dirty="0"/>
              <a:t> </a:t>
            </a:r>
            <a:r>
              <a:rPr lang="et-EE" sz="1600" i="1" dirty="0" err="1"/>
              <a:t>nonresponse</a:t>
            </a:r>
            <a:r>
              <a:rPr lang="et-EE" sz="1600" i="1" dirty="0"/>
              <a:t>, </a:t>
            </a:r>
            <a:r>
              <a:rPr lang="et-EE" sz="1600" i="1" dirty="0" err="1"/>
              <a:t>total</a:t>
            </a:r>
            <a:r>
              <a:rPr lang="et-EE" sz="1600" i="1" dirty="0"/>
              <a:t> </a:t>
            </a:r>
            <a:r>
              <a:rPr lang="et-EE" sz="1600" i="1" dirty="0" err="1"/>
              <a:t>nonresponse</a:t>
            </a:r>
            <a:r>
              <a:rPr lang="et-EE" sz="1600" i="1" dirty="0"/>
              <a:t>) </a:t>
            </a:r>
            <a:r>
              <a:rPr lang="et-EE" sz="1600" dirty="0"/>
              <a:t>– vastused puuduvad kõigile küsimustele</a:t>
            </a:r>
          </a:p>
          <a:p>
            <a:pPr lvl="1"/>
            <a:r>
              <a:rPr lang="et-EE" sz="1600" dirty="0"/>
              <a:t>Küsimusele mittevastamine ehk osaline mittevastamine </a:t>
            </a:r>
            <a:r>
              <a:rPr lang="et-EE" sz="1600" i="1" dirty="0"/>
              <a:t>(</a:t>
            </a:r>
            <a:r>
              <a:rPr lang="et-EE" sz="1600" i="1" dirty="0" err="1"/>
              <a:t>item</a:t>
            </a:r>
            <a:r>
              <a:rPr lang="et-EE" sz="1600" i="1" dirty="0"/>
              <a:t> </a:t>
            </a:r>
            <a:r>
              <a:rPr lang="et-EE" sz="1600" i="1" dirty="0" err="1"/>
              <a:t>nonresponse</a:t>
            </a:r>
            <a:r>
              <a:rPr lang="et-EE" sz="1600" i="1" dirty="0"/>
              <a:t>, </a:t>
            </a:r>
            <a:r>
              <a:rPr lang="et-EE" sz="1600" i="1" dirty="0" err="1"/>
              <a:t>partial</a:t>
            </a:r>
            <a:r>
              <a:rPr lang="et-EE" sz="1600" i="1" dirty="0"/>
              <a:t> </a:t>
            </a:r>
            <a:r>
              <a:rPr lang="et-EE" sz="1600" i="1" dirty="0" err="1"/>
              <a:t>nonresponse</a:t>
            </a:r>
            <a:r>
              <a:rPr lang="et-EE" sz="1600" i="1" dirty="0"/>
              <a:t>) </a:t>
            </a:r>
            <a:r>
              <a:rPr lang="et-EE" sz="1600" dirty="0"/>
              <a:t>– vastused puuduvad vähemalt ühele küsimusele</a:t>
            </a:r>
          </a:p>
          <a:p>
            <a:pPr lvl="1"/>
            <a:r>
              <a:rPr lang="et-EE" sz="1600" dirty="0"/>
              <a:t>Täielike andmete ühendamisel mittetäielikega</a:t>
            </a:r>
          </a:p>
          <a:p>
            <a:pPr lvl="1"/>
            <a:r>
              <a:rPr lang="et-EE" sz="1600" dirty="0"/>
              <a:t>Tehnilistest probleemidest (nt andmekogumisel, </a:t>
            </a:r>
            <a:br>
              <a:rPr lang="et-EE" sz="1600" dirty="0"/>
            </a:br>
            <a:r>
              <a:rPr lang="et-EE" sz="1600" dirty="0"/>
              <a:t>andmete töötlemisel)</a:t>
            </a:r>
          </a:p>
          <a:p>
            <a:pPr lvl="1"/>
            <a:endParaRPr lang="et-EE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45C28B-7312-4FDA-9738-54986B1F0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383" y="5157826"/>
            <a:ext cx="4770936" cy="164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3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sz="2800" dirty="0"/>
              <a:t>Kas madal vastamismäär ja andmelüngad on alati probleem?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87988" cy="4351338"/>
          </a:xfrm>
        </p:spPr>
        <p:txBody>
          <a:bodyPr>
            <a:normAutofit/>
          </a:bodyPr>
          <a:lstStyle/>
          <a:p>
            <a:r>
              <a:rPr lang="et-EE" dirty="0"/>
              <a:t>Mitte alati</a:t>
            </a:r>
          </a:p>
          <a:p>
            <a:r>
              <a:rPr lang="et-EE" dirty="0"/>
              <a:t>Ainult siis, kui esineb mittevastamise nihe </a:t>
            </a:r>
            <a:r>
              <a:rPr lang="et-EE" i="1" dirty="0"/>
              <a:t>(</a:t>
            </a:r>
            <a:r>
              <a:rPr lang="et-EE" i="1" dirty="0" err="1"/>
              <a:t>nonresponse</a:t>
            </a:r>
            <a:r>
              <a:rPr lang="et-EE" i="1" dirty="0"/>
              <a:t> </a:t>
            </a:r>
            <a:r>
              <a:rPr lang="et-EE" i="1" dirty="0" err="1"/>
              <a:t>bias</a:t>
            </a:r>
            <a:r>
              <a:rPr lang="et-EE" i="1" dirty="0"/>
              <a:t>)</a:t>
            </a:r>
          </a:p>
          <a:p>
            <a:r>
              <a:rPr lang="et-EE" dirty="0"/>
              <a:t>Sõltub sellest, kas esineb seos mõõdetavate tunnuste ja vastamiskäitumise vahel</a:t>
            </a:r>
          </a:p>
          <a:p>
            <a:r>
              <a:rPr lang="et-EE" dirty="0"/>
              <a:t>Üldisemalt andmelünkade kontekstis: kas andmelüngad esinevad juhuslikult või süstemaatiliselt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188" y="1825625"/>
            <a:ext cx="4239217" cy="37819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6221502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t-E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Bethlehem</a:t>
            </a:r>
            <a:r>
              <a:rPr lang="et-E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(2002), </a:t>
            </a:r>
            <a:r>
              <a:rPr lang="et-E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Hoogendoorn</a:t>
            </a:r>
            <a:r>
              <a:rPr lang="et-E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(2008)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Andmelünkade (mittevastamise) liigid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t-EE" i="1" dirty="0" err="1"/>
              <a:t>Missing</a:t>
            </a:r>
            <a:r>
              <a:rPr lang="et-EE" i="1" dirty="0"/>
              <a:t> </a:t>
            </a:r>
            <a:r>
              <a:rPr lang="et-EE" i="1" dirty="0" err="1"/>
              <a:t>completely</a:t>
            </a:r>
            <a:r>
              <a:rPr lang="et-EE" i="1" dirty="0"/>
              <a:t> at </a:t>
            </a:r>
            <a:r>
              <a:rPr lang="et-EE" i="1" dirty="0" err="1"/>
              <a:t>random</a:t>
            </a:r>
            <a:r>
              <a:rPr lang="et-EE" i="1" dirty="0"/>
              <a:t> (MCAR)</a:t>
            </a:r>
            <a:r>
              <a:rPr lang="et-EE" dirty="0"/>
              <a:t> ehk täiesti juhuslikud lüngad</a:t>
            </a:r>
          </a:p>
          <a:p>
            <a:r>
              <a:rPr lang="et-EE" dirty="0"/>
              <a:t>Andmelünkade esinemises pole midagi süstemaatilist</a:t>
            </a:r>
          </a:p>
          <a:p>
            <a:r>
              <a:rPr lang="et-EE" dirty="0"/>
              <a:t>Andmelünkade esinemine ei sõltu uuritavast tunnusest ega teistest tunnustest</a:t>
            </a:r>
          </a:p>
          <a:p>
            <a:r>
              <a:rPr lang="et-EE" dirty="0"/>
              <a:t>Kui </a:t>
            </a:r>
          </a:p>
          <a:p>
            <a:pPr lvl="1"/>
            <a:r>
              <a:rPr lang="el-GR" i="1" dirty="0"/>
              <a:t>φ</a:t>
            </a:r>
            <a:r>
              <a:rPr lang="et-EE" dirty="0"/>
              <a:t> – tõenäosus vastata</a:t>
            </a:r>
          </a:p>
          <a:p>
            <a:pPr lvl="1"/>
            <a:r>
              <a:rPr lang="et-EE" i="1" dirty="0"/>
              <a:t>x</a:t>
            </a:r>
            <a:r>
              <a:rPr lang="et-EE" dirty="0"/>
              <a:t> – mingi andmestikus olev tunnus</a:t>
            </a:r>
          </a:p>
          <a:p>
            <a:pPr lvl="1"/>
            <a:r>
              <a:rPr lang="et-EE" i="1" dirty="0"/>
              <a:t>y</a:t>
            </a:r>
            <a:r>
              <a:rPr lang="et-EE" dirty="0"/>
              <a:t> – vaadeldav tunnus (tunnus, milles esinevate andmelünkade juhuslikkusest oleme huvitatud)</a:t>
            </a:r>
            <a:endParaRPr lang="et-EE" i="1" dirty="0"/>
          </a:p>
          <a:p>
            <a:r>
              <a:rPr lang="et-EE" dirty="0"/>
              <a:t>siis </a:t>
            </a:r>
            <a:r>
              <a:rPr lang="el-GR" i="1" dirty="0"/>
              <a:t>φ</a:t>
            </a:r>
            <a:r>
              <a:rPr lang="et-EE" dirty="0"/>
              <a:t> ei ole seotud </a:t>
            </a:r>
            <a:r>
              <a:rPr lang="et-EE" i="1" dirty="0"/>
              <a:t>x</a:t>
            </a:r>
            <a:r>
              <a:rPr lang="et-EE" dirty="0"/>
              <a:t>, </a:t>
            </a:r>
            <a:r>
              <a:rPr lang="et-EE" i="1" dirty="0"/>
              <a:t>y</a:t>
            </a:r>
            <a:r>
              <a:rPr lang="et-EE" dirty="0"/>
              <a:t> ega ühegi teise tunnusega</a:t>
            </a:r>
          </a:p>
          <a:p>
            <a:r>
              <a:rPr lang="et-EE" dirty="0"/>
              <a:t>Näide kehakaalu tunnuses esinevate lünkade kohta:</a:t>
            </a:r>
          </a:p>
          <a:p>
            <a:pPr lvl="1"/>
            <a:r>
              <a:rPr lang="et-EE" dirty="0"/>
              <a:t>sugu ei ole seotud lünkade esinemisega kaalu tunnuses, st naiste ja meeste hulgas ei erine kaalu ütlemata jätnute osakaal, </a:t>
            </a:r>
          </a:p>
          <a:p>
            <a:pPr lvl="1"/>
            <a:r>
              <a:rPr lang="et-EE" dirty="0"/>
              <a:t>ka kergemate ja raskemate inimeste tõenäosuses kaal öelda või ütlemata jätta erinevust ei ole</a:t>
            </a:r>
          </a:p>
          <a:p>
            <a:r>
              <a:rPr lang="et-EE" dirty="0"/>
              <a:t>Populatsiooni kohta tehtavad järeldused on nihketa (muidugi eeldusel, et tegu on tõenäosusliku valimiga =&gt; esineb siiski valikuviga)</a:t>
            </a:r>
          </a:p>
          <a:p>
            <a:r>
              <a:rPr lang="et-EE" dirty="0"/>
              <a:t>Kui mittevastamise viga ignoreeritakse, siis sisuliselt eeldatakse MCAR</a:t>
            </a:r>
          </a:p>
          <a:p>
            <a:r>
              <a:rPr lang="et-EE" dirty="0"/>
              <a:t>See on paraku reeglina ebarealistlik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FF05F-72AC-4EC5-83E9-F352DD089783}"/>
              </a:ext>
            </a:extLst>
          </p:cNvPr>
          <p:cNvSpPr txBox="1"/>
          <p:nvPr/>
        </p:nvSpPr>
        <p:spPr>
          <a:xfrm>
            <a:off x="838200" y="6221502"/>
            <a:ext cx="1051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t-E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Bruch</a:t>
            </a:r>
            <a:r>
              <a:rPr lang="et-E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et-E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Sand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(20</a:t>
            </a:r>
            <a:r>
              <a:rPr lang="et-E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84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8930</TotalTime>
  <Words>1948</Words>
  <Application>Microsoft Office PowerPoint</Application>
  <PresentationFormat>Widescreen</PresentationFormat>
  <Paragraphs>231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Open Sans</vt:lpstr>
      <vt:lpstr>Calibri</vt:lpstr>
      <vt:lpstr>Arial</vt:lpstr>
      <vt:lpstr>Office Theme</vt:lpstr>
      <vt:lpstr>PowerPoint Presentation</vt:lpstr>
      <vt:lpstr>So now we’ve got our dataset, what are we gonna do with it?</vt:lpstr>
      <vt:lpstr>Uuringu koguviga</vt:lpstr>
      <vt:lpstr>Uuringu koguviga</vt:lpstr>
      <vt:lpstr>Uuringu koguviga</vt:lpstr>
      <vt:lpstr>Halbade andmete äratundmiseks võib piisata vähesest</vt:lpstr>
      <vt:lpstr>Andmete esinduslikkus, tulemuste üldistatavus</vt:lpstr>
      <vt:lpstr>Kas madal vastamismäär ja andmelüngad on alati probleem?</vt:lpstr>
      <vt:lpstr>Andmelünkade (mittevastamise) liigid</vt:lpstr>
      <vt:lpstr>Andmelünkade (mittevastamise) liigid</vt:lpstr>
      <vt:lpstr>Andmelünkade (mittevastamise) liigid</vt:lpstr>
      <vt:lpstr>Andmelünkade (mittevastamise) liigid</vt:lpstr>
      <vt:lpstr>Mida andmelünkadega teha?</vt:lpstr>
      <vt:lpstr>Täielik mittevastamine =&gt; kaalumine</vt:lpstr>
      <vt:lpstr>Täielik mittevastamine =&gt; kaalumine</vt:lpstr>
      <vt:lpstr>Täielik mittevastamine =&gt; kaalumine</vt:lpstr>
      <vt:lpstr>Mida teha küsimusele mittevastamisest tuleneva esinduslikkuse kaoga?</vt:lpstr>
      <vt:lpstr>Mida teha küsimusele mittevastamisest tuleneva esinduslikkuse kaoga?</vt:lpstr>
      <vt:lpstr>Mida teha küsimusele mittevastamisest tuleneva esinduslikkuse kaoga?</vt:lpstr>
    </vt:vector>
  </TitlesOfParts>
  <Company>University of Tartu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Andmepädevus SVUH.00.059</dc:title>
  <dc:creator>Indrek Soidla</dc:creator>
  <cp:lastModifiedBy>Indrek Soidla</cp:lastModifiedBy>
  <cp:revision>119</cp:revision>
  <dcterms:created xsi:type="dcterms:W3CDTF">2019-10-11T12:59:37Z</dcterms:created>
  <dcterms:modified xsi:type="dcterms:W3CDTF">2022-02-10T21:19:53Z</dcterms:modified>
</cp:coreProperties>
</file>