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68833"/>
            <a:ext cx="10358120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0633"/>
            <a:ext cx="8966200" cy="291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apor.org/Standards-Ethics/AAPOR-Code-of-Ethics/Disclosure-Standards.aspx" TargetMode="External"/><Relationship Id="rId3" Type="http://schemas.openxmlformats.org/officeDocument/2006/relationships/hyperlink" Target="https://www.aapor.org/Education-Resources/Reports/Evaluating-Survey-Quality.aspx" TargetMode="External"/><Relationship Id="rId4" Type="http://schemas.openxmlformats.org/officeDocument/2006/relationships/hyperlink" Target="https://www.aapor.org/Standards-Ethics/Best-Practices.aspx" TargetMode="External"/><Relationship Id="rId5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0534" y="2913329"/>
            <a:ext cx="5172710" cy="12433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 marL="12065" marR="5080">
              <a:lnSpc>
                <a:spcPts val="3030"/>
              </a:lnSpc>
              <a:spcBef>
                <a:spcPts val="475"/>
              </a:spcBef>
            </a:pPr>
            <a:r>
              <a:rPr dirty="0" sz="2800" spc="10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2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70">
                <a:solidFill>
                  <a:srgbClr val="404040"/>
                </a:solidFill>
                <a:latin typeface="Arial"/>
                <a:cs typeface="Arial"/>
              </a:rPr>
              <a:t>kvaliteedi</a:t>
            </a:r>
            <a:r>
              <a:rPr dirty="0" sz="2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100">
                <a:solidFill>
                  <a:srgbClr val="404040"/>
                </a:solidFill>
                <a:latin typeface="Arial"/>
                <a:cs typeface="Arial"/>
              </a:rPr>
              <a:t>hindamine, </a:t>
            </a:r>
            <a:r>
              <a:rPr dirty="0" sz="2800" spc="-7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80">
                <a:solidFill>
                  <a:srgbClr val="404040"/>
                </a:solidFill>
                <a:latin typeface="Arial"/>
                <a:cs typeface="Arial"/>
              </a:rPr>
              <a:t>andmelüngad,</a:t>
            </a:r>
            <a:r>
              <a:rPr dirty="0" sz="2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114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Indrek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Soidla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5873" y="1835657"/>
            <a:ext cx="3542029" cy="605155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245745" marR="5080" indent="-233679">
              <a:lnSpc>
                <a:spcPts val="2160"/>
              </a:lnSpc>
              <a:spcBef>
                <a:spcPts val="375"/>
              </a:spcBef>
            </a:pPr>
            <a:r>
              <a:rPr dirty="0" sz="2000" spc="5"/>
              <a:t>Sotsiaalse</a:t>
            </a:r>
            <a:r>
              <a:rPr dirty="0" sz="2000" spc="-80"/>
              <a:t> </a:t>
            </a:r>
            <a:r>
              <a:rPr dirty="0" sz="2000" spc="45"/>
              <a:t>analüüsi</a:t>
            </a:r>
            <a:r>
              <a:rPr dirty="0" sz="2000" spc="-75"/>
              <a:t> </a:t>
            </a:r>
            <a:r>
              <a:rPr dirty="0" sz="2000" spc="75"/>
              <a:t>meetodid: </a:t>
            </a:r>
            <a:r>
              <a:rPr dirty="0" sz="2000" spc="-540"/>
              <a:t> </a:t>
            </a:r>
            <a:r>
              <a:rPr dirty="0" sz="2000" spc="60"/>
              <a:t>kvantitatiivne</a:t>
            </a:r>
            <a:r>
              <a:rPr dirty="0" sz="2000" spc="-85"/>
              <a:t> </a:t>
            </a:r>
            <a:r>
              <a:rPr dirty="0" sz="2000" spc="65"/>
              <a:t>lähenemine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24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20"/>
              <a:t>Andmelünkade</a:t>
            </a:r>
            <a:r>
              <a:rPr dirty="0" sz="3600" spc="-55"/>
              <a:t> </a:t>
            </a:r>
            <a:r>
              <a:rPr dirty="0" sz="3600" spc="80"/>
              <a:t>(mittevastamise)</a:t>
            </a:r>
            <a:r>
              <a:rPr dirty="0" sz="3600" spc="-50"/>
              <a:t> </a:t>
            </a:r>
            <a:r>
              <a:rPr dirty="0" sz="3600" spc="100"/>
              <a:t>liigid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4239" y="1717903"/>
            <a:ext cx="9491345" cy="38328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dirty="0" sz="2000" spc="45" i="1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2000" spc="7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40" i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2000" spc="5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14" i="1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2000" spc="6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 i="1">
                <a:solidFill>
                  <a:srgbClr val="404040"/>
                </a:solidFill>
                <a:latin typeface="Calibri"/>
                <a:cs typeface="Calibri"/>
              </a:rPr>
              <a:t>(MAR)</a:t>
            </a:r>
            <a:r>
              <a:rPr dirty="0" sz="2000" spc="6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ehk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juhuslikud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lüngad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Andmelünkade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esinemine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sõltu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uuritavast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tunnusest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endParaRPr sz="20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800" spc="15" i="1">
                <a:solidFill>
                  <a:srgbClr val="404040"/>
                </a:solidFill>
                <a:latin typeface="Calibri"/>
                <a:cs typeface="Calibri"/>
              </a:rPr>
              <a:t>φ</a:t>
            </a:r>
            <a:r>
              <a:rPr dirty="0" baseline="-20833" sz="1800" spc="37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833" sz="180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baseline="-20833" sz="1800" spc="-12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resp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ndent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6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404040"/>
                </a:solidFill>
                <a:latin typeface="Arial"/>
                <a:cs typeface="Arial"/>
              </a:rPr>
              <a:t>tõ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ä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800" spc="80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0833" sz="1800" spc="37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833" sz="1800" spc="37" i="1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dirty="0" baseline="-20833" sz="1800" spc="-8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7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ingi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800" spc="11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1800" spc="17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esti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ol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Arial"/>
                <a:cs typeface="Arial"/>
              </a:rPr>
              <a:t>tu</a:t>
            </a:r>
            <a:r>
              <a:rPr dirty="0" sz="1800" spc="12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nus</a:t>
            </a:r>
            <a:endParaRPr sz="18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800" spc="25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0833" sz="1800" spc="37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833" sz="1800" spc="33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vaadeldav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tunnus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(kas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andmelünk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mitte),</a:t>
            </a:r>
            <a:endParaRPr sz="18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5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 i="1">
                <a:solidFill>
                  <a:srgbClr val="404040"/>
                </a:solidFill>
                <a:latin typeface="Calibri"/>
                <a:cs typeface="Calibri"/>
              </a:rPr>
              <a:t>φ</a:t>
            </a:r>
            <a:r>
              <a:rPr dirty="0" baseline="-21367" sz="1950" spc="52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1367" sz="1950" spc="35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(respondent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7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tõenäosus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vastata)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seotud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1367" sz="195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-ga,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404040"/>
                </a:solidFill>
                <a:latin typeface="Arial"/>
                <a:cs typeface="Arial"/>
              </a:rPr>
              <a:t>mitte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1367" sz="195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-ga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Näide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kehakaalu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tunnuses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esinevate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lünkade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kohta:</a:t>
            </a:r>
            <a:endParaRPr sz="20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naised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jätavad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uuringus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oma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kaalu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sagedamini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mehed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(seos </a:t>
            </a:r>
            <a:r>
              <a:rPr dirty="0" sz="1800" spc="-15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0833" sz="1800" spc="-22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-ga),</a:t>
            </a:r>
            <a:endParaRPr sz="1800">
              <a:latin typeface="Arial"/>
              <a:cs typeface="Arial"/>
            </a:endParaRPr>
          </a:p>
          <a:p>
            <a:pPr lvl="1" marL="711200" marR="17780" indent="-228600">
              <a:lnSpc>
                <a:spcPts val="1939"/>
              </a:lnSpc>
              <a:spcBef>
                <a:spcPts val="535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samas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kergemate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raskemate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inimeste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tõenäosuses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kaal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öelda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jätta </a:t>
            </a:r>
            <a:r>
              <a:rPr dirty="0" sz="1800" spc="-48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erinevust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1800" spc="-15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0833" sz="1800" spc="-22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-ga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ehk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endaga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seost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pole)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7642" y="6245148"/>
            <a:ext cx="1948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Bruch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Sand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(2019)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24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20"/>
              <a:t>Andmelünkade</a:t>
            </a:r>
            <a:r>
              <a:rPr dirty="0" sz="3600" spc="-55"/>
              <a:t> </a:t>
            </a:r>
            <a:r>
              <a:rPr dirty="0" sz="3600" spc="80"/>
              <a:t>(mittevastamise)</a:t>
            </a:r>
            <a:r>
              <a:rPr dirty="0" sz="3600" spc="-50"/>
              <a:t> </a:t>
            </a:r>
            <a:r>
              <a:rPr dirty="0" sz="3600" spc="100"/>
              <a:t>liigid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4239" y="1717903"/>
            <a:ext cx="10732770" cy="44069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dirty="0" sz="2000" spc="60" i="1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2000" spc="5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70" i="1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2000" spc="8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40" i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2000" spc="6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14" i="1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2000" spc="5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(NMAR)</a:t>
            </a:r>
            <a:r>
              <a:rPr dirty="0" sz="2000" spc="6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ehk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mittejuhuslikud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lüngad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dirty="0" sz="2000" spc="35" i="1">
                <a:solidFill>
                  <a:srgbClr val="404040"/>
                </a:solidFill>
                <a:latin typeface="Calibri"/>
                <a:cs typeface="Calibri"/>
              </a:rPr>
              <a:t>φ</a:t>
            </a:r>
            <a:r>
              <a:rPr dirty="0" baseline="-21367" sz="1950" spc="52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1367" sz="1950" spc="337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(respondent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8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tõenäosus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vastata)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seotud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1367" sz="1950" spc="-15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-ga,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seda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täielikult</a:t>
            </a:r>
            <a:endParaRPr sz="2000">
              <a:latin typeface="Arial"/>
              <a:cs typeface="Arial"/>
            </a:endParaRPr>
          </a:p>
          <a:p>
            <a:pPr marL="254000">
              <a:lnSpc>
                <a:spcPts val="2280"/>
              </a:lnSpc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seletada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1367" sz="1950" spc="97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1367" sz="1950" spc="29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abil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Lüngad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seotud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enda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(esile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tulemata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jäänud)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väärtustega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teiste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tunnustega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Lünkade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tekkemehhanism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olemasolevate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varal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kirjeldatav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Näide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kehakaalu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tunnuses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esinevate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lünkade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kohta:</a:t>
            </a:r>
            <a:endParaRPr sz="20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naised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jätavad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uuringus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oma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kaalu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sagedamini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mehed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endParaRPr sz="18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raskemad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inimesed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jätavad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oma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kaalu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sagedamini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endParaRPr sz="18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Mittevastamist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saa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ignoreerida</a:t>
            </a:r>
            <a:endParaRPr sz="20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Longituudsetes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andmetes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8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aegridades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probleem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tõsisem</a:t>
            </a:r>
            <a:endParaRPr sz="2000">
              <a:latin typeface="Arial"/>
              <a:cs typeface="Arial"/>
            </a:endParaRPr>
          </a:p>
          <a:p>
            <a:pPr marL="254000" marR="498475" indent="-229235">
              <a:lnSpc>
                <a:spcPts val="2160"/>
              </a:lnSpc>
              <a:spcBef>
                <a:spcPts val="104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NMAR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keeruline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või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isegi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võimatu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tuvastada,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põhimõtteliselt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ainult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populatsioonistatistika,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Arial"/>
                <a:cs typeface="Arial"/>
              </a:rPr>
              <a:t>muu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kvaliteetse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uuringu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kordusuuringu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abil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(Valliant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6067755"/>
            <a:ext cx="6794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2013)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7642" y="6245148"/>
            <a:ext cx="1948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Bruch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Sand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(2019)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6184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40"/>
              <a:t>Mida</a:t>
            </a:r>
            <a:r>
              <a:rPr dirty="0" sz="3600" spc="-85"/>
              <a:t> </a:t>
            </a:r>
            <a:r>
              <a:rPr dirty="0" sz="3600" spc="105"/>
              <a:t>andmelünkadega</a:t>
            </a:r>
            <a:r>
              <a:rPr dirty="0" sz="3600" spc="-70"/>
              <a:t> </a:t>
            </a:r>
            <a:r>
              <a:rPr dirty="0" sz="3600"/>
              <a:t>teha?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1866900"/>
            <a:ext cx="5940552" cy="39608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4318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/>
              <a:t>Andmete</a:t>
            </a:r>
            <a:r>
              <a:rPr dirty="0" sz="3600" spc="-114"/>
              <a:t> </a:t>
            </a:r>
            <a:r>
              <a:rPr dirty="0" sz="3600" spc="120"/>
              <a:t>kaalumine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8254"/>
            <a:ext cx="9636760" cy="2467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ts val="202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Oluline: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kaalumine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võimaldab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esinduslikkuse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kadu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vähendada,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kehtib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MCAR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MAR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64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kehtib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NMAR,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võib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kaalumine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esinduslikkuse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kadu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vähendada,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võib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ka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suurendada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Aga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ütles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just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eelmise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slaidi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viimane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punkt?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7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Võiks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öelda,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laias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laastus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(subjektiivselt)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siiski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hinnata,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kuivõrd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kaalumisele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lootma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jääda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ts val="2020"/>
              </a:lnSpc>
              <a:spcBef>
                <a:spcPts val="3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NB!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Esinduslikkusest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rääkida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sihtpopulatsiooni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suhtes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mingite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lõikes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ts val="2020"/>
              </a:lnSpc>
              <a:spcBef>
                <a:spcPts val="3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konkreetseid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tunnuseid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mainita,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eeldatakse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esinduslikkust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üleüldiselt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kõikvõimalike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suhtes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69104"/>
            <a:ext cx="97256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Kaalumisjärgselt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esinduslikkust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kindlalt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väita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vaid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kohta,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kasutati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02302"/>
            <a:ext cx="3947160" cy="6413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kaalumisel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Esinduslikkus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teiste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suhtes: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5012817"/>
            <a:ext cx="92151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suurem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mittevastamise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nihe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kaalumisel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kasutatud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tunnustes,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seda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tõenäolisemalt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püsib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(või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129884"/>
            <a:ext cx="9195435" cy="9150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434"/>
              </a:spcBef>
            </a:pP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suureneb)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esinduslikkuse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kadu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teistes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tunnustes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Kaalumine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mõeldud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vähendama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kutsele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mittevastamisest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tulenevad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esinduslikkuse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kadu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Küsimusele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mittevastamisest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tulenev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esinduslikkuse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kadu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ikkagi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0">
                <a:solidFill>
                  <a:srgbClr val="404040"/>
                </a:solidFill>
                <a:latin typeface="Arial"/>
                <a:cs typeface="Arial"/>
              </a:rPr>
              <a:t>probleem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pc="105"/>
              <a:t>Mida</a:t>
            </a:r>
            <a:r>
              <a:rPr dirty="0" spc="-50"/>
              <a:t> </a:t>
            </a:r>
            <a:r>
              <a:rPr dirty="0" spc="90"/>
              <a:t>teha</a:t>
            </a:r>
            <a:r>
              <a:rPr dirty="0" spc="-45"/>
              <a:t> </a:t>
            </a:r>
            <a:r>
              <a:rPr dirty="0" spc="70"/>
              <a:t>küsimusele</a:t>
            </a:r>
            <a:r>
              <a:rPr dirty="0" spc="-20"/>
              <a:t> </a:t>
            </a:r>
            <a:r>
              <a:rPr dirty="0" spc="80"/>
              <a:t>mittevastamisest</a:t>
            </a:r>
            <a:r>
              <a:rPr dirty="0" spc="-30"/>
              <a:t> </a:t>
            </a:r>
            <a:r>
              <a:rPr dirty="0" spc="70"/>
              <a:t>tuleneva </a:t>
            </a:r>
            <a:r>
              <a:rPr dirty="0" spc="-765"/>
              <a:t> </a:t>
            </a:r>
            <a:r>
              <a:rPr dirty="0" spc="55"/>
              <a:t>esinduslikkuse</a:t>
            </a:r>
            <a:r>
              <a:rPr dirty="0" spc="-25"/>
              <a:t> </a:t>
            </a:r>
            <a:r>
              <a:rPr dirty="0" spc="-35"/>
              <a:t>kaoga?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903"/>
            <a:ext cx="10257790" cy="26384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…ehk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andmelünkadega,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mis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meil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olemasolevas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andmestikus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esinevad?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erinevaid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imputeerimise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(andmelünkade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valiidsete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väärtustega)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asendamise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viise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Lühidalt: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traditsioonilised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viisid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enamasti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liiga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ebatäpsed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täpsed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meetodid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antud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kursuse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jaoks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liiga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keerulised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(et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neid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asjatundlikult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kasutada)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00">
                <a:solidFill>
                  <a:srgbClr val="404040"/>
                </a:solidFill>
                <a:latin typeface="Arial"/>
                <a:cs typeface="Arial"/>
              </a:rPr>
              <a:t>nt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Arial"/>
                <a:cs typeface="Arial"/>
              </a:rPr>
              <a:t>mitmene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Arial"/>
                <a:cs typeface="Arial"/>
              </a:rPr>
              <a:t>imputeerimine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ts val="1825"/>
              </a:lnSpc>
              <a:spcBef>
                <a:spcPts val="31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NMAR,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saa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ts val="1825"/>
              </a:lnSpc>
            </a:pPr>
            <a:r>
              <a:rPr dirty="0" sz="1600" spc="75">
                <a:solidFill>
                  <a:srgbClr val="404040"/>
                </a:solidFill>
                <a:latin typeface="Arial"/>
                <a:cs typeface="Arial"/>
              </a:rPr>
              <a:t>mitmest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404040"/>
                </a:solidFill>
                <a:latin typeface="Arial"/>
                <a:cs typeface="Arial"/>
              </a:rPr>
              <a:t>imputeerimist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kasutada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40" y="3798830"/>
            <a:ext cx="3982211" cy="25135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pc="105"/>
              <a:t>Mida</a:t>
            </a:r>
            <a:r>
              <a:rPr dirty="0" spc="-50"/>
              <a:t> </a:t>
            </a:r>
            <a:r>
              <a:rPr dirty="0" spc="90"/>
              <a:t>teha</a:t>
            </a:r>
            <a:r>
              <a:rPr dirty="0" spc="-45"/>
              <a:t> </a:t>
            </a:r>
            <a:r>
              <a:rPr dirty="0" spc="70"/>
              <a:t>küsimusele</a:t>
            </a:r>
            <a:r>
              <a:rPr dirty="0" spc="-20"/>
              <a:t> </a:t>
            </a:r>
            <a:r>
              <a:rPr dirty="0" spc="80"/>
              <a:t>mittevastamisest</a:t>
            </a:r>
            <a:r>
              <a:rPr dirty="0" spc="-30"/>
              <a:t> </a:t>
            </a:r>
            <a:r>
              <a:rPr dirty="0" spc="70"/>
              <a:t>tuleneva </a:t>
            </a:r>
            <a:r>
              <a:rPr dirty="0" spc="-765"/>
              <a:t> </a:t>
            </a:r>
            <a:r>
              <a:rPr dirty="0" spc="55"/>
              <a:t>esinduslikkuse</a:t>
            </a:r>
            <a:r>
              <a:rPr dirty="0" spc="-25"/>
              <a:t> </a:t>
            </a:r>
            <a:r>
              <a:rPr dirty="0" spc="-35"/>
              <a:t>kaoga?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23999"/>
            <a:ext cx="10125075" cy="4361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68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…ehk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andmelünkadega,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mis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meil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olemasolevas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andmestikus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esinevad?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erinevaid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imputeerimise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(andmelünkade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valiidsete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väärtustega)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asendamise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viise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Lühidalt:</a:t>
            </a:r>
            <a:endParaRPr sz="17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140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traditsioonilised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viisid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enamasti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liiga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ebatäpsed</a:t>
            </a:r>
            <a:endParaRPr sz="15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täpsed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meetodid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0">
                <a:solidFill>
                  <a:srgbClr val="404040"/>
                </a:solidFill>
                <a:latin typeface="Arial"/>
                <a:cs typeface="Arial"/>
              </a:rPr>
              <a:t>antud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kursuse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jaoks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liiga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keerulised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(et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neid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asjatundlikult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kasutada)</a:t>
            </a:r>
            <a:endParaRPr sz="1500">
              <a:latin typeface="Arial"/>
              <a:cs typeface="Arial"/>
            </a:endParaRPr>
          </a:p>
          <a:p>
            <a:pPr lvl="2" marL="1168400" indent="-229235">
              <a:lnSpc>
                <a:spcPct val="100000"/>
              </a:lnSpc>
              <a:spcBef>
                <a:spcPts val="175"/>
              </a:spcBef>
              <a:buChar char="•"/>
              <a:tabLst>
                <a:tab pos="1168400" algn="l"/>
                <a:tab pos="1169035" algn="l"/>
              </a:tabLst>
            </a:pPr>
            <a:r>
              <a:rPr dirty="0" sz="1400" spc="90">
                <a:solidFill>
                  <a:srgbClr val="404040"/>
                </a:solidFill>
                <a:latin typeface="Arial"/>
                <a:cs typeface="Arial"/>
              </a:rPr>
              <a:t>nt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404040"/>
                </a:solidFill>
                <a:latin typeface="Arial"/>
                <a:cs typeface="Arial"/>
              </a:rPr>
              <a:t>mitmene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404040"/>
                </a:solidFill>
                <a:latin typeface="Arial"/>
                <a:cs typeface="Arial"/>
              </a:rPr>
              <a:t>imputeerimine</a:t>
            </a:r>
            <a:endParaRPr sz="1400">
              <a:latin typeface="Arial"/>
              <a:cs typeface="Arial"/>
            </a:endParaRPr>
          </a:p>
          <a:p>
            <a:pPr lvl="2" marL="1168400" indent="-229235">
              <a:lnSpc>
                <a:spcPct val="100000"/>
              </a:lnSpc>
              <a:spcBef>
                <a:spcPts val="155"/>
              </a:spcBef>
              <a:buChar char="•"/>
              <a:tabLst>
                <a:tab pos="1168400" algn="l"/>
                <a:tab pos="1169035" algn="l"/>
              </a:tabLst>
            </a:pPr>
            <a:r>
              <a:rPr dirty="0" sz="14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4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Arial"/>
                <a:cs typeface="Arial"/>
              </a:rPr>
              <a:t>NMAR,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Arial"/>
                <a:cs typeface="Arial"/>
              </a:rPr>
              <a:t>saa</a:t>
            </a: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404040"/>
                </a:solidFill>
                <a:latin typeface="Arial"/>
                <a:cs typeface="Arial"/>
              </a:rPr>
              <a:t>kasutada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404040"/>
                </a:solidFill>
                <a:latin typeface="Arial"/>
                <a:cs typeface="Arial"/>
              </a:rPr>
              <a:t>mitmest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404040"/>
                </a:solidFill>
                <a:latin typeface="Arial"/>
                <a:cs typeface="Arial"/>
              </a:rPr>
              <a:t>imputeerimist</a:t>
            </a:r>
            <a:endParaRPr sz="14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8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andmelünkadega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indiviidid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analüüsist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lihtsalt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välja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jätta?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Ainult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juhul,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esinevad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täiesti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juhuslikult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(MCAR)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MAR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NMAR,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Arial"/>
                <a:cs typeface="Arial"/>
              </a:rPr>
              <a:t>saa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andmelünkadega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indiviide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lihtsalt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analüüsist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välja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jätta</a:t>
            </a:r>
            <a:endParaRPr sz="1700">
              <a:latin typeface="Arial"/>
              <a:cs typeface="Arial"/>
            </a:endParaRPr>
          </a:p>
          <a:p>
            <a:pPr marL="254000" marR="81915" indent="-229235">
              <a:lnSpc>
                <a:spcPts val="1630"/>
              </a:lnSpc>
              <a:spcBef>
                <a:spcPts val="994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andmelünkade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hulk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väga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väike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(2-3%,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vb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5%),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tõenäolisem,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nad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(täiesti)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juhuslikud </a:t>
            </a:r>
            <a:r>
              <a:rPr dirty="0" sz="1700" spc="-45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nende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404040"/>
                </a:solidFill>
                <a:latin typeface="Arial"/>
                <a:cs typeface="Arial"/>
              </a:rPr>
              <a:t>mõju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tulemustele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väike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esinevad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MAR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MCAR?</a:t>
            </a:r>
            <a:endParaRPr sz="17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150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Võrrelda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oluliste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jaotuseid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andmelünkadega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 valiidsete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väärtustega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indiviidide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seas</a:t>
            </a:r>
            <a:endParaRPr sz="15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135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χ</a:t>
            </a:r>
            <a:r>
              <a:rPr dirty="0" baseline="25000" sz="1500" spc="22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-test,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sõltumatute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kogumite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t-test,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Little’i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pc="105"/>
              <a:t>Mida</a:t>
            </a:r>
            <a:r>
              <a:rPr dirty="0" spc="-50"/>
              <a:t> </a:t>
            </a:r>
            <a:r>
              <a:rPr dirty="0" spc="90"/>
              <a:t>teha</a:t>
            </a:r>
            <a:r>
              <a:rPr dirty="0" spc="-45"/>
              <a:t> </a:t>
            </a:r>
            <a:r>
              <a:rPr dirty="0" spc="70"/>
              <a:t>küsimusele</a:t>
            </a:r>
            <a:r>
              <a:rPr dirty="0" spc="-20"/>
              <a:t> </a:t>
            </a:r>
            <a:r>
              <a:rPr dirty="0" spc="80"/>
              <a:t>mittevastamisest</a:t>
            </a:r>
            <a:r>
              <a:rPr dirty="0" spc="-30"/>
              <a:t> </a:t>
            </a:r>
            <a:r>
              <a:rPr dirty="0" spc="70"/>
              <a:t>tuleneva </a:t>
            </a:r>
            <a:r>
              <a:rPr dirty="0" spc="-765"/>
              <a:t> </a:t>
            </a:r>
            <a:r>
              <a:rPr dirty="0" spc="55"/>
              <a:t>esinduslikkuse</a:t>
            </a:r>
            <a:r>
              <a:rPr dirty="0" spc="-25"/>
              <a:t> </a:t>
            </a:r>
            <a:r>
              <a:rPr dirty="0" spc="-35"/>
              <a:t>kaoga?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903"/>
            <a:ext cx="10288905" cy="416941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teha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siis,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ilmneb,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lüngad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esine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täiesti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juhuslikult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(≠MCAR)?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tuleks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andmetest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loobuda?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Mitte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tingimata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Mingi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andmetes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alati,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on,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suurt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oleme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valmis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lubama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Teisiti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öeldes,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ettevaatlikud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peaksime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tulemuste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tõlgendamisel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olema?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Oluline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olla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andmetes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esinevatest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probleemidest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teadlik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neid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arvesse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võtta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…ning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anda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neist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lugejale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teada!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Veel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oluline: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erinevad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analüüsid,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erinevad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küsimused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nõuavad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erinevat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täpsust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oskus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hinnata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tuleb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aja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analüüsikogemusega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saame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kasutada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erinevaid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näitajaid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vea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hindamisel,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teatud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ulatuses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otsus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subjektiivne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1538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5"/>
              <a:t>Erindid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13306"/>
            <a:ext cx="9562465" cy="18484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teatava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kriteeriumi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kohaselt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skaala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teistest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väärtusest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märkimisväärselt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erinev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Milline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märkimisväärne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Arial"/>
                <a:cs typeface="Arial"/>
              </a:rPr>
              <a:t>erinevus?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üheselt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defineeritav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erinevaid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kriteeriume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(nt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erinevus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2,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2,5,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vms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standardhälvet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keskmisest)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Millise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kriteeriumi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lävendi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kasuks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otsustada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hinnanguline,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kontekstist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4532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100"/>
              <a:t> </a:t>
            </a:r>
            <a:r>
              <a:rPr dirty="0" sz="3600" spc="110"/>
              <a:t>miks</a:t>
            </a:r>
            <a:r>
              <a:rPr dirty="0" sz="3600" spc="-95"/>
              <a:t> </a:t>
            </a:r>
            <a:r>
              <a:rPr dirty="0" sz="3600" spc="60"/>
              <a:t>oluline?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60358"/>
            <a:ext cx="9622790" cy="289496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Char char="•"/>
              <a:tabLst>
                <a:tab pos="241935" algn="l"/>
              </a:tabLst>
            </a:pPr>
            <a:r>
              <a:rPr dirty="0" sz="2400" spc="60">
                <a:solidFill>
                  <a:srgbClr val="404040"/>
                </a:solidFill>
                <a:latin typeface="Arial"/>
                <a:cs typeface="Arial"/>
              </a:rPr>
              <a:t>Miks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oluline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"/>
                <a:cs typeface="Arial"/>
              </a:rPr>
              <a:t>tuvastada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2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Arial"/>
                <a:cs typeface="Arial"/>
              </a:rPr>
              <a:t>nende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osas</a:t>
            </a: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80">
                <a:solidFill>
                  <a:srgbClr val="404040"/>
                </a:solidFill>
                <a:latin typeface="Arial"/>
                <a:cs typeface="Arial"/>
              </a:rPr>
              <a:t>midagi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ette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04040"/>
                </a:solidFill>
                <a:latin typeface="Arial"/>
                <a:cs typeface="Arial"/>
              </a:rPr>
              <a:t>võtta?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võimalikud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põhjused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vead</a:t>
            </a:r>
            <a:r>
              <a:rPr dirty="0" sz="16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andmetes</a:t>
            </a:r>
            <a:endParaRPr sz="1600">
              <a:latin typeface="Arial"/>
              <a:cs typeface="Arial"/>
            </a:endParaRPr>
          </a:p>
          <a:p>
            <a:pPr lvl="3" marL="1612900" indent="-229235">
              <a:lnSpc>
                <a:spcPct val="100000"/>
              </a:lnSpc>
              <a:spcBef>
                <a:spcPts val="345"/>
              </a:spcBef>
              <a:buChar char="•"/>
              <a:tabLst>
                <a:tab pos="1612900" algn="l"/>
                <a:tab pos="1613535" algn="l"/>
              </a:tabLst>
            </a:pPr>
            <a:r>
              <a:rPr dirty="0" sz="1400" spc="45">
                <a:solidFill>
                  <a:srgbClr val="404040"/>
                </a:solidFill>
                <a:latin typeface="Arial"/>
                <a:cs typeface="Arial"/>
              </a:rPr>
              <a:t>juhuslik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404040"/>
                </a:solidFill>
                <a:latin typeface="Arial"/>
                <a:cs typeface="Arial"/>
              </a:rPr>
              <a:t>kõrvalekalle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süstemaatiline</a:t>
            </a:r>
            <a:r>
              <a:rPr dirty="0" sz="14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404040"/>
                </a:solidFill>
                <a:latin typeface="Arial"/>
                <a:cs typeface="Arial"/>
              </a:rPr>
              <a:t>nihe</a:t>
            </a:r>
            <a:endParaRPr sz="14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heterogeensus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andmetes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(erinevad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distinktiivsed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alamrühmad)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Võivad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oluliselt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mõjutada/kallutada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põhjal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arvutatavaid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näitajaid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80">
                <a:solidFill>
                  <a:srgbClr val="404040"/>
                </a:solidFill>
                <a:latin typeface="Arial"/>
                <a:cs typeface="Arial"/>
              </a:rPr>
              <a:t>Nt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keskmine,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standardhälve,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dispersioon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Võivad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seoste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uurimisel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viia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tüüpi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veani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Võivad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viia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uue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sisulise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teadmise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jälile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566"/>
            <a:ext cx="9575800" cy="42735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Ühemõõtmeline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märkimisväärselt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erinev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ühe</a:t>
            </a:r>
            <a:r>
              <a:rPr dirty="0" sz="20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Tahoma"/>
                <a:cs typeface="Tahoma"/>
              </a:rPr>
              <a:t>tunnuse</a:t>
            </a:r>
            <a:r>
              <a:rPr dirty="0" sz="2000" spc="-8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ahoma"/>
                <a:cs typeface="Tahoma"/>
              </a:rPr>
              <a:t>poolest</a:t>
            </a:r>
            <a:endParaRPr sz="2000">
              <a:latin typeface="Tahoma"/>
              <a:cs typeface="Tahoma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95">
                <a:solidFill>
                  <a:srgbClr val="404040"/>
                </a:solidFill>
                <a:latin typeface="Arial"/>
                <a:cs typeface="Arial"/>
              </a:rPr>
              <a:t>Nt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indiviid,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kelle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kuusissetulek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10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000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eurot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Tuvastatavad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ühemõõtmelise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analüüsiga,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enda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jaotus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põhjal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arvutatavad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jaotusparameetrid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näitajad</a:t>
            </a:r>
            <a:endParaRPr sz="1600">
              <a:latin typeface="Arial"/>
              <a:cs typeface="Arial"/>
            </a:endParaRPr>
          </a:p>
          <a:p>
            <a:pPr marL="241300" marR="43180" indent="-229235">
              <a:lnSpc>
                <a:spcPts val="216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100">
                <a:solidFill>
                  <a:srgbClr val="404040"/>
                </a:solidFill>
                <a:latin typeface="Arial"/>
                <a:cs typeface="Arial"/>
              </a:rPr>
              <a:t>Mitmemõõtmeline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märkimisväärselt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erinev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Tahoma"/>
                <a:cs typeface="Tahoma"/>
              </a:rPr>
              <a:t>kahe</a:t>
            </a:r>
            <a:r>
              <a:rPr dirty="0" sz="20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Tahoma"/>
                <a:cs typeface="Tahoma"/>
              </a:rPr>
              <a:t>või</a:t>
            </a:r>
            <a:r>
              <a:rPr dirty="0" sz="2000" spc="-55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404040"/>
                </a:solidFill>
                <a:latin typeface="Tahoma"/>
                <a:cs typeface="Tahoma"/>
              </a:rPr>
              <a:t>rohkema </a:t>
            </a:r>
            <a:r>
              <a:rPr dirty="0" sz="2000" spc="-57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Tahoma"/>
                <a:cs typeface="Tahoma"/>
              </a:rPr>
              <a:t>tunnuse</a:t>
            </a:r>
            <a:r>
              <a:rPr dirty="0" sz="2000" spc="-10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Tahoma"/>
                <a:cs typeface="Tahoma"/>
              </a:rPr>
              <a:t>kombinatsioonis</a:t>
            </a:r>
            <a:endParaRPr sz="2000">
              <a:latin typeface="Tahoma"/>
              <a:cs typeface="Tahoma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Näide: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15-aastane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indiviid</a:t>
            </a:r>
            <a:r>
              <a:rPr dirty="0" sz="16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2000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eurose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kuusissetulekuga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indiviid</a:t>
            </a:r>
            <a:r>
              <a:rPr dirty="0" sz="16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25">
                <a:solidFill>
                  <a:srgbClr val="404040"/>
                </a:solidFill>
                <a:latin typeface="Arial"/>
                <a:cs typeface="Arial"/>
              </a:rPr>
              <a:t>Küll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erind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15-aastane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indiviid,</a:t>
            </a:r>
            <a:r>
              <a:rPr dirty="0" sz="16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kes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kuus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2000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Arial"/>
                <a:cs typeface="Arial"/>
              </a:rPr>
              <a:t>eurot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Tuvastatavad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mitmemõõtmelise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analüüsiga,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80">
                <a:solidFill>
                  <a:srgbClr val="404040"/>
                </a:solidFill>
                <a:latin typeface="Arial"/>
                <a:cs typeface="Arial"/>
              </a:rPr>
              <a:t>mitmene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jaotus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regressioonimudeli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jääkide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analüüs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0856"/>
            <a:ext cx="9435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 i="1">
                <a:latin typeface="Calibri"/>
                <a:cs typeface="Calibri"/>
              </a:rPr>
              <a:t>So</a:t>
            </a:r>
            <a:r>
              <a:rPr dirty="0" spc="90" i="1">
                <a:latin typeface="Calibri"/>
                <a:cs typeface="Calibri"/>
              </a:rPr>
              <a:t> </a:t>
            </a:r>
            <a:r>
              <a:rPr dirty="0" spc="95" i="1">
                <a:latin typeface="Calibri"/>
                <a:cs typeface="Calibri"/>
              </a:rPr>
              <a:t>now</a:t>
            </a:r>
            <a:r>
              <a:rPr dirty="0" spc="105" i="1">
                <a:latin typeface="Calibri"/>
                <a:cs typeface="Calibri"/>
              </a:rPr>
              <a:t> </a:t>
            </a:r>
            <a:r>
              <a:rPr dirty="0" spc="-20" i="1">
                <a:latin typeface="Calibri"/>
                <a:cs typeface="Calibri"/>
              </a:rPr>
              <a:t>we’ve</a:t>
            </a:r>
            <a:r>
              <a:rPr dirty="0" spc="80" i="1">
                <a:latin typeface="Calibri"/>
                <a:cs typeface="Calibri"/>
              </a:rPr>
              <a:t> </a:t>
            </a:r>
            <a:r>
              <a:rPr dirty="0" spc="20" i="1">
                <a:latin typeface="Calibri"/>
                <a:cs typeface="Calibri"/>
              </a:rPr>
              <a:t>got</a:t>
            </a:r>
            <a:r>
              <a:rPr dirty="0" spc="105" i="1">
                <a:latin typeface="Calibri"/>
                <a:cs typeface="Calibri"/>
              </a:rPr>
              <a:t> </a:t>
            </a:r>
            <a:r>
              <a:rPr dirty="0" spc="145" i="1">
                <a:latin typeface="Calibri"/>
                <a:cs typeface="Calibri"/>
              </a:rPr>
              <a:t>our</a:t>
            </a:r>
            <a:r>
              <a:rPr dirty="0" spc="95" i="1">
                <a:latin typeface="Calibri"/>
                <a:cs typeface="Calibri"/>
              </a:rPr>
              <a:t> </a:t>
            </a:r>
            <a:r>
              <a:rPr dirty="0" spc="60" i="1">
                <a:latin typeface="Calibri"/>
                <a:cs typeface="Calibri"/>
              </a:rPr>
              <a:t>dataset,</a:t>
            </a:r>
            <a:r>
              <a:rPr dirty="0" spc="110" i="1">
                <a:latin typeface="Calibri"/>
                <a:cs typeface="Calibri"/>
              </a:rPr>
              <a:t> </a:t>
            </a:r>
            <a:r>
              <a:rPr dirty="0" spc="70" i="1">
                <a:latin typeface="Calibri"/>
                <a:cs typeface="Calibri"/>
              </a:rPr>
              <a:t>what</a:t>
            </a:r>
            <a:r>
              <a:rPr dirty="0" spc="120" i="1">
                <a:latin typeface="Calibri"/>
                <a:cs typeface="Calibri"/>
              </a:rPr>
              <a:t> </a:t>
            </a:r>
            <a:r>
              <a:rPr dirty="0" spc="105" i="1">
                <a:latin typeface="Calibri"/>
                <a:cs typeface="Calibri"/>
              </a:rPr>
              <a:t>are</a:t>
            </a:r>
            <a:r>
              <a:rPr dirty="0" spc="100" i="1">
                <a:latin typeface="Calibri"/>
                <a:cs typeface="Calibri"/>
              </a:rPr>
              <a:t> </a:t>
            </a:r>
            <a:r>
              <a:rPr dirty="0" spc="15" i="1">
                <a:latin typeface="Calibri"/>
                <a:cs typeface="Calibri"/>
              </a:rPr>
              <a:t>we</a:t>
            </a:r>
            <a:r>
              <a:rPr dirty="0" spc="85" i="1">
                <a:latin typeface="Calibri"/>
                <a:cs typeface="Calibri"/>
              </a:rPr>
              <a:t> </a:t>
            </a:r>
            <a:r>
              <a:rPr dirty="0" spc="114" i="1">
                <a:latin typeface="Calibri"/>
                <a:cs typeface="Calibri"/>
              </a:rPr>
              <a:t>gonna </a:t>
            </a:r>
            <a:r>
              <a:rPr dirty="0" spc="150" i="1">
                <a:latin typeface="Calibri"/>
                <a:cs typeface="Calibri"/>
              </a:rPr>
              <a:t>do</a:t>
            </a:r>
            <a:r>
              <a:rPr dirty="0" spc="95" i="1">
                <a:latin typeface="Calibri"/>
                <a:cs typeface="Calibri"/>
              </a:rPr>
              <a:t> </a:t>
            </a:r>
            <a:r>
              <a:rPr dirty="0" spc="50" i="1">
                <a:latin typeface="Calibri"/>
                <a:cs typeface="Calibri"/>
              </a:rPr>
              <a:t>with</a:t>
            </a:r>
            <a:r>
              <a:rPr dirty="0" spc="110" i="1">
                <a:latin typeface="Calibri"/>
                <a:cs typeface="Calibri"/>
              </a:rPr>
              <a:t> </a:t>
            </a:r>
            <a:r>
              <a:rPr dirty="0" spc="-25" i="1">
                <a:latin typeface="Calibri"/>
                <a:cs typeface="Calibri"/>
              </a:rPr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294"/>
            <a:ext cx="8783320" cy="7753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Millele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peaksime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andmeid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analüüsima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hakates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kõigepealt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tähelepanu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pöörama?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Milline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kvaliteet?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andmed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usaldusväärsed?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88207"/>
            <a:ext cx="309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Kas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analüüsiühik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sobiv?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061282"/>
            <a:ext cx="5883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andmed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vastavad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analüüsimeetodite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eeldustele?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711065"/>
            <a:ext cx="8526145" cy="7721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8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Põhiline,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teada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tahame: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neid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andmeid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analüüsime,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kindlad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saame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olla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tulemuste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täpsuses?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385" y="2515616"/>
            <a:ext cx="6457315" cy="7753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esinduslikkusest,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üldistatavusest</a:t>
            </a:r>
            <a:endParaRPr sz="1800">
              <a:latin typeface="Arial"/>
              <a:cs typeface="Arial"/>
            </a:endParaRPr>
          </a:p>
          <a:p>
            <a:pPr marL="4022725">
              <a:lnSpc>
                <a:spcPct val="100000"/>
              </a:lnSpc>
              <a:spcBef>
                <a:spcPts val="790"/>
              </a:spcBef>
            </a:pP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valiidsusest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9665" y="3237687"/>
            <a:ext cx="13823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reliaablusest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2466344"/>
            <a:ext cx="7449820" cy="14452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Täpsemalt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nt: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Kuidas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andmed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kogutud?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andmed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mõõdavad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seda,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eeldame,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nad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mõõdavad?</a:t>
            </a:r>
            <a:endParaRPr sz="1800">
              <a:latin typeface="Arial"/>
              <a:cs typeface="Arial"/>
            </a:endParaRPr>
          </a:p>
          <a:p>
            <a:pPr marL="3834765">
              <a:lnSpc>
                <a:spcPct val="100000"/>
              </a:lnSpc>
              <a:spcBef>
                <a:spcPts val="175"/>
              </a:spcBef>
            </a:pP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8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mõõtmistasandist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2655" y="3985005"/>
            <a:ext cx="3158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analüüsimeetoditest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5266" y="2763773"/>
            <a:ext cx="407034" cy="284480"/>
            <a:chOff x="4295266" y="2763773"/>
            <a:chExt cx="407034" cy="284480"/>
          </a:xfrm>
        </p:grpSpPr>
        <p:sp>
          <p:nvSpPr>
            <p:cNvPr id="12" name="object 12"/>
            <p:cNvSpPr/>
            <p:nvPr/>
          </p:nvSpPr>
          <p:spPr>
            <a:xfrm>
              <a:off x="4301616" y="2770123"/>
              <a:ext cx="394335" cy="271780"/>
            </a:xfrm>
            <a:custGeom>
              <a:avLst/>
              <a:gdLst/>
              <a:ahLst/>
              <a:cxnLst/>
              <a:rect l="l" t="t" r="r" b="b"/>
              <a:pathLst>
                <a:path w="394335" h="271780">
                  <a:moveTo>
                    <a:pt x="351917" y="0"/>
                  </a:moveTo>
                  <a:lnTo>
                    <a:pt x="63246" y="145034"/>
                  </a:lnTo>
                  <a:lnTo>
                    <a:pt x="42037" y="102870"/>
                  </a:lnTo>
                  <a:lnTo>
                    <a:pt x="0" y="229615"/>
                  </a:lnTo>
                  <a:lnTo>
                    <a:pt x="126746" y="271525"/>
                  </a:lnTo>
                  <a:lnTo>
                    <a:pt x="105537" y="229362"/>
                  </a:lnTo>
                  <a:lnTo>
                    <a:pt x="394208" y="84454"/>
                  </a:lnTo>
                  <a:lnTo>
                    <a:pt x="35191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01616" y="2770123"/>
              <a:ext cx="394335" cy="271780"/>
            </a:xfrm>
            <a:custGeom>
              <a:avLst/>
              <a:gdLst/>
              <a:ahLst/>
              <a:cxnLst/>
              <a:rect l="l" t="t" r="r" b="b"/>
              <a:pathLst>
                <a:path w="394335" h="271780">
                  <a:moveTo>
                    <a:pt x="394208" y="84454"/>
                  </a:moveTo>
                  <a:lnTo>
                    <a:pt x="105537" y="229362"/>
                  </a:lnTo>
                  <a:lnTo>
                    <a:pt x="126746" y="271525"/>
                  </a:lnTo>
                  <a:lnTo>
                    <a:pt x="0" y="229615"/>
                  </a:lnTo>
                  <a:lnTo>
                    <a:pt x="42037" y="102870"/>
                  </a:lnTo>
                  <a:lnTo>
                    <a:pt x="63246" y="145034"/>
                  </a:lnTo>
                  <a:lnTo>
                    <a:pt x="351917" y="0"/>
                  </a:lnTo>
                  <a:lnTo>
                    <a:pt x="394208" y="84454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85733" y="3155060"/>
            <a:ext cx="427990" cy="234315"/>
            <a:chOff x="8285733" y="3155060"/>
            <a:chExt cx="427990" cy="234315"/>
          </a:xfrm>
        </p:grpSpPr>
        <p:sp>
          <p:nvSpPr>
            <p:cNvPr id="15" name="object 15"/>
            <p:cNvSpPr/>
            <p:nvPr/>
          </p:nvSpPr>
          <p:spPr>
            <a:xfrm>
              <a:off x="8292083" y="3161410"/>
              <a:ext cx="415290" cy="221615"/>
            </a:xfrm>
            <a:custGeom>
              <a:avLst/>
              <a:gdLst/>
              <a:ahLst/>
              <a:cxnLst/>
              <a:rect l="l" t="t" r="r" b="b"/>
              <a:pathLst>
                <a:path w="415290" h="221614">
                  <a:moveTo>
                    <a:pt x="390525" y="0"/>
                  </a:moveTo>
                  <a:lnTo>
                    <a:pt x="78740" y="84581"/>
                  </a:lnTo>
                  <a:lnTo>
                    <a:pt x="66421" y="38988"/>
                  </a:lnTo>
                  <a:lnTo>
                    <a:pt x="0" y="154939"/>
                  </a:lnTo>
                  <a:lnTo>
                    <a:pt x="115824" y="221234"/>
                  </a:lnTo>
                  <a:lnTo>
                    <a:pt x="103505" y="175767"/>
                  </a:lnTo>
                  <a:lnTo>
                    <a:pt x="415290" y="91059"/>
                  </a:lnTo>
                  <a:lnTo>
                    <a:pt x="390525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92083" y="3161410"/>
              <a:ext cx="415290" cy="221615"/>
            </a:xfrm>
            <a:custGeom>
              <a:avLst/>
              <a:gdLst/>
              <a:ahLst/>
              <a:cxnLst/>
              <a:rect l="l" t="t" r="r" b="b"/>
              <a:pathLst>
                <a:path w="415290" h="221614">
                  <a:moveTo>
                    <a:pt x="415290" y="91059"/>
                  </a:moveTo>
                  <a:lnTo>
                    <a:pt x="103505" y="175767"/>
                  </a:lnTo>
                  <a:lnTo>
                    <a:pt x="115824" y="221234"/>
                  </a:lnTo>
                  <a:lnTo>
                    <a:pt x="0" y="154939"/>
                  </a:lnTo>
                  <a:lnTo>
                    <a:pt x="66421" y="38988"/>
                  </a:lnTo>
                  <a:lnTo>
                    <a:pt x="78740" y="84581"/>
                  </a:lnTo>
                  <a:lnTo>
                    <a:pt x="390525" y="0"/>
                  </a:lnTo>
                  <a:lnTo>
                    <a:pt x="415290" y="91059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231894" y="3669538"/>
            <a:ext cx="430530" cy="201930"/>
            <a:chOff x="4231894" y="3669538"/>
            <a:chExt cx="430530" cy="201930"/>
          </a:xfrm>
        </p:grpSpPr>
        <p:sp>
          <p:nvSpPr>
            <p:cNvPr id="18" name="object 18"/>
            <p:cNvSpPr/>
            <p:nvPr/>
          </p:nvSpPr>
          <p:spPr>
            <a:xfrm>
              <a:off x="4238244" y="3675888"/>
              <a:ext cx="417830" cy="189230"/>
            </a:xfrm>
            <a:custGeom>
              <a:avLst/>
              <a:gdLst/>
              <a:ahLst/>
              <a:cxnLst/>
              <a:rect l="l" t="t" r="r" b="b"/>
              <a:pathLst>
                <a:path w="417829" h="189229">
                  <a:moveTo>
                    <a:pt x="94487" y="0"/>
                  </a:moveTo>
                  <a:lnTo>
                    <a:pt x="0" y="94487"/>
                  </a:lnTo>
                  <a:lnTo>
                    <a:pt x="94487" y="188975"/>
                  </a:lnTo>
                  <a:lnTo>
                    <a:pt x="94487" y="141731"/>
                  </a:lnTo>
                  <a:lnTo>
                    <a:pt x="417575" y="141731"/>
                  </a:lnTo>
                  <a:lnTo>
                    <a:pt x="417575" y="47243"/>
                  </a:lnTo>
                  <a:lnTo>
                    <a:pt x="94487" y="472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38244" y="3675888"/>
              <a:ext cx="417830" cy="189230"/>
            </a:xfrm>
            <a:custGeom>
              <a:avLst/>
              <a:gdLst/>
              <a:ahLst/>
              <a:cxnLst/>
              <a:rect l="l" t="t" r="r" b="b"/>
              <a:pathLst>
                <a:path w="417829" h="189229">
                  <a:moveTo>
                    <a:pt x="417575" y="141731"/>
                  </a:moveTo>
                  <a:lnTo>
                    <a:pt x="94487" y="141731"/>
                  </a:lnTo>
                  <a:lnTo>
                    <a:pt x="94487" y="188975"/>
                  </a:lnTo>
                  <a:lnTo>
                    <a:pt x="0" y="94487"/>
                  </a:lnTo>
                  <a:lnTo>
                    <a:pt x="94487" y="0"/>
                  </a:lnTo>
                  <a:lnTo>
                    <a:pt x="94487" y="47243"/>
                  </a:lnTo>
                  <a:lnTo>
                    <a:pt x="417575" y="47243"/>
                  </a:lnTo>
                  <a:lnTo>
                    <a:pt x="417575" y="141731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797675" y="4085971"/>
            <a:ext cx="433070" cy="201295"/>
            <a:chOff x="6797675" y="4085971"/>
            <a:chExt cx="433070" cy="201295"/>
          </a:xfrm>
        </p:grpSpPr>
        <p:sp>
          <p:nvSpPr>
            <p:cNvPr id="21" name="object 21"/>
            <p:cNvSpPr/>
            <p:nvPr/>
          </p:nvSpPr>
          <p:spPr>
            <a:xfrm>
              <a:off x="6804025" y="4092321"/>
              <a:ext cx="420370" cy="188595"/>
            </a:xfrm>
            <a:custGeom>
              <a:avLst/>
              <a:gdLst/>
              <a:ahLst/>
              <a:cxnLst/>
              <a:rect l="l" t="t" r="r" b="b"/>
              <a:pathLst>
                <a:path w="420370" h="188595">
                  <a:moveTo>
                    <a:pt x="405638" y="0"/>
                  </a:moveTo>
                  <a:lnTo>
                    <a:pt x="86232" y="48386"/>
                  </a:lnTo>
                  <a:lnTo>
                    <a:pt x="79248" y="1650"/>
                  </a:lnTo>
                  <a:lnTo>
                    <a:pt x="0" y="109219"/>
                  </a:lnTo>
                  <a:lnTo>
                    <a:pt x="107442" y="188467"/>
                  </a:lnTo>
                  <a:lnTo>
                    <a:pt x="100456" y="141731"/>
                  </a:lnTo>
                  <a:lnTo>
                    <a:pt x="419861" y="93344"/>
                  </a:lnTo>
                  <a:lnTo>
                    <a:pt x="40563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04025" y="4092321"/>
              <a:ext cx="420370" cy="188595"/>
            </a:xfrm>
            <a:custGeom>
              <a:avLst/>
              <a:gdLst/>
              <a:ahLst/>
              <a:cxnLst/>
              <a:rect l="l" t="t" r="r" b="b"/>
              <a:pathLst>
                <a:path w="420370" h="188595">
                  <a:moveTo>
                    <a:pt x="419861" y="93344"/>
                  </a:moveTo>
                  <a:lnTo>
                    <a:pt x="100456" y="141731"/>
                  </a:lnTo>
                  <a:lnTo>
                    <a:pt x="107442" y="188467"/>
                  </a:lnTo>
                  <a:lnTo>
                    <a:pt x="0" y="109219"/>
                  </a:lnTo>
                  <a:lnTo>
                    <a:pt x="79248" y="1650"/>
                  </a:lnTo>
                  <a:lnTo>
                    <a:pt x="86232" y="48386"/>
                  </a:lnTo>
                  <a:lnTo>
                    <a:pt x="405638" y="0"/>
                  </a:lnTo>
                  <a:lnTo>
                    <a:pt x="419861" y="93344"/>
                  </a:lnTo>
                  <a:close/>
                </a:path>
              </a:pathLst>
            </a:custGeom>
            <a:ln w="12699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6563" y="1780387"/>
            <a:ext cx="10117455" cy="192658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Näide: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dirty="0" sz="2000" spc="-229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01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875030" marR="5080" indent="-228600">
              <a:lnSpc>
                <a:spcPts val="2160"/>
              </a:lnSpc>
              <a:spcBef>
                <a:spcPts val="540"/>
              </a:spcBef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Arial"/>
                <a:cs typeface="Arial"/>
              </a:rPr>
              <a:t>mitu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igast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100st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Eestis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elavast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inimesest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Teie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arvates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sündinud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väljaspool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Eestit?</a:t>
            </a:r>
            <a:endParaRPr sz="2000">
              <a:latin typeface="Arial"/>
              <a:cs typeface="Arial"/>
            </a:endParaRPr>
          </a:p>
          <a:p>
            <a:pPr marL="875030" marR="824230" indent="-228600">
              <a:lnSpc>
                <a:spcPts val="2160"/>
              </a:lnSpc>
              <a:spcBef>
                <a:spcPts val="495"/>
              </a:spcBef>
            </a:pP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INTERVJUEERIJA: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vastaja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ütleb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„ei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oska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öelda“;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öelge: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„Palun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andke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hinnanguline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number“.</a:t>
            </a:r>
            <a:endParaRPr sz="2000">
              <a:latin typeface="Arial"/>
              <a:cs typeface="Arial"/>
            </a:endParaRPr>
          </a:p>
          <a:p>
            <a:pPr lvl="1" marL="417830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417830" algn="l"/>
                <a:tab pos="418465" algn="l"/>
              </a:tabLst>
            </a:pP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Tunnus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Arial"/>
                <a:cs typeface="Arial"/>
              </a:rPr>
              <a:t>noimbro: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every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100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people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country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Arial"/>
                <a:cs typeface="Arial"/>
              </a:rPr>
              <a:t>born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outside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country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566"/>
            <a:ext cx="9420860" cy="27127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Ühemõõtmelised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endParaRPr sz="2000">
              <a:latin typeface="Arial"/>
              <a:cs typeface="Arial"/>
            </a:endParaRPr>
          </a:p>
          <a:p>
            <a:pPr lvl="1" marL="698500" marR="5080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Vihjed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olemasolule: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suur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asümmeetriakordaja,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mediaani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keskmise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suur </a:t>
            </a:r>
            <a:r>
              <a:rPr dirty="0" sz="1800" spc="-48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erinevus,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miinimumi,</a:t>
            </a:r>
            <a:r>
              <a:rPr dirty="0" sz="18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maksimumi</a:t>
            </a:r>
            <a:r>
              <a:rPr dirty="0" sz="18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keskmise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võrdlus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jaotus</a:t>
            </a:r>
            <a:r>
              <a:rPr dirty="0" sz="18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tabelis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10">
                <a:solidFill>
                  <a:srgbClr val="404040"/>
                </a:solidFill>
                <a:latin typeface="Arial"/>
                <a:cs typeface="Arial"/>
              </a:rPr>
              <a:t>Visuaalne</a:t>
            </a:r>
            <a:r>
              <a:rPr dirty="0" sz="18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jaotus: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histogramm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10">
                <a:solidFill>
                  <a:srgbClr val="404040"/>
                </a:solidFill>
                <a:latin typeface="Arial"/>
                <a:cs typeface="Arial"/>
              </a:rPr>
              <a:t>Visuaalne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jaotus: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karpdiagramm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Põhineb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variatsioonirea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kvartiilidel: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Q1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alumine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kvartiil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(alumise/esimeste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25%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väärtuste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piir)</a:t>
            </a:r>
            <a:endParaRPr sz="16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Q2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mediaan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194" y="4458995"/>
            <a:ext cx="5345430" cy="11582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266065" algn="l"/>
                <a:tab pos="266700" algn="l"/>
              </a:tabLst>
            </a:pP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Q3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ülemine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kvartiil</a:t>
            </a:r>
            <a:endParaRPr sz="16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66065" algn="l"/>
                <a:tab pos="266700" algn="l"/>
              </a:tabLst>
            </a:pP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Q3-Q1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kvartiilhaare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(IQR,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 i="1">
                <a:solidFill>
                  <a:srgbClr val="404040"/>
                </a:solidFill>
                <a:latin typeface="Calibri"/>
                <a:cs typeface="Calibri"/>
              </a:rPr>
              <a:t>interquartile</a:t>
            </a:r>
            <a:r>
              <a:rPr dirty="0" sz="1600" spc="8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35" i="1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66065" algn="l"/>
                <a:tab pos="266700" algn="l"/>
              </a:tabLst>
            </a:pP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Erindid: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dirty="0" baseline="-21164" sz="1575" spc="52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baseline="-21164" sz="1575" spc="17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&lt;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Q1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1,5*IQR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9">
                <a:solidFill>
                  <a:srgbClr val="404040"/>
                </a:solidFill>
                <a:latin typeface="Arial"/>
                <a:cs typeface="Arial"/>
              </a:rPr>
              <a:t>|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dirty="0" baseline="-21164" sz="1575" spc="52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baseline="-21164" sz="1575" spc="17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&gt;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Q3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+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1,5*IQR</a:t>
            </a:r>
            <a:endParaRPr sz="16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266065" algn="l"/>
                <a:tab pos="266700" algn="l"/>
              </a:tabLst>
            </a:pP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Äärmuslikud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erindid: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dirty="0" baseline="-21164" sz="1575" spc="6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baseline="-21164" sz="1575" spc="17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&lt;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Q1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3*IQR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9">
                <a:solidFill>
                  <a:srgbClr val="404040"/>
                </a:solidFill>
                <a:latin typeface="Arial"/>
                <a:cs typeface="Arial"/>
              </a:rPr>
              <a:t>|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dirty="0" baseline="-21164" sz="1575" spc="52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baseline="-21164" sz="1575" spc="172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&gt;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04040"/>
                </a:solidFill>
                <a:latin typeface="Arial"/>
                <a:cs typeface="Arial"/>
              </a:rPr>
              <a:t>Q3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+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3*IQR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2682" y="3429162"/>
            <a:ext cx="4222750" cy="3373754"/>
            <a:chOff x="7852682" y="3429162"/>
            <a:chExt cx="4222750" cy="337375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2682" y="3429162"/>
              <a:ext cx="4222519" cy="33737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56776" y="5629655"/>
              <a:ext cx="147955" cy="596265"/>
            </a:xfrm>
            <a:custGeom>
              <a:avLst/>
              <a:gdLst/>
              <a:ahLst/>
              <a:cxnLst/>
              <a:rect l="l" t="t" r="r" b="b"/>
              <a:pathLst>
                <a:path w="147954" h="596264">
                  <a:moveTo>
                    <a:pt x="147827" y="595884"/>
                  </a:moveTo>
                  <a:lnTo>
                    <a:pt x="119080" y="594916"/>
                  </a:lnTo>
                  <a:lnTo>
                    <a:pt x="95583" y="592277"/>
                  </a:lnTo>
                  <a:lnTo>
                    <a:pt x="79730" y="588361"/>
                  </a:lnTo>
                  <a:lnTo>
                    <a:pt x="73914" y="583565"/>
                  </a:lnTo>
                  <a:lnTo>
                    <a:pt x="73914" y="310261"/>
                  </a:lnTo>
                  <a:lnTo>
                    <a:pt x="68097" y="305464"/>
                  </a:lnTo>
                  <a:lnTo>
                    <a:pt x="52244" y="301548"/>
                  </a:lnTo>
                  <a:lnTo>
                    <a:pt x="28747" y="298909"/>
                  </a:lnTo>
                  <a:lnTo>
                    <a:pt x="0" y="297942"/>
                  </a:lnTo>
                  <a:lnTo>
                    <a:pt x="28747" y="296974"/>
                  </a:lnTo>
                  <a:lnTo>
                    <a:pt x="52244" y="294335"/>
                  </a:lnTo>
                  <a:lnTo>
                    <a:pt x="68097" y="290419"/>
                  </a:lnTo>
                  <a:lnTo>
                    <a:pt x="73914" y="285623"/>
                  </a:lnTo>
                  <a:lnTo>
                    <a:pt x="73914" y="12319"/>
                  </a:lnTo>
                  <a:lnTo>
                    <a:pt x="79730" y="7522"/>
                  </a:lnTo>
                  <a:lnTo>
                    <a:pt x="95583" y="3606"/>
                  </a:lnTo>
                  <a:lnTo>
                    <a:pt x="119080" y="967"/>
                  </a:lnTo>
                  <a:lnTo>
                    <a:pt x="147827" y="0"/>
                  </a:lnTo>
                </a:path>
              </a:pathLst>
            </a:custGeom>
            <a:ln w="1270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32186" y="5848540"/>
              <a:ext cx="462915" cy="142875"/>
            </a:xfrm>
            <a:custGeom>
              <a:avLst/>
              <a:gdLst/>
              <a:ahLst/>
              <a:cxnLst/>
              <a:rect l="l" t="t" r="r" b="b"/>
              <a:pathLst>
                <a:path w="46291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142875" y="85725"/>
                  </a:lnTo>
                  <a:lnTo>
                    <a:pt x="128524" y="85725"/>
                  </a:lnTo>
                  <a:lnTo>
                    <a:pt x="128524" y="57150"/>
                  </a:lnTo>
                  <a:lnTo>
                    <a:pt x="142875" y="57150"/>
                  </a:lnTo>
                  <a:lnTo>
                    <a:pt x="142875" y="0"/>
                  </a:lnTo>
                  <a:close/>
                </a:path>
                <a:path w="462915" h="142875">
                  <a:moveTo>
                    <a:pt x="142875" y="57150"/>
                  </a:moveTo>
                  <a:lnTo>
                    <a:pt x="128524" y="57150"/>
                  </a:lnTo>
                  <a:lnTo>
                    <a:pt x="128524" y="85725"/>
                  </a:lnTo>
                  <a:lnTo>
                    <a:pt x="142875" y="85725"/>
                  </a:lnTo>
                  <a:lnTo>
                    <a:pt x="142875" y="57150"/>
                  </a:lnTo>
                  <a:close/>
                </a:path>
                <a:path w="462915" h="142875">
                  <a:moveTo>
                    <a:pt x="462534" y="57150"/>
                  </a:moveTo>
                  <a:lnTo>
                    <a:pt x="142875" y="57150"/>
                  </a:lnTo>
                  <a:lnTo>
                    <a:pt x="142875" y="85725"/>
                  </a:lnTo>
                  <a:lnTo>
                    <a:pt x="462534" y="85725"/>
                  </a:lnTo>
                  <a:lnTo>
                    <a:pt x="462534" y="5715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184128" y="5777585"/>
            <a:ext cx="8489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">
                <a:solidFill>
                  <a:srgbClr val="252525"/>
                </a:solidFill>
                <a:latin typeface="Arial"/>
                <a:cs typeface="Arial"/>
              </a:rPr>
              <a:t>Me</a:t>
            </a:r>
            <a:r>
              <a:rPr dirty="0" sz="1600" spc="60">
                <a:solidFill>
                  <a:srgbClr val="252525"/>
                </a:solidFill>
                <a:latin typeface="Arial"/>
                <a:cs typeface="Arial"/>
              </a:rPr>
              <a:t>d</a:t>
            </a:r>
            <a:r>
              <a:rPr dirty="0" sz="1600" spc="20">
                <a:solidFill>
                  <a:srgbClr val="252525"/>
                </a:solidFill>
                <a:latin typeface="Arial"/>
                <a:cs typeface="Arial"/>
              </a:rPr>
              <a:t>ia</a:t>
            </a:r>
            <a:r>
              <a:rPr dirty="0" sz="1600" spc="35">
                <a:solidFill>
                  <a:srgbClr val="252525"/>
                </a:solidFill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9379" y="5743447"/>
            <a:ext cx="21151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solidFill>
                  <a:srgbClr val="252525"/>
                </a:solidFill>
                <a:latin typeface="Arial"/>
                <a:cs typeface="Arial"/>
              </a:rPr>
              <a:t>Kvartiilhaare</a:t>
            </a:r>
            <a:r>
              <a:rPr dirty="0" sz="1600" spc="-7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52525"/>
                </a:solidFill>
                <a:latin typeface="Arial"/>
                <a:cs typeface="Arial"/>
              </a:rPr>
              <a:t>(Q3-Q1</a:t>
            </a:r>
            <a:r>
              <a:rPr dirty="0" sz="1600" spc="-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252525"/>
                </a:solidFill>
                <a:latin typeface="Arial"/>
                <a:cs typeface="Arial"/>
              </a:rPr>
              <a:t>= </a:t>
            </a:r>
            <a:r>
              <a:rPr dirty="0" sz="1600" spc="-43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252525"/>
                </a:solidFill>
                <a:latin typeface="Arial"/>
                <a:cs typeface="Arial"/>
              </a:rPr>
              <a:t>50%</a:t>
            </a:r>
            <a:r>
              <a:rPr dirty="0" sz="1600" spc="-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252525"/>
                </a:solidFill>
                <a:latin typeface="Arial"/>
                <a:cs typeface="Arial"/>
              </a:rPr>
              <a:t>väärtustest)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58300" y="4765547"/>
            <a:ext cx="146685" cy="858519"/>
          </a:xfrm>
          <a:custGeom>
            <a:avLst/>
            <a:gdLst/>
            <a:ahLst/>
            <a:cxnLst/>
            <a:rect l="l" t="t" r="r" b="b"/>
            <a:pathLst>
              <a:path w="146684" h="858520">
                <a:moveTo>
                  <a:pt x="146303" y="858011"/>
                </a:moveTo>
                <a:lnTo>
                  <a:pt x="117836" y="857053"/>
                </a:lnTo>
                <a:lnTo>
                  <a:pt x="94583" y="854440"/>
                </a:lnTo>
                <a:lnTo>
                  <a:pt x="78902" y="850564"/>
                </a:lnTo>
                <a:lnTo>
                  <a:pt x="73151" y="845819"/>
                </a:lnTo>
                <a:lnTo>
                  <a:pt x="73151" y="441197"/>
                </a:lnTo>
                <a:lnTo>
                  <a:pt x="67401" y="436453"/>
                </a:lnTo>
                <a:lnTo>
                  <a:pt x="51720" y="432577"/>
                </a:lnTo>
                <a:lnTo>
                  <a:pt x="28467" y="429964"/>
                </a:lnTo>
                <a:lnTo>
                  <a:pt x="0" y="429006"/>
                </a:lnTo>
                <a:lnTo>
                  <a:pt x="28467" y="428047"/>
                </a:lnTo>
                <a:lnTo>
                  <a:pt x="51720" y="425434"/>
                </a:lnTo>
                <a:lnTo>
                  <a:pt x="67401" y="421558"/>
                </a:lnTo>
                <a:lnTo>
                  <a:pt x="73151" y="416813"/>
                </a:lnTo>
                <a:lnTo>
                  <a:pt x="73151" y="12191"/>
                </a:lnTo>
                <a:lnTo>
                  <a:pt x="78902" y="7447"/>
                </a:lnTo>
                <a:lnTo>
                  <a:pt x="94583" y="3571"/>
                </a:lnTo>
                <a:lnTo>
                  <a:pt x="117836" y="958"/>
                </a:lnTo>
                <a:lnTo>
                  <a:pt x="146303" y="0"/>
                </a:lnTo>
              </a:path>
            </a:pathLst>
          </a:custGeom>
          <a:ln w="127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24419" y="5043677"/>
            <a:ext cx="1642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252525"/>
                </a:solidFill>
                <a:latin typeface="Arial"/>
                <a:cs typeface="Arial"/>
              </a:rPr>
              <a:t>1,5x</a:t>
            </a:r>
            <a:r>
              <a:rPr dirty="0" sz="160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252525"/>
                </a:solidFill>
                <a:latin typeface="Arial"/>
                <a:cs typeface="Arial"/>
              </a:rPr>
              <a:t>kvartiilhaare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31594" y="4384241"/>
            <a:ext cx="9208135" cy="6305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Erindi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lävendiks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erinevus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keskmisest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Arial"/>
                <a:cs typeface="Arial"/>
              </a:rPr>
              <a:t>mõõdetuna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standardhälvetes,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404040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paikneb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vähemalt/rohkem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2,5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3,5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standardhälbe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04040"/>
                </a:solidFill>
                <a:latin typeface="Arial"/>
                <a:cs typeface="Arial"/>
              </a:rPr>
              <a:t>kaugusel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04040"/>
                </a:solidFill>
                <a:latin typeface="Arial"/>
                <a:cs typeface="Arial"/>
              </a:rPr>
              <a:t>keskmisest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0147" y="3889755"/>
            <a:ext cx="707390" cy="15240"/>
          </a:xfrm>
          <a:custGeom>
            <a:avLst/>
            <a:gdLst/>
            <a:ahLst/>
            <a:cxnLst/>
            <a:rect l="l" t="t" r="r" b="b"/>
            <a:pathLst>
              <a:path w="707389" h="15239">
                <a:moveTo>
                  <a:pt x="707136" y="0"/>
                </a:moveTo>
                <a:lnTo>
                  <a:pt x="0" y="0"/>
                </a:lnTo>
                <a:lnTo>
                  <a:pt x="0" y="15240"/>
                </a:lnTo>
                <a:lnTo>
                  <a:pt x="707136" y="15240"/>
                </a:lnTo>
                <a:lnTo>
                  <a:pt x="707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239" y="1760358"/>
            <a:ext cx="8265795" cy="226187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445"/>
              </a:spcBef>
              <a:buChar char="•"/>
              <a:tabLst>
                <a:tab pos="254635" algn="l"/>
              </a:tabLst>
            </a:pPr>
            <a:r>
              <a:rPr dirty="0" sz="2400" spc="85">
                <a:solidFill>
                  <a:srgbClr val="404040"/>
                </a:solidFill>
                <a:latin typeface="Arial"/>
                <a:cs typeface="Arial"/>
              </a:rPr>
              <a:t>Ühemõõtmelised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endParaRPr sz="2400">
              <a:latin typeface="Arial"/>
              <a:cs typeface="Arial"/>
            </a:endParaRPr>
          </a:p>
          <a:p>
            <a:pPr lvl="1" marL="7112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711200" algn="l"/>
                <a:tab pos="7118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Z-skoor</a:t>
            </a:r>
            <a:endParaRPr sz="2000">
              <a:latin typeface="Arial"/>
              <a:cs typeface="Arial"/>
            </a:endParaRPr>
          </a:p>
          <a:p>
            <a:pPr lvl="2" marL="11684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68400" algn="l"/>
                <a:tab pos="1169035" algn="l"/>
              </a:tabLst>
            </a:pP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Tunnus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standardiseeritakse: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väärtuseid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nihutatakse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nii,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  <a:p>
            <a:pPr lvl="3" marL="1625600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1625600" algn="l"/>
                <a:tab pos="1626235" algn="l"/>
              </a:tabLst>
            </a:pP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keskmine</a:t>
            </a:r>
            <a:r>
              <a:rPr dirty="0" sz="16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90" i="1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baseline="-21164" sz="1575" spc="135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1164" sz="1575" spc="27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saab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väärtuse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0,</a:t>
            </a:r>
            <a:endParaRPr sz="1600">
              <a:latin typeface="Arial"/>
              <a:cs typeface="Arial"/>
            </a:endParaRPr>
          </a:p>
          <a:p>
            <a:pPr lvl="3" marL="16256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625600" algn="l"/>
                <a:tab pos="1626235" algn="l"/>
              </a:tabLst>
            </a:pP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väärtusi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04040"/>
                </a:solidFill>
                <a:latin typeface="Arial"/>
                <a:cs typeface="Arial"/>
              </a:rPr>
              <a:t>väljendatakse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standardhälbe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1600" spc="5" i="1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baseline="-21164" sz="1575" spc="7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600" spc="5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ühikutes</a:t>
            </a:r>
            <a:endParaRPr sz="1600">
              <a:latin typeface="Arial"/>
              <a:cs typeface="Arial"/>
            </a:endParaRPr>
          </a:p>
          <a:p>
            <a:pPr marL="2566035">
              <a:lnSpc>
                <a:spcPts val="1764"/>
              </a:lnSpc>
              <a:spcBef>
                <a:spcPts val="1245"/>
              </a:spcBef>
            </a:pPr>
            <a:r>
              <a:rPr dirty="0" sz="1800">
                <a:latin typeface="Cambria Math"/>
                <a:cs typeface="Cambria Math"/>
              </a:rPr>
              <a:t>𝑥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40">
                <a:latin typeface="Cambria Math"/>
                <a:cs typeface="Cambria Math"/>
              </a:rPr>
              <a:t>𝑚</a:t>
            </a:r>
            <a:r>
              <a:rPr dirty="0" baseline="-14957" sz="1950" spc="60">
                <a:latin typeface="Cambria Math"/>
                <a:cs typeface="Cambria Math"/>
              </a:rPr>
              <a:t>𝑥</a:t>
            </a:r>
            <a:endParaRPr baseline="-14957" sz="1950">
              <a:latin typeface="Cambria Math"/>
              <a:cs typeface="Cambria Math"/>
            </a:endParaRPr>
          </a:p>
          <a:p>
            <a:pPr marL="2152650">
              <a:lnSpc>
                <a:spcPts val="1764"/>
              </a:lnSpc>
            </a:pPr>
            <a:r>
              <a:rPr dirty="0" sz="1800">
                <a:latin typeface="Cambria Math"/>
                <a:cs typeface="Cambria Math"/>
              </a:rPr>
              <a:t>𝑧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1095" y="3874465"/>
            <a:ext cx="271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𝑠</a:t>
            </a:r>
            <a:r>
              <a:rPr dirty="0" baseline="-14957" sz="1950">
                <a:latin typeface="Cambria Math"/>
                <a:cs typeface="Cambria Math"/>
              </a:rPr>
              <a:t>𝑥</a:t>
            </a:r>
            <a:endParaRPr baseline="-14957" sz="19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491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"/>
              <a:t>Z-skoor:</a:t>
            </a:r>
            <a:r>
              <a:rPr dirty="0" sz="3600" spc="-85"/>
              <a:t> </a:t>
            </a:r>
            <a:r>
              <a:rPr dirty="0" sz="3600" spc="135"/>
              <a:t>võimalikud</a:t>
            </a:r>
            <a:r>
              <a:rPr dirty="0" sz="3600" spc="-70"/>
              <a:t> </a:t>
            </a:r>
            <a:r>
              <a:rPr dirty="0" sz="3600" spc="145"/>
              <a:t>erindi</a:t>
            </a:r>
            <a:r>
              <a:rPr dirty="0" sz="3600" spc="-65"/>
              <a:t> </a:t>
            </a:r>
            <a:r>
              <a:rPr dirty="0" sz="3600" spc="105"/>
              <a:t>lävendid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429" y="2425047"/>
            <a:ext cx="6249507" cy="3266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566"/>
            <a:ext cx="8830310" cy="161607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Z-skoor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Standardiseeritud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väärtused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sõltuvad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jaotusest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Sh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erindites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olemasolu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kahandab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z-skooride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„erandlikkust“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Teatud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määral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dirty="0" sz="18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tuvastamise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meetod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olemasolust!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566"/>
            <a:ext cx="4491355" cy="93154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Mitmemõõtmelised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endParaRPr sz="2000">
              <a:latin typeface="Arial"/>
              <a:cs typeface="Arial"/>
            </a:endParaRPr>
          </a:p>
          <a:p>
            <a:pPr lvl="1" marL="698500" marR="5080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10">
                <a:solidFill>
                  <a:srgbClr val="404040"/>
                </a:solidFill>
                <a:latin typeface="Arial"/>
                <a:cs typeface="Arial"/>
              </a:rPr>
              <a:t>Visuaalne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mitmemõõtmeline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jaotus </a:t>
            </a:r>
            <a:r>
              <a:rPr dirty="0" sz="1800" spc="-48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(nt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hajuvusdiagramm)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07505" y="1747773"/>
            <a:ext cx="5774055" cy="4641850"/>
            <a:chOff x="5607505" y="1747773"/>
            <a:chExt cx="5774055" cy="4641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7505" y="1747773"/>
              <a:ext cx="5773670" cy="46414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76615" y="2007107"/>
              <a:ext cx="2780030" cy="1979930"/>
            </a:xfrm>
            <a:custGeom>
              <a:avLst/>
              <a:gdLst/>
              <a:ahLst/>
              <a:cxnLst/>
              <a:rect l="l" t="t" r="r" b="b"/>
              <a:pathLst>
                <a:path w="2780029" h="1979929">
                  <a:moveTo>
                    <a:pt x="0" y="0"/>
                  </a:moveTo>
                  <a:lnTo>
                    <a:pt x="0" y="1979675"/>
                  </a:lnTo>
                </a:path>
                <a:path w="2780029" h="1979929">
                  <a:moveTo>
                    <a:pt x="2779649" y="1979675"/>
                  </a:moveTo>
                  <a:lnTo>
                    <a:pt x="0" y="1979675"/>
                  </a:lnTo>
                </a:path>
              </a:pathLst>
            </a:custGeom>
            <a:ln w="6350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9" y="4010405"/>
            <a:ext cx="46094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Põhjused?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dirty="0" sz="1800" spc="40">
                <a:solidFill>
                  <a:srgbClr val="252525"/>
                </a:solidFill>
                <a:latin typeface="Arial"/>
                <a:cs typeface="Arial"/>
              </a:rPr>
              <a:t>Iseäralikud</a:t>
            </a:r>
            <a:r>
              <a:rPr dirty="0" sz="1800" spc="-9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252525"/>
                </a:solidFill>
                <a:latin typeface="Arial"/>
                <a:cs typeface="Arial"/>
              </a:rPr>
              <a:t>indiviidid?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Kehva</a:t>
            </a:r>
            <a:r>
              <a:rPr dirty="0" sz="1800" spc="-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252525"/>
                </a:solidFill>
                <a:latin typeface="Arial"/>
                <a:cs typeface="Arial"/>
              </a:rPr>
              <a:t>andmekvaliteediga</a:t>
            </a:r>
            <a:r>
              <a:rPr dirty="0" sz="1800" spc="-6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252525"/>
                </a:solidFill>
                <a:latin typeface="Arial"/>
                <a:cs typeface="Arial"/>
              </a:rPr>
              <a:t>indiviidid?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0841" y="3082798"/>
            <a:ext cx="6045835" cy="1080135"/>
          </a:xfrm>
          <a:custGeom>
            <a:avLst/>
            <a:gdLst/>
            <a:ahLst/>
            <a:cxnLst/>
            <a:rect l="l" t="t" r="r" b="b"/>
            <a:pathLst>
              <a:path w="6045834" h="1080135">
                <a:moveTo>
                  <a:pt x="5902470" y="56349"/>
                </a:moveTo>
                <a:lnTo>
                  <a:pt x="0" y="1051940"/>
                </a:lnTo>
                <a:lnTo>
                  <a:pt x="4825" y="1080134"/>
                </a:lnTo>
                <a:lnTo>
                  <a:pt x="5907247" y="84551"/>
                </a:lnTo>
                <a:lnTo>
                  <a:pt x="5902470" y="56349"/>
                </a:lnTo>
                <a:close/>
              </a:path>
              <a:path w="6045834" h="1080135">
                <a:moveTo>
                  <a:pt x="6035805" y="53975"/>
                </a:moveTo>
                <a:lnTo>
                  <a:pt x="5916549" y="53975"/>
                </a:lnTo>
                <a:lnTo>
                  <a:pt x="5921375" y="82168"/>
                </a:lnTo>
                <a:lnTo>
                  <a:pt x="5907247" y="84551"/>
                </a:lnTo>
                <a:lnTo>
                  <a:pt x="5916803" y="140969"/>
                </a:lnTo>
                <a:lnTo>
                  <a:pt x="6035805" y="53975"/>
                </a:lnTo>
                <a:close/>
              </a:path>
              <a:path w="6045834" h="1080135">
                <a:moveTo>
                  <a:pt x="5916549" y="53975"/>
                </a:moveTo>
                <a:lnTo>
                  <a:pt x="5902470" y="56349"/>
                </a:lnTo>
                <a:lnTo>
                  <a:pt x="5907247" y="84551"/>
                </a:lnTo>
                <a:lnTo>
                  <a:pt x="5921375" y="82168"/>
                </a:lnTo>
                <a:lnTo>
                  <a:pt x="5916549" y="53975"/>
                </a:lnTo>
                <a:close/>
              </a:path>
              <a:path w="6045834" h="1080135">
                <a:moveTo>
                  <a:pt x="5892927" y="0"/>
                </a:moveTo>
                <a:lnTo>
                  <a:pt x="5902470" y="56349"/>
                </a:lnTo>
                <a:lnTo>
                  <a:pt x="5916549" y="53975"/>
                </a:lnTo>
                <a:lnTo>
                  <a:pt x="6035805" y="53975"/>
                </a:lnTo>
                <a:lnTo>
                  <a:pt x="6045708" y="46736"/>
                </a:lnTo>
                <a:lnTo>
                  <a:pt x="58929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983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65"/>
              <a:t> </a:t>
            </a:r>
            <a:r>
              <a:rPr dirty="0" sz="3600" spc="100"/>
              <a:t>liigid</a:t>
            </a:r>
            <a:r>
              <a:rPr dirty="0" sz="3600" spc="-60"/>
              <a:t> </a:t>
            </a:r>
            <a:r>
              <a:rPr dirty="0" sz="3600" spc="55"/>
              <a:t>ja</a:t>
            </a:r>
            <a:r>
              <a:rPr dirty="0" sz="3600" spc="-60"/>
              <a:t> </a:t>
            </a:r>
            <a:r>
              <a:rPr dirty="0" sz="3600" spc="105"/>
              <a:t>võimalused</a:t>
            </a:r>
            <a:r>
              <a:rPr dirty="0" sz="3600" spc="-50"/>
              <a:t> </a:t>
            </a:r>
            <a:r>
              <a:rPr dirty="0" sz="3600" spc="75"/>
              <a:t>tuvastamiseks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1566"/>
            <a:ext cx="9525000" cy="124269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Mitmemõõtmelised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erindid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Suured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regressioonijäägid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regressioonimudelis</a:t>
            </a:r>
            <a:endParaRPr sz="1800">
              <a:latin typeface="Arial"/>
              <a:cs typeface="Arial"/>
            </a:endParaRPr>
          </a:p>
          <a:p>
            <a:pPr lvl="1" marL="698500" marR="5080" indent="-228600">
              <a:lnSpc>
                <a:spcPts val="1950"/>
              </a:lnSpc>
              <a:spcBef>
                <a:spcPts val="53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algpõhjuste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leidmiseks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teha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indikaatortunnus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erindite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normaalväärtuste </a:t>
            </a:r>
            <a:r>
              <a:rPr dirty="0" sz="1800" spc="-48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eristamiseks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404040"/>
                </a:solidFill>
                <a:latin typeface="Arial"/>
                <a:cs typeface="Arial"/>
              </a:rPr>
              <a:t>võrrelda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5">
                <a:solidFill>
                  <a:srgbClr val="404040"/>
                </a:solidFill>
                <a:latin typeface="Arial"/>
                <a:cs typeface="Arial"/>
              </a:rPr>
              <a:t>muude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jaotuseid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keskmisi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052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Erindid:</a:t>
            </a:r>
            <a:r>
              <a:rPr dirty="0" sz="3600" spc="-90"/>
              <a:t> </a:t>
            </a:r>
            <a:r>
              <a:rPr dirty="0" sz="3600" spc="130"/>
              <a:t>põhjused</a:t>
            </a:r>
            <a:r>
              <a:rPr dirty="0" sz="3600" spc="-80"/>
              <a:t> </a:t>
            </a:r>
            <a:r>
              <a:rPr dirty="0" sz="3600" spc="55"/>
              <a:t>ja</a:t>
            </a:r>
            <a:r>
              <a:rPr dirty="0" sz="3600" spc="-80"/>
              <a:t> </a:t>
            </a:r>
            <a:r>
              <a:rPr dirty="0" sz="3600" spc="75"/>
              <a:t>käsitlusviisid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ts val="2225"/>
              </a:lnSpc>
              <a:spcBef>
                <a:spcPts val="9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pc="25"/>
              <a:t>Andmesisestusviga</a:t>
            </a:r>
          </a:p>
          <a:p>
            <a:pPr lvl="1" marL="698500" indent="-229235">
              <a:lnSpc>
                <a:spcPts val="193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teatud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ulatuses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järelkontrollida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ennetamiseks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seadistada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kriteeriumid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964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selge,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tegu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sisestusveaga…</a:t>
            </a:r>
            <a:endParaRPr sz="1700">
              <a:latin typeface="Arial"/>
              <a:cs typeface="Arial"/>
            </a:endParaRPr>
          </a:p>
          <a:p>
            <a:pPr lvl="2" marL="1155700" indent="-229235">
              <a:lnSpc>
                <a:spcPts val="1755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tuvastada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täpne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sisestada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täpne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endParaRPr sz="1500">
              <a:latin typeface="Arial"/>
              <a:cs typeface="Arial"/>
            </a:endParaRPr>
          </a:p>
          <a:p>
            <a:pPr lvl="2" marL="1155700" indent="-229235">
              <a:lnSpc>
                <a:spcPts val="1775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tuvastada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täpset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väärtust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r>
              <a:rPr dirty="0" sz="15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vastus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kustutada</a:t>
            </a:r>
            <a:endParaRPr sz="1500">
              <a:latin typeface="Arial"/>
              <a:cs typeface="Arial"/>
            </a:endParaRPr>
          </a:p>
          <a:p>
            <a:pPr marL="527685" indent="-515620">
              <a:lnSpc>
                <a:spcPts val="2260"/>
              </a:lnSpc>
              <a:spcBef>
                <a:spcPts val="3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pc="55"/>
              <a:t>Andmelünga</a:t>
            </a:r>
            <a:r>
              <a:rPr dirty="0" spc="-55"/>
              <a:t> </a:t>
            </a:r>
            <a:r>
              <a:rPr dirty="0" spc="75"/>
              <a:t>kood</a:t>
            </a:r>
            <a:r>
              <a:rPr dirty="0" spc="-10"/>
              <a:t> </a:t>
            </a:r>
            <a:r>
              <a:rPr dirty="0" spc="65"/>
              <a:t>jäetud</a:t>
            </a:r>
            <a:r>
              <a:rPr dirty="0" spc="-40"/>
              <a:t> </a:t>
            </a:r>
            <a:r>
              <a:rPr dirty="0" spc="50"/>
              <a:t>lüngana</a:t>
            </a:r>
            <a:r>
              <a:rPr dirty="0" spc="-45"/>
              <a:t> </a:t>
            </a:r>
            <a:r>
              <a:rPr dirty="0" spc="65"/>
              <a:t>defineerimata</a:t>
            </a: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kontrollimisel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reeglina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lihtsasti</a:t>
            </a:r>
            <a:r>
              <a:rPr dirty="0" sz="15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tuvastatav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defineerida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andmelüngana</a:t>
            </a:r>
            <a:endParaRPr sz="1500">
              <a:latin typeface="Arial"/>
              <a:cs typeface="Arial"/>
            </a:endParaRPr>
          </a:p>
          <a:p>
            <a:pPr marL="527685" indent="-515620">
              <a:lnSpc>
                <a:spcPts val="2265"/>
              </a:lnSpc>
              <a:spcBef>
                <a:spcPts val="309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pc="30"/>
              <a:t>Ülekaetuse</a:t>
            </a:r>
            <a:r>
              <a:rPr dirty="0" spc="-65"/>
              <a:t> </a:t>
            </a:r>
            <a:r>
              <a:rPr dirty="0" spc="5"/>
              <a:t>viga</a:t>
            </a:r>
          </a:p>
          <a:p>
            <a:pPr lvl="1" marL="698500" indent="-229235">
              <a:lnSpc>
                <a:spcPts val="178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respondendi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vastused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kustutatakse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pc="-30"/>
              <a:t>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2305" y="4366640"/>
            <a:ext cx="95484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0">
                <a:solidFill>
                  <a:srgbClr val="404040"/>
                </a:solidFill>
                <a:latin typeface="Arial"/>
                <a:cs typeface="Arial"/>
              </a:rPr>
              <a:t>Respondent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9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404040"/>
                </a:solidFill>
                <a:latin typeface="Arial"/>
                <a:cs typeface="Arial"/>
              </a:rPr>
              <a:t>sihtpopulatsiooni</a:t>
            </a: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0">
                <a:solidFill>
                  <a:srgbClr val="404040"/>
                </a:solidFill>
                <a:latin typeface="Arial"/>
                <a:cs typeface="Arial"/>
              </a:rPr>
              <a:t>esindaja,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5">
                <a:solidFill>
                  <a:srgbClr val="404040"/>
                </a:solidFill>
                <a:latin typeface="Arial"/>
                <a:cs typeface="Arial"/>
              </a:rPr>
              <a:t>kellel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ongi</a:t>
            </a:r>
            <a:r>
              <a:rPr dirty="0" sz="19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tunnuses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5">
                <a:solidFill>
                  <a:srgbClr val="404040"/>
                </a:solidFill>
                <a:latin typeface="Arial"/>
                <a:cs typeface="Arial"/>
              </a:rPr>
              <a:t>ebatavaliselt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erandlik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569333"/>
            <a:ext cx="9553575" cy="1476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485">
              <a:lnSpc>
                <a:spcPts val="2230"/>
              </a:lnSpc>
              <a:spcBef>
                <a:spcPts val="95"/>
              </a:spcBef>
            </a:pPr>
            <a:r>
              <a:rPr dirty="0" sz="1900" spc="45">
                <a:solidFill>
                  <a:srgbClr val="404040"/>
                </a:solidFill>
                <a:latin typeface="Arial"/>
                <a:cs typeface="Arial"/>
              </a:rPr>
              <a:t>väärtus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1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ts val="197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7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teisendamine</a:t>
            </a:r>
            <a:endParaRPr sz="1700">
              <a:latin typeface="Arial"/>
              <a:cs typeface="Arial"/>
            </a:endParaRPr>
          </a:p>
          <a:p>
            <a:pPr lvl="1" marL="698500" indent="-228600">
              <a:lnSpc>
                <a:spcPts val="172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puhtalt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paari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erindi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pärast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mõttekas,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85">
                <a:solidFill>
                  <a:srgbClr val="404040"/>
                </a:solidFill>
                <a:latin typeface="Arial"/>
                <a:cs typeface="Arial"/>
              </a:rPr>
              <a:t>muidu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0">
                <a:solidFill>
                  <a:srgbClr val="404040"/>
                </a:solidFill>
                <a:latin typeface="Arial"/>
                <a:cs typeface="Arial"/>
              </a:rPr>
              <a:t>tunnus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enam-vähem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normaaljaotuse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lähedane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ts val="196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respondent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alles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jätta,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404040"/>
                </a:solidFill>
                <a:latin typeface="Arial"/>
                <a:cs typeface="Arial"/>
              </a:rPr>
              <a:t>muuta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erindi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väärtust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 i="1">
                <a:solidFill>
                  <a:srgbClr val="404040"/>
                </a:solidFill>
                <a:latin typeface="Calibri"/>
                <a:cs typeface="Calibri"/>
              </a:rPr>
              <a:t>(Winsorising)</a:t>
            </a:r>
            <a:endParaRPr sz="1700">
              <a:latin typeface="Calibri"/>
              <a:cs typeface="Calibri"/>
            </a:endParaRPr>
          </a:p>
          <a:p>
            <a:pPr lvl="1" marL="698500" indent="-228600">
              <a:lnSpc>
                <a:spcPts val="176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väärtusel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väiksem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85">
                <a:solidFill>
                  <a:srgbClr val="404040"/>
                </a:solidFill>
                <a:latin typeface="Arial"/>
                <a:cs typeface="Arial"/>
              </a:rPr>
              <a:t>mõju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analüüsitulemustele</a:t>
            </a:r>
            <a:endParaRPr sz="1500">
              <a:latin typeface="Arial"/>
              <a:cs typeface="Arial"/>
            </a:endParaRPr>
          </a:p>
          <a:p>
            <a:pPr lvl="1" marL="698500" indent="-228600">
              <a:lnSpc>
                <a:spcPts val="178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subjektiivne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2044" y="3159251"/>
            <a:ext cx="76200" cy="648335"/>
          </a:xfrm>
          <a:custGeom>
            <a:avLst/>
            <a:gdLst/>
            <a:ahLst/>
            <a:cxnLst/>
            <a:rect l="l" t="t" r="r" b="b"/>
            <a:pathLst>
              <a:path w="76200" h="648335">
                <a:moveTo>
                  <a:pt x="31750" y="571754"/>
                </a:moveTo>
                <a:lnTo>
                  <a:pt x="0" y="571754"/>
                </a:lnTo>
                <a:lnTo>
                  <a:pt x="38100" y="647954"/>
                </a:lnTo>
                <a:lnTo>
                  <a:pt x="69850" y="584454"/>
                </a:lnTo>
                <a:lnTo>
                  <a:pt x="31750" y="584454"/>
                </a:lnTo>
                <a:lnTo>
                  <a:pt x="31750" y="571754"/>
                </a:lnTo>
                <a:close/>
              </a:path>
              <a:path w="76200" h="648335">
                <a:moveTo>
                  <a:pt x="44450" y="0"/>
                </a:moveTo>
                <a:lnTo>
                  <a:pt x="31750" y="0"/>
                </a:lnTo>
                <a:lnTo>
                  <a:pt x="31750" y="584454"/>
                </a:lnTo>
                <a:lnTo>
                  <a:pt x="44450" y="584454"/>
                </a:lnTo>
                <a:lnTo>
                  <a:pt x="44450" y="0"/>
                </a:lnTo>
                <a:close/>
              </a:path>
              <a:path w="76200" h="648335">
                <a:moveTo>
                  <a:pt x="76200" y="571754"/>
                </a:moveTo>
                <a:lnTo>
                  <a:pt x="44450" y="571754"/>
                </a:lnTo>
                <a:lnTo>
                  <a:pt x="44450" y="584454"/>
                </a:lnTo>
                <a:lnTo>
                  <a:pt x="69850" y="584454"/>
                </a:lnTo>
                <a:lnTo>
                  <a:pt x="76200" y="57175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66615" y="4122420"/>
            <a:ext cx="76200" cy="648335"/>
          </a:xfrm>
          <a:custGeom>
            <a:avLst/>
            <a:gdLst/>
            <a:ahLst/>
            <a:cxnLst/>
            <a:rect l="l" t="t" r="r" b="b"/>
            <a:pathLst>
              <a:path w="76200" h="648335">
                <a:moveTo>
                  <a:pt x="31750" y="571753"/>
                </a:moveTo>
                <a:lnTo>
                  <a:pt x="0" y="571753"/>
                </a:lnTo>
                <a:lnTo>
                  <a:pt x="38100" y="647953"/>
                </a:lnTo>
                <a:lnTo>
                  <a:pt x="69850" y="584453"/>
                </a:lnTo>
                <a:lnTo>
                  <a:pt x="31750" y="584453"/>
                </a:lnTo>
                <a:lnTo>
                  <a:pt x="31750" y="571753"/>
                </a:lnTo>
                <a:close/>
              </a:path>
              <a:path w="76200" h="648335">
                <a:moveTo>
                  <a:pt x="44450" y="0"/>
                </a:moveTo>
                <a:lnTo>
                  <a:pt x="31750" y="0"/>
                </a:lnTo>
                <a:lnTo>
                  <a:pt x="31750" y="584453"/>
                </a:lnTo>
                <a:lnTo>
                  <a:pt x="44450" y="584453"/>
                </a:lnTo>
                <a:lnTo>
                  <a:pt x="44450" y="0"/>
                </a:lnTo>
                <a:close/>
              </a:path>
              <a:path w="76200" h="648335">
                <a:moveTo>
                  <a:pt x="76200" y="571753"/>
                </a:moveTo>
                <a:lnTo>
                  <a:pt x="44450" y="571753"/>
                </a:lnTo>
                <a:lnTo>
                  <a:pt x="44450" y="584453"/>
                </a:lnTo>
                <a:lnTo>
                  <a:pt x="69850" y="584453"/>
                </a:lnTo>
                <a:lnTo>
                  <a:pt x="76200" y="57175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62900" y="2186939"/>
            <a:ext cx="76200" cy="648335"/>
          </a:xfrm>
          <a:custGeom>
            <a:avLst/>
            <a:gdLst/>
            <a:ahLst/>
            <a:cxnLst/>
            <a:rect l="l" t="t" r="r" b="b"/>
            <a:pathLst>
              <a:path w="76200" h="648335">
                <a:moveTo>
                  <a:pt x="31750" y="571754"/>
                </a:moveTo>
                <a:lnTo>
                  <a:pt x="0" y="571754"/>
                </a:lnTo>
                <a:lnTo>
                  <a:pt x="38100" y="647954"/>
                </a:lnTo>
                <a:lnTo>
                  <a:pt x="69850" y="584454"/>
                </a:lnTo>
                <a:lnTo>
                  <a:pt x="31750" y="584454"/>
                </a:lnTo>
                <a:lnTo>
                  <a:pt x="31750" y="571754"/>
                </a:lnTo>
                <a:close/>
              </a:path>
              <a:path w="76200" h="648335">
                <a:moveTo>
                  <a:pt x="44450" y="0"/>
                </a:moveTo>
                <a:lnTo>
                  <a:pt x="31750" y="0"/>
                </a:lnTo>
                <a:lnTo>
                  <a:pt x="31750" y="584454"/>
                </a:lnTo>
                <a:lnTo>
                  <a:pt x="44450" y="584454"/>
                </a:lnTo>
                <a:lnTo>
                  <a:pt x="44450" y="0"/>
                </a:lnTo>
                <a:close/>
              </a:path>
              <a:path w="76200" h="648335">
                <a:moveTo>
                  <a:pt x="76200" y="571754"/>
                </a:moveTo>
                <a:lnTo>
                  <a:pt x="44450" y="571754"/>
                </a:lnTo>
                <a:lnTo>
                  <a:pt x="44450" y="584454"/>
                </a:lnTo>
                <a:lnTo>
                  <a:pt x="69850" y="584454"/>
                </a:lnTo>
                <a:lnTo>
                  <a:pt x="76200" y="57175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2900" y="3159251"/>
            <a:ext cx="76200" cy="648335"/>
          </a:xfrm>
          <a:custGeom>
            <a:avLst/>
            <a:gdLst/>
            <a:ahLst/>
            <a:cxnLst/>
            <a:rect l="l" t="t" r="r" b="b"/>
            <a:pathLst>
              <a:path w="76200" h="648335">
                <a:moveTo>
                  <a:pt x="31750" y="571754"/>
                </a:moveTo>
                <a:lnTo>
                  <a:pt x="0" y="571754"/>
                </a:lnTo>
                <a:lnTo>
                  <a:pt x="38100" y="647954"/>
                </a:lnTo>
                <a:lnTo>
                  <a:pt x="69850" y="584454"/>
                </a:lnTo>
                <a:lnTo>
                  <a:pt x="31750" y="584454"/>
                </a:lnTo>
                <a:lnTo>
                  <a:pt x="31750" y="571754"/>
                </a:lnTo>
                <a:close/>
              </a:path>
              <a:path w="76200" h="648335">
                <a:moveTo>
                  <a:pt x="44450" y="0"/>
                </a:moveTo>
                <a:lnTo>
                  <a:pt x="31750" y="0"/>
                </a:lnTo>
                <a:lnTo>
                  <a:pt x="31750" y="584454"/>
                </a:lnTo>
                <a:lnTo>
                  <a:pt x="44450" y="584454"/>
                </a:lnTo>
                <a:lnTo>
                  <a:pt x="44450" y="0"/>
                </a:lnTo>
                <a:close/>
              </a:path>
              <a:path w="76200" h="648335">
                <a:moveTo>
                  <a:pt x="76200" y="571754"/>
                </a:moveTo>
                <a:lnTo>
                  <a:pt x="44450" y="571754"/>
                </a:lnTo>
                <a:lnTo>
                  <a:pt x="44450" y="584454"/>
                </a:lnTo>
                <a:lnTo>
                  <a:pt x="69850" y="584454"/>
                </a:lnTo>
                <a:lnTo>
                  <a:pt x="76200" y="57175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62900" y="4131564"/>
            <a:ext cx="76200" cy="648335"/>
          </a:xfrm>
          <a:custGeom>
            <a:avLst/>
            <a:gdLst/>
            <a:ahLst/>
            <a:cxnLst/>
            <a:rect l="l" t="t" r="r" b="b"/>
            <a:pathLst>
              <a:path w="76200" h="648335">
                <a:moveTo>
                  <a:pt x="31750" y="571754"/>
                </a:moveTo>
                <a:lnTo>
                  <a:pt x="0" y="571754"/>
                </a:lnTo>
                <a:lnTo>
                  <a:pt x="38100" y="647954"/>
                </a:lnTo>
                <a:lnTo>
                  <a:pt x="69850" y="584454"/>
                </a:lnTo>
                <a:lnTo>
                  <a:pt x="31750" y="584454"/>
                </a:lnTo>
                <a:lnTo>
                  <a:pt x="31750" y="571754"/>
                </a:lnTo>
                <a:close/>
              </a:path>
              <a:path w="76200" h="648335">
                <a:moveTo>
                  <a:pt x="44450" y="0"/>
                </a:moveTo>
                <a:lnTo>
                  <a:pt x="31750" y="0"/>
                </a:lnTo>
                <a:lnTo>
                  <a:pt x="31750" y="584454"/>
                </a:lnTo>
                <a:lnTo>
                  <a:pt x="44450" y="584454"/>
                </a:lnTo>
                <a:lnTo>
                  <a:pt x="44450" y="0"/>
                </a:lnTo>
                <a:close/>
              </a:path>
              <a:path w="76200" h="648335">
                <a:moveTo>
                  <a:pt x="76200" y="571754"/>
                </a:moveTo>
                <a:lnTo>
                  <a:pt x="44450" y="571754"/>
                </a:lnTo>
                <a:lnTo>
                  <a:pt x="44450" y="584454"/>
                </a:lnTo>
                <a:lnTo>
                  <a:pt x="69850" y="584454"/>
                </a:lnTo>
                <a:lnTo>
                  <a:pt x="76200" y="57175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00493" y="3244405"/>
            <a:ext cx="3298190" cy="487045"/>
            <a:chOff x="900493" y="3244405"/>
            <a:chExt cx="3298190" cy="487045"/>
          </a:xfrm>
        </p:grpSpPr>
        <p:sp>
          <p:nvSpPr>
            <p:cNvPr id="8" name="object 8"/>
            <p:cNvSpPr/>
            <p:nvPr/>
          </p:nvSpPr>
          <p:spPr>
            <a:xfrm>
              <a:off x="3008376" y="3456431"/>
              <a:ext cx="1190625" cy="76200"/>
            </a:xfrm>
            <a:custGeom>
              <a:avLst/>
              <a:gdLst/>
              <a:ahLst/>
              <a:cxnLst/>
              <a:rect l="l" t="t" r="r" b="b"/>
              <a:pathLst>
                <a:path w="1190625" h="76200">
                  <a:moveTo>
                    <a:pt x="1113916" y="0"/>
                  </a:moveTo>
                  <a:lnTo>
                    <a:pt x="1113916" y="76200"/>
                  </a:lnTo>
                  <a:lnTo>
                    <a:pt x="1177416" y="44450"/>
                  </a:lnTo>
                  <a:lnTo>
                    <a:pt x="1126616" y="44450"/>
                  </a:lnTo>
                  <a:lnTo>
                    <a:pt x="1126616" y="31750"/>
                  </a:lnTo>
                  <a:lnTo>
                    <a:pt x="1177416" y="31750"/>
                  </a:lnTo>
                  <a:lnTo>
                    <a:pt x="1113916" y="0"/>
                  </a:lnTo>
                  <a:close/>
                </a:path>
                <a:path w="1190625" h="76200">
                  <a:moveTo>
                    <a:pt x="111391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13916" y="44450"/>
                  </a:lnTo>
                  <a:lnTo>
                    <a:pt x="1113916" y="31750"/>
                  </a:lnTo>
                  <a:close/>
                </a:path>
                <a:path w="1190625" h="76200">
                  <a:moveTo>
                    <a:pt x="1177416" y="31750"/>
                  </a:moveTo>
                  <a:lnTo>
                    <a:pt x="1126616" y="31750"/>
                  </a:lnTo>
                  <a:lnTo>
                    <a:pt x="1126616" y="44450"/>
                  </a:lnTo>
                  <a:lnTo>
                    <a:pt x="1177416" y="44450"/>
                  </a:lnTo>
                  <a:lnTo>
                    <a:pt x="1190116" y="38100"/>
                  </a:lnTo>
                  <a:lnTo>
                    <a:pt x="1177416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5255" y="3249167"/>
              <a:ext cx="2123440" cy="477520"/>
            </a:xfrm>
            <a:custGeom>
              <a:avLst/>
              <a:gdLst/>
              <a:ahLst/>
              <a:cxnLst/>
              <a:rect l="l" t="t" r="r" b="b"/>
              <a:pathLst>
                <a:path w="2123440" h="477520">
                  <a:moveTo>
                    <a:pt x="1061466" y="0"/>
                  </a:moveTo>
                  <a:lnTo>
                    <a:pt x="988791" y="550"/>
                  </a:lnTo>
                  <a:lnTo>
                    <a:pt x="917431" y="2177"/>
                  </a:lnTo>
                  <a:lnTo>
                    <a:pt x="847543" y="4846"/>
                  </a:lnTo>
                  <a:lnTo>
                    <a:pt x="779286" y="8521"/>
                  </a:lnTo>
                  <a:lnTo>
                    <a:pt x="712817" y="13166"/>
                  </a:lnTo>
                  <a:lnTo>
                    <a:pt x="648295" y="18746"/>
                  </a:lnTo>
                  <a:lnTo>
                    <a:pt x="585878" y="25225"/>
                  </a:lnTo>
                  <a:lnTo>
                    <a:pt x="525723" y="32568"/>
                  </a:lnTo>
                  <a:lnTo>
                    <a:pt x="467990" y="40739"/>
                  </a:lnTo>
                  <a:lnTo>
                    <a:pt x="412835" y="49703"/>
                  </a:lnTo>
                  <a:lnTo>
                    <a:pt x="360418" y="59423"/>
                  </a:lnTo>
                  <a:lnTo>
                    <a:pt x="310895" y="69865"/>
                  </a:lnTo>
                  <a:lnTo>
                    <a:pt x="264427" y="80993"/>
                  </a:lnTo>
                  <a:lnTo>
                    <a:pt x="221169" y="92772"/>
                  </a:lnTo>
                  <a:lnTo>
                    <a:pt x="181281" y="105165"/>
                  </a:lnTo>
                  <a:lnTo>
                    <a:pt x="144921" y="118138"/>
                  </a:lnTo>
                  <a:lnTo>
                    <a:pt x="83415" y="145678"/>
                  </a:lnTo>
                  <a:lnTo>
                    <a:pt x="37916" y="175110"/>
                  </a:lnTo>
                  <a:lnTo>
                    <a:pt x="9689" y="206147"/>
                  </a:lnTo>
                  <a:lnTo>
                    <a:pt x="0" y="238506"/>
                  </a:lnTo>
                  <a:lnTo>
                    <a:pt x="2448" y="254832"/>
                  </a:lnTo>
                  <a:lnTo>
                    <a:pt x="37916" y="301901"/>
                  </a:lnTo>
                  <a:lnTo>
                    <a:pt x="83415" y="331333"/>
                  </a:lnTo>
                  <a:lnTo>
                    <a:pt x="144921" y="358873"/>
                  </a:lnTo>
                  <a:lnTo>
                    <a:pt x="181281" y="371846"/>
                  </a:lnTo>
                  <a:lnTo>
                    <a:pt x="221169" y="384239"/>
                  </a:lnTo>
                  <a:lnTo>
                    <a:pt x="264427" y="396018"/>
                  </a:lnTo>
                  <a:lnTo>
                    <a:pt x="310896" y="407146"/>
                  </a:lnTo>
                  <a:lnTo>
                    <a:pt x="360418" y="417588"/>
                  </a:lnTo>
                  <a:lnTo>
                    <a:pt x="412835" y="427308"/>
                  </a:lnTo>
                  <a:lnTo>
                    <a:pt x="467990" y="436272"/>
                  </a:lnTo>
                  <a:lnTo>
                    <a:pt x="525723" y="444443"/>
                  </a:lnTo>
                  <a:lnTo>
                    <a:pt x="585878" y="451786"/>
                  </a:lnTo>
                  <a:lnTo>
                    <a:pt x="648295" y="458265"/>
                  </a:lnTo>
                  <a:lnTo>
                    <a:pt x="712817" y="463845"/>
                  </a:lnTo>
                  <a:lnTo>
                    <a:pt x="779286" y="468490"/>
                  </a:lnTo>
                  <a:lnTo>
                    <a:pt x="847543" y="472165"/>
                  </a:lnTo>
                  <a:lnTo>
                    <a:pt x="917431" y="474834"/>
                  </a:lnTo>
                  <a:lnTo>
                    <a:pt x="988791" y="476461"/>
                  </a:lnTo>
                  <a:lnTo>
                    <a:pt x="1061466" y="477012"/>
                  </a:lnTo>
                  <a:lnTo>
                    <a:pt x="1134140" y="476461"/>
                  </a:lnTo>
                  <a:lnTo>
                    <a:pt x="1205500" y="474834"/>
                  </a:lnTo>
                  <a:lnTo>
                    <a:pt x="1275388" y="472165"/>
                  </a:lnTo>
                  <a:lnTo>
                    <a:pt x="1343645" y="468490"/>
                  </a:lnTo>
                  <a:lnTo>
                    <a:pt x="1410114" y="463845"/>
                  </a:lnTo>
                  <a:lnTo>
                    <a:pt x="1474636" y="458265"/>
                  </a:lnTo>
                  <a:lnTo>
                    <a:pt x="1537053" y="451786"/>
                  </a:lnTo>
                  <a:lnTo>
                    <a:pt x="1597208" y="444443"/>
                  </a:lnTo>
                  <a:lnTo>
                    <a:pt x="1654941" y="436272"/>
                  </a:lnTo>
                  <a:lnTo>
                    <a:pt x="1710096" y="427308"/>
                  </a:lnTo>
                  <a:lnTo>
                    <a:pt x="1762513" y="417588"/>
                  </a:lnTo>
                  <a:lnTo>
                    <a:pt x="1812035" y="407146"/>
                  </a:lnTo>
                  <a:lnTo>
                    <a:pt x="1858504" y="396018"/>
                  </a:lnTo>
                  <a:lnTo>
                    <a:pt x="1901762" y="384239"/>
                  </a:lnTo>
                  <a:lnTo>
                    <a:pt x="1941650" y="371846"/>
                  </a:lnTo>
                  <a:lnTo>
                    <a:pt x="1978010" y="358873"/>
                  </a:lnTo>
                  <a:lnTo>
                    <a:pt x="2039516" y="331333"/>
                  </a:lnTo>
                  <a:lnTo>
                    <a:pt x="2085015" y="301901"/>
                  </a:lnTo>
                  <a:lnTo>
                    <a:pt x="2113242" y="270864"/>
                  </a:lnTo>
                  <a:lnTo>
                    <a:pt x="2122932" y="238506"/>
                  </a:lnTo>
                  <a:lnTo>
                    <a:pt x="2120483" y="222179"/>
                  </a:lnTo>
                  <a:lnTo>
                    <a:pt x="2085015" y="175110"/>
                  </a:lnTo>
                  <a:lnTo>
                    <a:pt x="2039516" y="145678"/>
                  </a:lnTo>
                  <a:lnTo>
                    <a:pt x="1978010" y="118138"/>
                  </a:lnTo>
                  <a:lnTo>
                    <a:pt x="1941650" y="105165"/>
                  </a:lnTo>
                  <a:lnTo>
                    <a:pt x="1901762" y="92772"/>
                  </a:lnTo>
                  <a:lnTo>
                    <a:pt x="1858504" y="80993"/>
                  </a:lnTo>
                  <a:lnTo>
                    <a:pt x="1812036" y="69865"/>
                  </a:lnTo>
                  <a:lnTo>
                    <a:pt x="1762513" y="59423"/>
                  </a:lnTo>
                  <a:lnTo>
                    <a:pt x="1710096" y="49703"/>
                  </a:lnTo>
                  <a:lnTo>
                    <a:pt x="1654941" y="40739"/>
                  </a:lnTo>
                  <a:lnTo>
                    <a:pt x="1597208" y="32568"/>
                  </a:lnTo>
                  <a:lnTo>
                    <a:pt x="1537053" y="25225"/>
                  </a:lnTo>
                  <a:lnTo>
                    <a:pt x="1474636" y="18746"/>
                  </a:lnTo>
                  <a:lnTo>
                    <a:pt x="1410114" y="13166"/>
                  </a:lnTo>
                  <a:lnTo>
                    <a:pt x="1343645" y="8521"/>
                  </a:lnTo>
                  <a:lnTo>
                    <a:pt x="1275388" y="4846"/>
                  </a:lnTo>
                  <a:lnTo>
                    <a:pt x="1205500" y="2177"/>
                  </a:lnTo>
                  <a:lnTo>
                    <a:pt x="1134140" y="550"/>
                  </a:lnTo>
                  <a:lnTo>
                    <a:pt x="106146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5255" y="3249167"/>
              <a:ext cx="2123440" cy="477520"/>
            </a:xfrm>
            <a:custGeom>
              <a:avLst/>
              <a:gdLst/>
              <a:ahLst/>
              <a:cxnLst/>
              <a:rect l="l" t="t" r="r" b="b"/>
              <a:pathLst>
                <a:path w="2123440" h="477520">
                  <a:moveTo>
                    <a:pt x="0" y="238506"/>
                  </a:moveTo>
                  <a:lnTo>
                    <a:pt x="21565" y="190445"/>
                  </a:lnTo>
                  <a:lnTo>
                    <a:pt x="58585" y="160175"/>
                  </a:lnTo>
                  <a:lnTo>
                    <a:pt x="112246" y="131654"/>
                  </a:lnTo>
                  <a:lnTo>
                    <a:pt x="181281" y="105165"/>
                  </a:lnTo>
                  <a:lnTo>
                    <a:pt x="221169" y="92772"/>
                  </a:lnTo>
                  <a:lnTo>
                    <a:pt x="264427" y="80993"/>
                  </a:lnTo>
                  <a:lnTo>
                    <a:pt x="310895" y="69865"/>
                  </a:lnTo>
                  <a:lnTo>
                    <a:pt x="360418" y="59423"/>
                  </a:lnTo>
                  <a:lnTo>
                    <a:pt x="412835" y="49703"/>
                  </a:lnTo>
                  <a:lnTo>
                    <a:pt x="467990" y="40739"/>
                  </a:lnTo>
                  <a:lnTo>
                    <a:pt x="525723" y="32568"/>
                  </a:lnTo>
                  <a:lnTo>
                    <a:pt x="585878" y="25225"/>
                  </a:lnTo>
                  <a:lnTo>
                    <a:pt x="648295" y="18746"/>
                  </a:lnTo>
                  <a:lnTo>
                    <a:pt x="712817" y="13166"/>
                  </a:lnTo>
                  <a:lnTo>
                    <a:pt x="779286" y="8521"/>
                  </a:lnTo>
                  <a:lnTo>
                    <a:pt x="847543" y="4846"/>
                  </a:lnTo>
                  <a:lnTo>
                    <a:pt x="917431" y="2177"/>
                  </a:lnTo>
                  <a:lnTo>
                    <a:pt x="988791" y="550"/>
                  </a:lnTo>
                  <a:lnTo>
                    <a:pt x="1061466" y="0"/>
                  </a:lnTo>
                  <a:lnTo>
                    <a:pt x="1134140" y="550"/>
                  </a:lnTo>
                  <a:lnTo>
                    <a:pt x="1205500" y="2177"/>
                  </a:lnTo>
                  <a:lnTo>
                    <a:pt x="1275388" y="4846"/>
                  </a:lnTo>
                  <a:lnTo>
                    <a:pt x="1343645" y="8521"/>
                  </a:lnTo>
                  <a:lnTo>
                    <a:pt x="1410114" y="13166"/>
                  </a:lnTo>
                  <a:lnTo>
                    <a:pt x="1474636" y="18746"/>
                  </a:lnTo>
                  <a:lnTo>
                    <a:pt x="1537053" y="25225"/>
                  </a:lnTo>
                  <a:lnTo>
                    <a:pt x="1597208" y="32568"/>
                  </a:lnTo>
                  <a:lnTo>
                    <a:pt x="1654941" y="40739"/>
                  </a:lnTo>
                  <a:lnTo>
                    <a:pt x="1710096" y="49703"/>
                  </a:lnTo>
                  <a:lnTo>
                    <a:pt x="1762513" y="59423"/>
                  </a:lnTo>
                  <a:lnTo>
                    <a:pt x="1812036" y="69865"/>
                  </a:lnTo>
                  <a:lnTo>
                    <a:pt x="1858504" y="80993"/>
                  </a:lnTo>
                  <a:lnTo>
                    <a:pt x="1901762" y="92772"/>
                  </a:lnTo>
                  <a:lnTo>
                    <a:pt x="1941650" y="105165"/>
                  </a:lnTo>
                  <a:lnTo>
                    <a:pt x="1978010" y="118138"/>
                  </a:lnTo>
                  <a:lnTo>
                    <a:pt x="2039516" y="145678"/>
                  </a:lnTo>
                  <a:lnTo>
                    <a:pt x="2085015" y="175110"/>
                  </a:lnTo>
                  <a:lnTo>
                    <a:pt x="2113242" y="206147"/>
                  </a:lnTo>
                  <a:lnTo>
                    <a:pt x="2122932" y="238506"/>
                  </a:lnTo>
                  <a:lnTo>
                    <a:pt x="2120483" y="254832"/>
                  </a:lnTo>
                  <a:lnTo>
                    <a:pt x="2085015" y="301901"/>
                  </a:lnTo>
                  <a:lnTo>
                    <a:pt x="2039516" y="331333"/>
                  </a:lnTo>
                  <a:lnTo>
                    <a:pt x="1978010" y="358873"/>
                  </a:lnTo>
                  <a:lnTo>
                    <a:pt x="1941650" y="371846"/>
                  </a:lnTo>
                  <a:lnTo>
                    <a:pt x="1901762" y="384239"/>
                  </a:lnTo>
                  <a:lnTo>
                    <a:pt x="1858504" y="396018"/>
                  </a:lnTo>
                  <a:lnTo>
                    <a:pt x="1812035" y="407146"/>
                  </a:lnTo>
                  <a:lnTo>
                    <a:pt x="1762513" y="417588"/>
                  </a:lnTo>
                  <a:lnTo>
                    <a:pt x="1710096" y="427308"/>
                  </a:lnTo>
                  <a:lnTo>
                    <a:pt x="1654941" y="436272"/>
                  </a:lnTo>
                  <a:lnTo>
                    <a:pt x="1597208" y="444443"/>
                  </a:lnTo>
                  <a:lnTo>
                    <a:pt x="1537053" y="451786"/>
                  </a:lnTo>
                  <a:lnTo>
                    <a:pt x="1474636" y="458265"/>
                  </a:lnTo>
                  <a:lnTo>
                    <a:pt x="1410114" y="463845"/>
                  </a:lnTo>
                  <a:lnTo>
                    <a:pt x="1343645" y="468490"/>
                  </a:lnTo>
                  <a:lnTo>
                    <a:pt x="1275388" y="472165"/>
                  </a:lnTo>
                  <a:lnTo>
                    <a:pt x="1205500" y="474834"/>
                  </a:lnTo>
                  <a:lnTo>
                    <a:pt x="1134140" y="476461"/>
                  </a:lnTo>
                  <a:lnTo>
                    <a:pt x="1061466" y="477012"/>
                  </a:lnTo>
                  <a:lnTo>
                    <a:pt x="988791" y="476461"/>
                  </a:lnTo>
                  <a:lnTo>
                    <a:pt x="917431" y="474834"/>
                  </a:lnTo>
                  <a:lnTo>
                    <a:pt x="847543" y="472165"/>
                  </a:lnTo>
                  <a:lnTo>
                    <a:pt x="779286" y="468490"/>
                  </a:lnTo>
                  <a:lnTo>
                    <a:pt x="712817" y="463845"/>
                  </a:lnTo>
                  <a:lnTo>
                    <a:pt x="648295" y="458265"/>
                  </a:lnTo>
                  <a:lnTo>
                    <a:pt x="585878" y="451786"/>
                  </a:lnTo>
                  <a:lnTo>
                    <a:pt x="525723" y="444443"/>
                  </a:lnTo>
                  <a:lnTo>
                    <a:pt x="467990" y="436272"/>
                  </a:lnTo>
                  <a:lnTo>
                    <a:pt x="412835" y="427308"/>
                  </a:lnTo>
                  <a:lnTo>
                    <a:pt x="360418" y="417588"/>
                  </a:lnTo>
                  <a:lnTo>
                    <a:pt x="310896" y="407146"/>
                  </a:lnTo>
                  <a:lnTo>
                    <a:pt x="264427" y="396018"/>
                  </a:lnTo>
                  <a:lnTo>
                    <a:pt x="221169" y="384239"/>
                  </a:lnTo>
                  <a:lnTo>
                    <a:pt x="181281" y="371846"/>
                  </a:lnTo>
                  <a:lnTo>
                    <a:pt x="144921" y="358873"/>
                  </a:lnTo>
                  <a:lnTo>
                    <a:pt x="83415" y="331333"/>
                  </a:lnTo>
                  <a:lnTo>
                    <a:pt x="37916" y="301901"/>
                  </a:lnTo>
                  <a:lnTo>
                    <a:pt x="9689" y="270864"/>
                  </a:lnTo>
                  <a:lnTo>
                    <a:pt x="0" y="23850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484369"/>
            <a:ext cx="3905250" cy="1154430"/>
          </a:xfrm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3600" spc="135"/>
              <a:t>Uuringu</a:t>
            </a:r>
            <a:r>
              <a:rPr dirty="0" sz="3600" spc="-60"/>
              <a:t> </a:t>
            </a:r>
            <a:r>
              <a:rPr dirty="0" sz="3600" spc="60"/>
              <a:t>koguviga</a:t>
            </a:r>
            <a:endParaRPr sz="3600"/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1800" spc="20" b="1">
                <a:solidFill>
                  <a:srgbClr val="000000"/>
                </a:solidFill>
                <a:latin typeface="Tahoma"/>
                <a:cs typeface="Tahoma"/>
              </a:rPr>
              <a:t>Mõõtmine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7539" y="1865376"/>
            <a:ext cx="2085339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580390">
              <a:lnSpc>
                <a:spcPct val="100000"/>
              </a:lnSpc>
              <a:spcBef>
                <a:spcPts val="275"/>
              </a:spcBef>
            </a:pPr>
            <a:r>
              <a:rPr dirty="0" sz="1600" spc="55">
                <a:latin typeface="Arial"/>
                <a:cs typeface="Arial"/>
              </a:rPr>
              <a:t>Konstrukt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7539" y="2837688"/>
            <a:ext cx="2085339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553085">
              <a:lnSpc>
                <a:spcPct val="100000"/>
              </a:lnSpc>
              <a:spcBef>
                <a:spcPts val="280"/>
              </a:spcBef>
            </a:pPr>
            <a:r>
              <a:rPr dirty="0" sz="1600" spc="80">
                <a:latin typeface="Arial"/>
                <a:cs typeface="Arial"/>
              </a:rPr>
              <a:t>Mõõtmine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7539" y="3811523"/>
            <a:ext cx="2085339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600" spc="-5">
                <a:latin typeface="Arial"/>
                <a:cs typeface="Arial"/>
              </a:rPr>
              <a:t>Vastus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7539" y="4783835"/>
            <a:ext cx="2085339" cy="584200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740410" marR="406400" indent="-327660">
              <a:lnSpc>
                <a:spcPct val="100000"/>
              </a:lnSpc>
              <a:spcBef>
                <a:spcPts val="275"/>
              </a:spcBef>
            </a:pPr>
            <a:r>
              <a:rPr dirty="0" sz="1600" spc="60">
                <a:latin typeface="Arial"/>
                <a:cs typeface="Arial"/>
              </a:rPr>
              <a:t>Kor</a:t>
            </a:r>
            <a:r>
              <a:rPr dirty="0" sz="1600" spc="25">
                <a:latin typeface="Arial"/>
                <a:cs typeface="Arial"/>
              </a:rPr>
              <a:t>r</a:t>
            </a:r>
            <a:r>
              <a:rPr dirty="0" sz="1600" spc="15">
                <a:latin typeface="Arial"/>
                <a:cs typeface="Arial"/>
              </a:rPr>
              <a:t>ig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e</a:t>
            </a:r>
            <a:r>
              <a:rPr dirty="0" sz="1600" spc="70">
                <a:latin typeface="Arial"/>
                <a:cs typeface="Arial"/>
              </a:rPr>
              <a:t>rit</a:t>
            </a:r>
            <a:r>
              <a:rPr dirty="0" sz="1600" spc="150">
                <a:latin typeface="Arial"/>
                <a:cs typeface="Arial"/>
              </a:rPr>
              <a:t>u</a:t>
            </a:r>
            <a:r>
              <a:rPr dirty="0" sz="1600" spc="55">
                <a:latin typeface="Arial"/>
                <a:cs typeface="Arial"/>
              </a:rPr>
              <a:t>d  </a:t>
            </a:r>
            <a:r>
              <a:rPr dirty="0" sz="1600" spc="20">
                <a:latin typeface="Arial"/>
                <a:cs typeface="Arial"/>
              </a:rPr>
              <a:t>vastus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6204" y="1865376"/>
            <a:ext cx="2083435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275"/>
              </a:spcBef>
            </a:pPr>
            <a:r>
              <a:rPr dirty="0" sz="1600" spc="50">
                <a:latin typeface="Arial"/>
                <a:cs typeface="Arial"/>
              </a:rPr>
              <a:t>Sihtpopulatsioon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6204" y="2837688"/>
            <a:ext cx="2083435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280"/>
              </a:spcBef>
            </a:pPr>
            <a:r>
              <a:rPr dirty="0" sz="1600" spc="30">
                <a:latin typeface="Arial"/>
                <a:cs typeface="Arial"/>
              </a:rPr>
              <a:t>Valikuraam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6204" y="3811523"/>
            <a:ext cx="2083435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70"/>
              </a:spcBef>
            </a:pPr>
            <a:r>
              <a:rPr dirty="0" sz="1600" spc="20">
                <a:latin typeface="Arial"/>
                <a:cs typeface="Arial"/>
              </a:rPr>
              <a:t>Valim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6204" y="4783835"/>
            <a:ext cx="2083435" cy="338455"/>
          </a:xfrm>
          <a:prstGeom prst="rect">
            <a:avLst/>
          </a:prstGeom>
          <a:solidFill>
            <a:srgbClr val="FFF1CC"/>
          </a:solidFill>
          <a:ln w="9525">
            <a:solidFill>
              <a:srgbClr val="7E7E7E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275"/>
              </a:spcBef>
            </a:pPr>
            <a:r>
              <a:rPr dirty="0" sz="1600" spc="5">
                <a:latin typeface="Arial"/>
                <a:cs typeface="Arial"/>
              </a:rPr>
              <a:t>Vastajad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0493" y="2203704"/>
            <a:ext cx="3338195" cy="634365"/>
            <a:chOff x="900493" y="2203704"/>
            <a:chExt cx="3338195" cy="634365"/>
          </a:xfrm>
        </p:grpSpPr>
        <p:sp>
          <p:nvSpPr>
            <p:cNvPr id="21" name="object 21"/>
            <p:cNvSpPr/>
            <p:nvPr/>
          </p:nvSpPr>
          <p:spPr>
            <a:xfrm>
              <a:off x="3009900" y="2203703"/>
              <a:ext cx="1228725" cy="634365"/>
            </a:xfrm>
            <a:custGeom>
              <a:avLst/>
              <a:gdLst/>
              <a:ahLst/>
              <a:cxnLst/>
              <a:rect l="l" t="t" r="r" b="b"/>
              <a:pathLst>
                <a:path w="1228725" h="634364">
                  <a:moveTo>
                    <a:pt x="1228344" y="557911"/>
                  </a:moveTo>
                  <a:lnTo>
                    <a:pt x="1196594" y="557911"/>
                  </a:lnTo>
                  <a:lnTo>
                    <a:pt x="1196594" y="0"/>
                  </a:lnTo>
                  <a:lnTo>
                    <a:pt x="1183894" y="0"/>
                  </a:lnTo>
                  <a:lnTo>
                    <a:pt x="1183894" y="304736"/>
                  </a:lnTo>
                  <a:lnTo>
                    <a:pt x="1177417" y="301498"/>
                  </a:lnTo>
                  <a:lnTo>
                    <a:pt x="1113917" y="269748"/>
                  </a:lnTo>
                  <a:lnTo>
                    <a:pt x="1113917" y="301498"/>
                  </a:lnTo>
                  <a:lnTo>
                    <a:pt x="0" y="301498"/>
                  </a:lnTo>
                  <a:lnTo>
                    <a:pt x="0" y="314198"/>
                  </a:lnTo>
                  <a:lnTo>
                    <a:pt x="1113917" y="314198"/>
                  </a:lnTo>
                  <a:lnTo>
                    <a:pt x="1113917" y="345948"/>
                  </a:lnTo>
                  <a:lnTo>
                    <a:pt x="1177417" y="314198"/>
                  </a:lnTo>
                  <a:lnTo>
                    <a:pt x="1183894" y="310959"/>
                  </a:lnTo>
                  <a:lnTo>
                    <a:pt x="1183894" y="557911"/>
                  </a:lnTo>
                  <a:lnTo>
                    <a:pt x="1152144" y="557911"/>
                  </a:lnTo>
                  <a:lnTo>
                    <a:pt x="1190244" y="634111"/>
                  </a:lnTo>
                  <a:lnTo>
                    <a:pt x="1221994" y="570611"/>
                  </a:lnTo>
                  <a:lnTo>
                    <a:pt x="1228344" y="55791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05255" y="2270760"/>
              <a:ext cx="2123440" cy="477520"/>
            </a:xfrm>
            <a:custGeom>
              <a:avLst/>
              <a:gdLst/>
              <a:ahLst/>
              <a:cxnLst/>
              <a:rect l="l" t="t" r="r" b="b"/>
              <a:pathLst>
                <a:path w="2123440" h="477519">
                  <a:moveTo>
                    <a:pt x="1061466" y="0"/>
                  </a:moveTo>
                  <a:lnTo>
                    <a:pt x="988791" y="550"/>
                  </a:lnTo>
                  <a:lnTo>
                    <a:pt x="917431" y="2177"/>
                  </a:lnTo>
                  <a:lnTo>
                    <a:pt x="847543" y="4846"/>
                  </a:lnTo>
                  <a:lnTo>
                    <a:pt x="779286" y="8521"/>
                  </a:lnTo>
                  <a:lnTo>
                    <a:pt x="712817" y="13166"/>
                  </a:lnTo>
                  <a:lnTo>
                    <a:pt x="648295" y="18746"/>
                  </a:lnTo>
                  <a:lnTo>
                    <a:pt x="585878" y="25225"/>
                  </a:lnTo>
                  <a:lnTo>
                    <a:pt x="525723" y="32568"/>
                  </a:lnTo>
                  <a:lnTo>
                    <a:pt x="467990" y="40739"/>
                  </a:lnTo>
                  <a:lnTo>
                    <a:pt x="412835" y="49703"/>
                  </a:lnTo>
                  <a:lnTo>
                    <a:pt x="360418" y="59423"/>
                  </a:lnTo>
                  <a:lnTo>
                    <a:pt x="310895" y="69865"/>
                  </a:lnTo>
                  <a:lnTo>
                    <a:pt x="264427" y="80993"/>
                  </a:lnTo>
                  <a:lnTo>
                    <a:pt x="221169" y="92772"/>
                  </a:lnTo>
                  <a:lnTo>
                    <a:pt x="181281" y="105165"/>
                  </a:lnTo>
                  <a:lnTo>
                    <a:pt x="144921" y="118138"/>
                  </a:lnTo>
                  <a:lnTo>
                    <a:pt x="83415" y="145678"/>
                  </a:lnTo>
                  <a:lnTo>
                    <a:pt x="37916" y="175110"/>
                  </a:lnTo>
                  <a:lnTo>
                    <a:pt x="9689" y="206147"/>
                  </a:lnTo>
                  <a:lnTo>
                    <a:pt x="0" y="238505"/>
                  </a:lnTo>
                  <a:lnTo>
                    <a:pt x="2448" y="254832"/>
                  </a:lnTo>
                  <a:lnTo>
                    <a:pt x="37916" y="301901"/>
                  </a:lnTo>
                  <a:lnTo>
                    <a:pt x="83415" y="331333"/>
                  </a:lnTo>
                  <a:lnTo>
                    <a:pt x="144921" y="358873"/>
                  </a:lnTo>
                  <a:lnTo>
                    <a:pt x="181281" y="371846"/>
                  </a:lnTo>
                  <a:lnTo>
                    <a:pt x="221169" y="384239"/>
                  </a:lnTo>
                  <a:lnTo>
                    <a:pt x="264427" y="396018"/>
                  </a:lnTo>
                  <a:lnTo>
                    <a:pt x="310896" y="407146"/>
                  </a:lnTo>
                  <a:lnTo>
                    <a:pt x="360418" y="417588"/>
                  </a:lnTo>
                  <a:lnTo>
                    <a:pt x="412835" y="427308"/>
                  </a:lnTo>
                  <a:lnTo>
                    <a:pt x="467990" y="436272"/>
                  </a:lnTo>
                  <a:lnTo>
                    <a:pt x="525723" y="444443"/>
                  </a:lnTo>
                  <a:lnTo>
                    <a:pt x="585878" y="451786"/>
                  </a:lnTo>
                  <a:lnTo>
                    <a:pt x="648295" y="458265"/>
                  </a:lnTo>
                  <a:lnTo>
                    <a:pt x="712817" y="463845"/>
                  </a:lnTo>
                  <a:lnTo>
                    <a:pt x="779286" y="468490"/>
                  </a:lnTo>
                  <a:lnTo>
                    <a:pt x="847543" y="472165"/>
                  </a:lnTo>
                  <a:lnTo>
                    <a:pt x="917431" y="474834"/>
                  </a:lnTo>
                  <a:lnTo>
                    <a:pt x="988791" y="476461"/>
                  </a:lnTo>
                  <a:lnTo>
                    <a:pt x="1061466" y="477012"/>
                  </a:lnTo>
                  <a:lnTo>
                    <a:pt x="1134140" y="476461"/>
                  </a:lnTo>
                  <a:lnTo>
                    <a:pt x="1205500" y="474834"/>
                  </a:lnTo>
                  <a:lnTo>
                    <a:pt x="1275388" y="472165"/>
                  </a:lnTo>
                  <a:lnTo>
                    <a:pt x="1343645" y="468490"/>
                  </a:lnTo>
                  <a:lnTo>
                    <a:pt x="1410114" y="463845"/>
                  </a:lnTo>
                  <a:lnTo>
                    <a:pt x="1474636" y="458265"/>
                  </a:lnTo>
                  <a:lnTo>
                    <a:pt x="1537053" y="451786"/>
                  </a:lnTo>
                  <a:lnTo>
                    <a:pt x="1597208" y="444443"/>
                  </a:lnTo>
                  <a:lnTo>
                    <a:pt x="1654941" y="436272"/>
                  </a:lnTo>
                  <a:lnTo>
                    <a:pt x="1710096" y="427308"/>
                  </a:lnTo>
                  <a:lnTo>
                    <a:pt x="1762513" y="417588"/>
                  </a:lnTo>
                  <a:lnTo>
                    <a:pt x="1812035" y="407146"/>
                  </a:lnTo>
                  <a:lnTo>
                    <a:pt x="1858504" y="396018"/>
                  </a:lnTo>
                  <a:lnTo>
                    <a:pt x="1901762" y="384239"/>
                  </a:lnTo>
                  <a:lnTo>
                    <a:pt x="1941650" y="371846"/>
                  </a:lnTo>
                  <a:lnTo>
                    <a:pt x="1978010" y="358873"/>
                  </a:lnTo>
                  <a:lnTo>
                    <a:pt x="2039516" y="331333"/>
                  </a:lnTo>
                  <a:lnTo>
                    <a:pt x="2085015" y="301901"/>
                  </a:lnTo>
                  <a:lnTo>
                    <a:pt x="2113242" y="270864"/>
                  </a:lnTo>
                  <a:lnTo>
                    <a:pt x="2122932" y="238505"/>
                  </a:lnTo>
                  <a:lnTo>
                    <a:pt x="2120483" y="222179"/>
                  </a:lnTo>
                  <a:lnTo>
                    <a:pt x="2085015" y="175110"/>
                  </a:lnTo>
                  <a:lnTo>
                    <a:pt x="2039516" y="145678"/>
                  </a:lnTo>
                  <a:lnTo>
                    <a:pt x="1978010" y="118138"/>
                  </a:lnTo>
                  <a:lnTo>
                    <a:pt x="1941650" y="105165"/>
                  </a:lnTo>
                  <a:lnTo>
                    <a:pt x="1901762" y="92772"/>
                  </a:lnTo>
                  <a:lnTo>
                    <a:pt x="1858504" y="80993"/>
                  </a:lnTo>
                  <a:lnTo>
                    <a:pt x="1812036" y="69865"/>
                  </a:lnTo>
                  <a:lnTo>
                    <a:pt x="1762513" y="59423"/>
                  </a:lnTo>
                  <a:lnTo>
                    <a:pt x="1710096" y="49703"/>
                  </a:lnTo>
                  <a:lnTo>
                    <a:pt x="1654941" y="40739"/>
                  </a:lnTo>
                  <a:lnTo>
                    <a:pt x="1597208" y="32568"/>
                  </a:lnTo>
                  <a:lnTo>
                    <a:pt x="1537053" y="25225"/>
                  </a:lnTo>
                  <a:lnTo>
                    <a:pt x="1474636" y="18746"/>
                  </a:lnTo>
                  <a:lnTo>
                    <a:pt x="1410114" y="13166"/>
                  </a:lnTo>
                  <a:lnTo>
                    <a:pt x="1343645" y="8521"/>
                  </a:lnTo>
                  <a:lnTo>
                    <a:pt x="1275388" y="4846"/>
                  </a:lnTo>
                  <a:lnTo>
                    <a:pt x="1205500" y="2177"/>
                  </a:lnTo>
                  <a:lnTo>
                    <a:pt x="1134140" y="550"/>
                  </a:lnTo>
                  <a:lnTo>
                    <a:pt x="106146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05255" y="2270760"/>
              <a:ext cx="2123440" cy="477520"/>
            </a:xfrm>
            <a:custGeom>
              <a:avLst/>
              <a:gdLst/>
              <a:ahLst/>
              <a:cxnLst/>
              <a:rect l="l" t="t" r="r" b="b"/>
              <a:pathLst>
                <a:path w="2123440" h="477519">
                  <a:moveTo>
                    <a:pt x="0" y="238505"/>
                  </a:moveTo>
                  <a:lnTo>
                    <a:pt x="21565" y="190445"/>
                  </a:lnTo>
                  <a:lnTo>
                    <a:pt x="58585" y="160175"/>
                  </a:lnTo>
                  <a:lnTo>
                    <a:pt x="112246" y="131654"/>
                  </a:lnTo>
                  <a:lnTo>
                    <a:pt x="181281" y="105165"/>
                  </a:lnTo>
                  <a:lnTo>
                    <a:pt x="221169" y="92772"/>
                  </a:lnTo>
                  <a:lnTo>
                    <a:pt x="264427" y="80993"/>
                  </a:lnTo>
                  <a:lnTo>
                    <a:pt x="310895" y="69865"/>
                  </a:lnTo>
                  <a:lnTo>
                    <a:pt x="360418" y="59423"/>
                  </a:lnTo>
                  <a:lnTo>
                    <a:pt x="412835" y="49703"/>
                  </a:lnTo>
                  <a:lnTo>
                    <a:pt x="467990" y="40739"/>
                  </a:lnTo>
                  <a:lnTo>
                    <a:pt x="525723" y="32568"/>
                  </a:lnTo>
                  <a:lnTo>
                    <a:pt x="585878" y="25225"/>
                  </a:lnTo>
                  <a:lnTo>
                    <a:pt x="648295" y="18746"/>
                  </a:lnTo>
                  <a:lnTo>
                    <a:pt x="712817" y="13166"/>
                  </a:lnTo>
                  <a:lnTo>
                    <a:pt x="779286" y="8521"/>
                  </a:lnTo>
                  <a:lnTo>
                    <a:pt x="847543" y="4846"/>
                  </a:lnTo>
                  <a:lnTo>
                    <a:pt x="917431" y="2177"/>
                  </a:lnTo>
                  <a:lnTo>
                    <a:pt x="988791" y="550"/>
                  </a:lnTo>
                  <a:lnTo>
                    <a:pt x="1061466" y="0"/>
                  </a:lnTo>
                  <a:lnTo>
                    <a:pt x="1134140" y="550"/>
                  </a:lnTo>
                  <a:lnTo>
                    <a:pt x="1205500" y="2177"/>
                  </a:lnTo>
                  <a:lnTo>
                    <a:pt x="1275388" y="4846"/>
                  </a:lnTo>
                  <a:lnTo>
                    <a:pt x="1343645" y="8521"/>
                  </a:lnTo>
                  <a:lnTo>
                    <a:pt x="1410114" y="13166"/>
                  </a:lnTo>
                  <a:lnTo>
                    <a:pt x="1474636" y="18746"/>
                  </a:lnTo>
                  <a:lnTo>
                    <a:pt x="1537053" y="25225"/>
                  </a:lnTo>
                  <a:lnTo>
                    <a:pt x="1597208" y="32568"/>
                  </a:lnTo>
                  <a:lnTo>
                    <a:pt x="1654941" y="40739"/>
                  </a:lnTo>
                  <a:lnTo>
                    <a:pt x="1710096" y="49703"/>
                  </a:lnTo>
                  <a:lnTo>
                    <a:pt x="1762513" y="59423"/>
                  </a:lnTo>
                  <a:lnTo>
                    <a:pt x="1812036" y="69865"/>
                  </a:lnTo>
                  <a:lnTo>
                    <a:pt x="1858504" y="80993"/>
                  </a:lnTo>
                  <a:lnTo>
                    <a:pt x="1901762" y="92772"/>
                  </a:lnTo>
                  <a:lnTo>
                    <a:pt x="1941650" y="105165"/>
                  </a:lnTo>
                  <a:lnTo>
                    <a:pt x="1978010" y="118138"/>
                  </a:lnTo>
                  <a:lnTo>
                    <a:pt x="2039516" y="145678"/>
                  </a:lnTo>
                  <a:lnTo>
                    <a:pt x="2085015" y="175110"/>
                  </a:lnTo>
                  <a:lnTo>
                    <a:pt x="2113242" y="206147"/>
                  </a:lnTo>
                  <a:lnTo>
                    <a:pt x="2122932" y="238505"/>
                  </a:lnTo>
                  <a:lnTo>
                    <a:pt x="2120483" y="254832"/>
                  </a:lnTo>
                  <a:lnTo>
                    <a:pt x="2085015" y="301901"/>
                  </a:lnTo>
                  <a:lnTo>
                    <a:pt x="2039516" y="331333"/>
                  </a:lnTo>
                  <a:lnTo>
                    <a:pt x="1978010" y="358873"/>
                  </a:lnTo>
                  <a:lnTo>
                    <a:pt x="1941650" y="371846"/>
                  </a:lnTo>
                  <a:lnTo>
                    <a:pt x="1901762" y="384239"/>
                  </a:lnTo>
                  <a:lnTo>
                    <a:pt x="1858504" y="396018"/>
                  </a:lnTo>
                  <a:lnTo>
                    <a:pt x="1812035" y="407146"/>
                  </a:lnTo>
                  <a:lnTo>
                    <a:pt x="1762513" y="417588"/>
                  </a:lnTo>
                  <a:lnTo>
                    <a:pt x="1710096" y="427308"/>
                  </a:lnTo>
                  <a:lnTo>
                    <a:pt x="1654941" y="436272"/>
                  </a:lnTo>
                  <a:lnTo>
                    <a:pt x="1597208" y="444443"/>
                  </a:lnTo>
                  <a:lnTo>
                    <a:pt x="1537053" y="451786"/>
                  </a:lnTo>
                  <a:lnTo>
                    <a:pt x="1474636" y="458265"/>
                  </a:lnTo>
                  <a:lnTo>
                    <a:pt x="1410114" y="463845"/>
                  </a:lnTo>
                  <a:lnTo>
                    <a:pt x="1343645" y="468490"/>
                  </a:lnTo>
                  <a:lnTo>
                    <a:pt x="1275388" y="472165"/>
                  </a:lnTo>
                  <a:lnTo>
                    <a:pt x="1205500" y="474834"/>
                  </a:lnTo>
                  <a:lnTo>
                    <a:pt x="1134140" y="476461"/>
                  </a:lnTo>
                  <a:lnTo>
                    <a:pt x="1061466" y="477012"/>
                  </a:lnTo>
                  <a:lnTo>
                    <a:pt x="988791" y="476461"/>
                  </a:lnTo>
                  <a:lnTo>
                    <a:pt x="917431" y="474834"/>
                  </a:lnTo>
                  <a:lnTo>
                    <a:pt x="847543" y="472165"/>
                  </a:lnTo>
                  <a:lnTo>
                    <a:pt x="779286" y="468490"/>
                  </a:lnTo>
                  <a:lnTo>
                    <a:pt x="712817" y="463845"/>
                  </a:lnTo>
                  <a:lnTo>
                    <a:pt x="648295" y="458265"/>
                  </a:lnTo>
                  <a:lnTo>
                    <a:pt x="585878" y="451786"/>
                  </a:lnTo>
                  <a:lnTo>
                    <a:pt x="525723" y="444443"/>
                  </a:lnTo>
                  <a:lnTo>
                    <a:pt x="467990" y="436272"/>
                  </a:lnTo>
                  <a:lnTo>
                    <a:pt x="412835" y="427308"/>
                  </a:lnTo>
                  <a:lnTo>
                    <a:pt x="360418" y="417588"/>
                  </a:lnTo>
                  <a:lnTo>
                    <a:pt x="310896" y="407146"/>
                  </a:lnTo>
                  <a:lnTo>
                    <a:pt x="264427" y="396018"/>
                  </a:lnTo>
                  <a:lnTo>
                    <a:pt x="221169" y="384239"/>
                  </a:lnTo>
                  <a:lnTo>
                    <a:pt x="181281" y="371846"/>
                  </a:lnTo>
                  <a:lnTo>
                    <a:pt x="144921" y="358873"/>
                  </a:lnTo>
                  <a:lnTo>
                    <a:pt x="83415" y="331333"/>
                  </a:lnTo>
                  <a:lnTo>
                    <a:pt x="37916" y="301901"/>
                  </a:lnTo>
                  <a:lnTo>
                    <a:pt x="9689" y="270864"/>
                  </a:lnTo>
                  <a:lnTo>
                    <a:pt x="0" y="23850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38986" y="2363850"/>
            <a:ext cx="855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latin typeface="Arial"/>
                <a:cs typeface="Arial"/>
              </a:rPr>
              <a:t>Valiidsus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6961" y="3342259"/>
            <a:ext cx="1238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5">
                <a:latin typeface="Arial"/>
                <a:cs typeface="Arial"/>
              </a:rPr>
              <a:t>M</a:t>
            </a:r>
            <a:r>
              <a:rPr dirty="0" sz="1600" spc="65">
                <a:latin typeface="Arial"/>
                <a:cs typeface="Arial"/>
              </a:rPr>
              <a:t>õ</a:t>
            </a:r>
            <a:r>
              <a:rPr dirty="0" sz="1600" spc="60">
                <a:latin typeface="Arial"/>
                <a:cs typeface="Arial"/>
              </a:rPr>
              <a:t>õtmisv</a:t>
            </a:r>
            <a:r>
              <a:rPr dirty="0" sz="1600" spc="3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ga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0493" y="4216717"/>
            <a:ext cx="2118995" cy="487045"/>
            <a:chOff x="900493" y="4216717"/>
            <a:chExt cx="2118995" cy="487045"/>
          </a:xfrm>
        </p:grpSpPr>
        <p:sp>
          <p:nvSpPr>
            <p:cNvPr id="27" name="object 27"/>
            <p:cNvSpPr/>
            <p:nvPr/>
          </p:nvSpPr>
          <p:spPr>
            <a:xfrm>
              <a:off x="905255" y="4221479"/>
              <a:ext cx="2109470" cy="477520"/>
            </a:xfrm>
            <a:custGeom>
              <a:avLst/>
              <a:gdLst/>
              <a:ahLst/>
              <a:cxnLst/>
              <a:rect l="l" t="t" r="r" b="b"/>
              <a:pathLst>
                <a:path w="2109470" h="477520">
                  <a:moveTo>
                    <a:pt x="1054608" y="0"/>
                  </a:moveTo>
                  <a:lnTo>
                    <a:pt x="982405" y="550"/>
                  </a:lnTo>
                  <a:lnTo>
                    <a:pt x="911508" y="2177"/>
                  </a:lnTo>
                  <a:lnTo>
                    <a:pt x="842073" y="4846"/>
                  </a:lnTo>
                  <a:lnTo>
                    <a:pt x="774259" y="8521"/>
                  </a:lnTo>
                  <a:lnTo>
                    <a:pt x="708220" y="13166"/>
                  </a:lnTo>
                  <a:lnTo>
                    <a:pt x="644116" y="18746"/>
                  </a:lnTo>
                  <a:lnTo>
                    <a:pt x="582102" y="25225"/>
                  </a:lnTo>
                  <a:lnTo>
                    <a:pt x="522336" y="32568"/>
                  </a:lnTo>
                  <a:lnTo>
                    <a:pt x="464976" y="40739"/>
                  </a:lnTo>
                  <a:lnTo>
                    <a:pt x="410177" y="49703"/>
                  </a:lnTo>
                  <a:lnTo>
                    <a:pt x="358098" y="59423"/>
                  </a:lnTo>
                  <a:lnTo>
                    <a:pt x="308895" y="69865"/>
                  </a:lnTo>
                  <a:lnTo>
                    <a:pt x="262726" y="80993"/>
                  </a:lnTo>
                  <a:lnTo>
                    <a:pt x="219747" y="92772"/>
                  </a:lnTo>
                  <a:lnTo>
                    <a:pt x="180116" y="105165"/>
                  </a:lnTo>
                  <a:lnTo>
                    <a:pt x="143989" y="118138"/>
                  </a:lnTo>
                  <a:lnTo>
                    <a:pt x="82879" y="145678"/>
                  </a:lnTo>
                  <a:lnTo>
                    <a:pt x="37673" y="175110"/>
                  </a:lnTo>
                  <a:lnTo>
                    <a:pt x="9627" y="206147"/>
                  </a:lnTo>
                  <a:lnTo>
                    <a:pt x="0" y="238506"/>
                  </a:lnTo>
                  <a:lnTo>
                    <a:pt x="2433" y="254832"/>
                  </a:lnTo>
                  <a:lnTo>
                    <a:pt x="37673" y="301901"/>
                  </a:lnTo>
                  <a:lnTo>
                    <a:pt x="82879" y="331333"/>
                  </a:lnTo>
                  <a:lnTo>
                    <a:pt x="143989" y="358873"/>
                  </a:lnTo>
                  <a:lnTo>
                    <a:pt x="180116" y="371846"/>
                  </a:lnTo>
                  <a:lnTo>
                    <a:pt x="219747" y="384239"/>
                  </a:lnTo>
                  <a:lnTo>
                    <a:pt x="262726" y="396018"/>
                  </a:lnTo>
                  <a:lnTo>
                    <a:pt x="308895" y="407146"/>
                  </a:lnTo>
                  <a:lnTo>
                    <a:pt x="358098" y="417588"/>
                  </a:lnTo>
                  <a:lnTo>
                    <a:pt x="410177" y="427308"/>
                  </a:lnTo>
                  <a:lnTo>
                    <a:pt x="464976" y="436272"/>
                  </a:lnTo>
                  <a:lnTo>
                    <a:pt x="522336" y="444443"/>
                  </a:lnTo>
                  <a:lnTo>
                    <a:pt x="582102" y="451786"/>
                  </a:lnTo>
                  <a:lnTo>
                    <a:pt x="644116" y="458265"/>
                  </a:lnTo>
                  <a:lnTo>
                    <a:pt x="708220" y="463845"/>
                  </a:lnTo>
                  <a:lnTo>
                    <a:pt x="774259" y="468490"/>
                  </a:lnTo>
                  <a:lnTo>
                    <a:pt x="842073" y="472165"/>
                  </a:lnTo>
                  <a:lnTo>
                    <a:pt x="911508" y="474834"/>
                  </a:lnTo>
                  <a:lnTo>
                    <a:pt x="982405" y="476461"/>
                  </a:lnTo>
                  <a:lnTo>
                    <a:pt x="1054608" y="477012"/>
                  </a:lnTo>
                  <a:lnTo>
                    <a:pt x="1126810" y="476461"/>
                  </a:lnTo>
                  <a:lnTo>
                    <a:pt x="1197707" y="474834"/>
                  </a:lnTo>
                  <a:lnTo>
                    <a:pt x="1267142" y="472165"/>
                  </a:lnTo>
                  <a:lnTo>
                    <a:pt x="1334956" y="468490"/>
                  </a:lnTo>
                  <a:lnTo>
                    <a:pt x="1400995" y="463845"/>
                  </a:lnTo>
                  <a:lnTo>
                    <a:pt x="1465099" y="458265"/>
                  </a:lnTo>
                  <a:lnTo>
                    <a:pt x="1527113" y="451786"/>
                  </a:lnTo>
                  <a:lnTo>
                    <a:pt x="1586879" y="444443"/>
                  </a:lnTo>
                  <a:lnTo>
                    <a:pt x="1644239" y="436272"/>
                  </a:lnTo>
                  <a:lnTo>
                    <a:pt x="1699038" y="427308"/>
                  </a:lnTo>
                  <a:lnTo>
                    <a:pt x="1751117" y="417588"/>
                  </a:lnTo>
                  <a:lnTo>
                    <a:pt x="1800320" y="407146"/>
                  </a:lnTo>
                  <a:lnTo>
                    <a:pt x="1846489" y="396018"/>
                  </a:lnTo>
                  <a:lnTo>
                    <a:pt x="1889468" y="384239"/>
                  </a:lnTo>
                  <a:lnTo>
                    <a:pt x="1929099" y="371846"/>
                  </a:lnTo>
                  <a:lnTo>
                    <a:pt x="1965226" y="358873"/>
                  </a:lnTo>
                  <a:lnTo>
                    <a:pt x="2026336" y="331333"/>
                  </a:lnTo>
                  <a:lnTo>
                    <a:pt x="2071542" y="301901"/>
                  </a:lnTo>
                  <a:lnTo>
                    <a:pt x="2099588" y="270864"/>
                  </a:lnTo>
                  <a:lnTo>
                    <a:pt x="2109216" y="238506"/>
                  </a:lnTo>
                  <a:lnTo>
                    <a:pt x="2106782" y="222179"/>
                  </a:lnTo>
                  <a:lnTo>
                    <a:pt x="2071542" y="175110"/>
                  </a:lnTo>
                  <a:lnTo>
                    <a:pt x="2026336" y="145678"/>
                  </a:lnTo>
                  <a:lnTo>
                    <a:pt x="1965226" y="118138"/>
                  </a:lnTo>
                  <a:lnTo>
                    <a:pt x="1929099" y="105165"/>
                  </a:lnTo>
                  <a:lnTo>
                    <a:pt x="1889468" y="92772"/>
                  </a:lnTo>
                  <a:lnTo>
                    <a:pt x="1846489" y="80993"/>
                  </a:lnTo>
                  <a:lnTo>
                    <a:pt x="1800320" y="69865"/>
                  </a:lnTo>
                  <a:lnTo>
                    <a:pt x="1751117" y="59423"/>
                  </a:lnTo>
                  <a:lnTo>
                    <a:pt x="1699038" y="49703"/>
                  </a:lnTo>
                  <a:lnTo>
                    <a:pt x="1644239" y="40739"/>
                  </a:lnTo>
                  <a:lnTo>
                    <a:pt x="1586879" y="32568"/>
                  </a:lnTo>
                  <a:lnTo>
                    <a:pt x="1527113" y="25225"/>
                  </a:lnTo>
                  <a:lnTo>
                    <a:pt x="1465099" y="18746"/>
                  </a:lnTo>
                  <a:lnTo>
                    <a:pt x="1400995" y="13166"/>
                  </a:lnTo>
                  <a:lnTo>
                    <a:pt x="1334956" y="8521"/>
                  </a:lnTo>
                  <a:lnTo>
                    <a:pt x="1267142" y="4846"/>
                  </a:lnTo>
                  <a:lnTo>
                    <a:pt x="1197707" y="2177"/>
                  </a:lnTo>
                  <a:lnTo>
                    <a:pt x="1126810" y="550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5255" y="4221479"/>
              <a:ext cx="2109470" cy="477520"/>
            </a:xfrm>
            <a:custGeom>
              <a:avLst/>
              <a:gdLst/>
              <a:ahLst/>
              <a:cxnLst/>
              <a:rect l="l" t="t" r="r" b="b"/>
              <a:pathLst>
                <a:path w="2109470" h="477520">
                  <a:moveTo>
                    <a:pt x="0" y="238506"/>
                  </a:moveTo>
                  <a:lnTo>
                    <a:pt x="21426" y="190445"/>
                  </a:lnTo>
                  <a:lnTo>
                    <a:pt x="58209" y="160175"/>
                  </a:lnTo>
                  <a:lnTo>
                    <a:pt x="111525" y="131654"/>
                  </a:lnTo>
                  <a:lnTo>
                    <a:pt x="180116" y="105165"/>
                  </a:lnTo>
                  <a:lnTo>
                    <a:pt x="219747" y="92772"/>
                  </a:lnTo>
                  <a:lnTo>
                    <a:pt x="262726" y="80993"/>
                  </a:lnTo>
                  <a:lnTo>
                    <a:pt x="308895" y="69865"/>
                  </a:lnTo>
                  <a:lnTo>
                    <a:pt x="358098" y="59423"/>
                  </a:lnTo>
                  <a:lnTo>
                    <a:pt x="410177" y="49703"/>
                  </a:lnTo>
                  <a:lnTo>
                    <a:pt x="464976" y="40739"/>
                  </a:lnTo>
                  <a:lnTo>
                    <a:pt x="522336" y="32568"/>
                  </a:lnTo>
                  <a:lnTo>
                    <a:pt x="582102" y="25225"/>
                  </a:lnTo>
                  <a:lnTo>
                    <a:pt x="644116" y="18746"/>
                  </a:lnTo>
                  <a:lnTo>
                    <a:pt x="708220" y="13166"/>
                  </a:lnTo>
                  <a:lnTo>
                    <a:pt x="774259" y="8521"/>
                  </a:lnTo>
                  <a:lnTo>
                    <a:pt x="842073" y="4846"/>
                  </a:lnTo>
                  <a:lnTo>
                    <a:pt x="911508" y="2177"/>
                  </a:lnTo>
                  <a:lnTo>
                    <a:pt x="982405" y="550"/>
                  </a:lnTo>
                  <a:lnTo>
                    <a:pt x="1054608" y="0"/>
                  </a:lnTo>
                  <a:lnTo>
                    <a:pt x="1126810" y="550"/>
                  </a:lnTo>
                  <a:lnTo>
                    <a:pt x="1197707" y="2177"/>
                  </a:lnTo>
                  <a:lnTo>
                    <a:pt x="1267142" y="4846"/>
                  </a:lnTo>
                  <a:lnTo>
                    <a:pt x="1334956" y="8521"/>
                  </a:lnTo>
                  <a:lnTo>
                    <a:pt x="1400995" y="13166"/>
                  </a:lnTo>
                  <a:lnTo>
                    <a:pt x="1465099" y="18746"/>
                  </a:lnTo>
                  <a:lnTo>
                    <a:pt x="1527113" y="25225"/>
                  </a:lnTo>
                  <a:lnTo>
                    <a:pt x="1586879" y="32568"/>
                  </a:lnTo>
                  <a:lnTo>
                    <a:pt x="1644239" y="40739"/>
                  </a:lnTo>
                  <a:lnTo>
                    <a:pt x="1699038" y="49703"/>
                  </a:lnTo>
                  <a:lnTo>
                    <a:pt x="1751117" y="59423"/>
                  </a:lnTo>
                  <a:lnTo>
                    <a:pt x="1800320" y="69865"/>
                  </a:lnTo>
                  <a:lnTo>
                    <a:pt x="1846489" y="80993"/>
                  </a:lnTo>
                  <a:lnTo>
                    <a:pt x="1889468" y="92772"/>
                  </a:lnTo>
                  <a:lnTo>
                    <a:pt x="1929099" y="105165"/>
                  </a:lnTo>
                  <a:lnTo>
                    <a:pt x="1965226" y="118138"/>
                  </a:lnTo>
                  <a:lnTo>
                    <a:pt x="2026336" y="145678"/>
                  </a:lnTo>
                  <a:lnTo>
                    <a:pt x="2071542" y="175110"/>
                  </a:lnTo>
                  <a:lnTo>
                    <a:pt x="2099588" y="206147"/>
                  </a:lnTo>
                  <a:lnTo>
                    <a:pt x="2109216" y="238506"/>
                  </a:lnTo>
                  <a:lnTo>
                    <a:pt x="2106782" y="254832"/>
                  </a:lnTo>
                  <a:lnTo>
                    <a:pt x="2071542" y="301901"/>
                  </a:lnTo>
                  <a:lnTo>
                    <a:pt x="2026336" y="331333"/>
                  </a:lnTo>
                  <a:lnTo>
                    <a:pt x="1965226" y="358873"/>
                  </a:lnTo>
                  <a:lnTo>
                    <a:pt x="1929099" y="371846"/>
                  </a:lnTo>
                  <a:lnTo>
                    <a:pt x="1889468" y="384239"/>
                  </a:lnTo>
                  <a:lnTo>
                    <a:pt x="1846489" y="396018"/>
                  </a:lnTo>
                  <a:lnTo>
                    <a:pt x="1800320" y="407146"/>
                  </a:lnTo>
                  <a:lnTo>
                    <a:pt x="1751117" y="417588"/>
                  </a:lnTo>
                  <a:lnTo>
                    <a:pt x="1699038" y="427308"/>
                  </a:lnTo>
                  <a:lnTo>
                    <a:pt x="1644239" y="436272"/>
                  </a:lnTo>
                  <a:lnTo>
                    <a:pt x="1586879" y="444443"/>
                  </a:lnTo>
                  <a:lnTo>
                    <a:pt x="1527113" y="451786"/>
                  </a:lnTo>
                  <a:lnTo>
                    <a:pt x="1465099" y="458265"/>
                  </a:lnTo>
                  <a:lnTo>
                    <a:pt x="1400995" y="463845"/>
                  </a:lnTo>
                  <a:lnTo>
                    <a:pt x="1334956" y="468490"/>
                  </a:lnTo>
                  <a:lnTo>
                    <a:pt x="1267142" y="472165"/>
                  </a:lnTo>
                  <a:lnTo>
                    <a:pt x="1197707" y="474834"/>
                  </a:lnTo>
                  <a:lnTo>
                    <a:pt x="1126810" y="476461"/>
                  </a:lnTo>
                  <a:lnTo>
                    <a:pt x="1054608" y="477012"/>
                  </a:lnTo>
                  <a:lnTo>
                    <a:pt x="982405" y="476461"/>
                  </a:lnTo>
                  <a:lnTo>
                    <a:pt x="911508" y="474834"/>
                  </a:lnTo>
                  <a:lnTo>
                    <a:pt x="842073" y="472165"/>
                  </a:lnTo>
                  <a:lnTo>
                    <a:pt x="774259" y="468490"/>
                  </a:lnTo>
                  <a:lnTo>
                    <a:pt x="708220" y="463845"/>
                  </a:lnTo>
                  <a:lnTo>
                    <a:pt x="644116" y="458265"/>
                  </a:lnTo>
                  <a:lnTo>
                    <a:pt x="582102" y="451786"/>
                  </a:lnTo>
                  <a:lnTo>
                    <a:pt x="522336" y="444443"/>
                  </a:lnTo>
                  <a:lnTo>
                    <a:pt x="464976" y="436272"/>
                  </a:lnTo>
                  <a:lnTo>
                    <a:pt x="410177" y="427308"/>
                  </a:lnTo>
                  <a:lnTo>
                    <a:pt x="358098" y="417588"/>
                  </a:lnTo>
                  <a:lnTo>
                    <a:pt x="308895" y="407146"/>
                  </a:lnTo>
                  <a:lnTo>
                    <a:pt x="262726" y="396018"/>
                  </a:lnTo>
                  <a:lnTo>
                    <a:pt x="219747" y="384239"/>
                  </a:lnTo>
                  <a:lnTo>
                    <a:pt x="180116" y="371846"/>
                  </a:lnTo>
                  <a:lnTo>
                    <a:pt x="143989" y="358873"/>
                  </a:lnTo>
                  <a:lnTo>
                    <a:pt x="82879" y="331333"/>
                  </a:lnTo>
                  <a:lnTo>
                    <a:pt x="37673" y="301901"/>
                  </a:lnTo>
                  <a:lnTo>
                    <a:pt x="9627" y="270864"/>
                  </a:lnTo>
                  <a:lnTo>
                    <a:pt x="0" y="23850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407667" y="4315205"/>
            <a:ext cx="1104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5">
                <a:latin typeface="Arial"/>
                <a:cs typeface="Arial"/>
              </a:rPr>
              <a:t>T</a:t>
            </a:r>
            <a:r>
              <a:rPr dirty="0" sz="1600" spc="70">
                <a:latin typeface="Arial"/>
                <a:cs typeface="Arial"/>
              </a:rPr>
              <a:t>ö</a:t>
            </a:r>
            <a:r>
              <a:rPr dirty="0" sz="1600" spc="60">
                <a:latin typeface="Arial"/>
                <a:cs typeface="Arial"/>
              </a:rPr>
              <a:t>ö</a:t>
            </a:r>
            <a:r>
              <a:rPr dirty="0" sz="1600" spc="80">
                <a:latin typeface="Arial"/>
                <a:cs typeface="Arial"/>
              </a:rPr>
              <a:t>tl</a:t>
            </a:r>
            <a:r>
              <a:rPr dirty="0" sz="1600" spc="25">
                <a:latin typeface="Arial"/>
                <a:cs typeface="Arial"/>
              </a:rPr>
              <a:t>usv</a:t>
            </a:r>
            <a:r>
              <a:rPr dirty="0" sz="1600" spc="15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ga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14472" y="4439411"/>
            <a:ext cx="1190625" cy="76200"/>
          </a:xfrm>
          <a:custGeom>
            <a:avLst/>
            <a:gdLst/>
            <a:ahLst/>
            <a:cxnLst/>
            <a:rect l="l" t="t" r="r" b="b"/>
            <a:pathLst>
              <a:path w="1190625" h="76200">
                <a:moveTo>
                  <a:pt x="1113916" y="0"/>
                </a:moveTo>
                <a:lnTo>
                  <a:pt x="1113916" y="76200"/>
                </a:lnTo>
                <a:lnTo>
                  <a:pt x="1177416" y="44450"/>
                </a:lnTo>
                <a:lnTo>
                  <a:pt x="1126616" y="44450"/>
                </a:lnTo>
                <a:lnTo>
                  <a:pt x="1126616" y="31750"/>
                </a:lnTo>
                <a:lnTo>
                  <a:pt x="1177416" y="31750"/>
                </a:lnTo>
                <a:lnTo>
                  <a:pt x="1113916" y="0"/>
                </a:lnTo>
                <a:close/>
              </a:path>
              <a:path w="1190625" h="76200">
                <a:moveTo>
                  <a:pt x="11139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13916" y="44450"/>
                </a:lnTo>
                <a:lnTo>
                  <a:pt x="1113916" y="31750"/>
                </a:lnTo>
                <a:close/>
              </a:path>
              <a:path w="1190625" h="76200">
                <a:moveTo>
                  <a:pt x="1177416" y="31750"/>
                </a:moveTo>
                <a:lnTo>
                  <a:pt x="1126616" y="31750"/>
                </a:lnTo>
                <a:lnTo>
                  <a:pt x="1126616" y="44450"/>
                </a:lnTo>
                <a:lnTo>
                  <a:pt x="1177416" y="44450"/>
                </a:lnTo>
                <a:lnTo>
                  <a:pt x="1190116" y="38100"/>
                </a:lnTo>
                <a:lnTo>
                  <a:pt x="1177416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8001000" y="2293429"/>
            <a:ext cx="3330575" cy="485140"/>
            <a:chOff x="8001000" y="2293429"/>
            <a:chExt cx="3330575" cy="485140"/>
          </a:xfrm>
        </p:grpSpPr>
        <p:sp>
          <p:nvSpPr>
            <p:cNvPr id="32" name="object 32"/>
            <p:cNvSpPr/>
            <p:nvPr/>
          </p:nvSpPr>
          <p:spPr>
            <a:xfrm>
              <a:off x="8001000" y="2497836"/>
              <a:ext cx="1203960" cy="76200"/>
            </a:xfrm>
            <a:custGeom>
              <a:avLst/>
              <a:gdLst/>
              <a:ahLst/>
              <a:cxnLst/>
              <a:rect l="l" t="t" r="r" b="b"/>
              <a:pathLst>
                <a:path w="120395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20395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203959" h="76200">
                  <a:moveTo>
                    <a:pt x="1203452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203452" y="44450"/>
                  </a:lnTo>
                  <a:lnTo>
                    <a:pt x="1203452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20200" y="2298192"/>
              <a:ext cx="2106295" cy="475615"/>
            </a:xfrm>
            <a:custGeom>
              <a:avLst/>
              <a:gdLst/>
              <a:ahLst/>
              <a:cxnLst/>
              <a:rect l="l" t="t" r="r" b="b"/>
              <a:pathLst>
                <a:path w="2106295" h="475614">
                  <a:moveTo>
                    <a:pt x="1053083" y="0"/>
                  </a:moveTo>
                  <a:lnTo>
                    <a:pt x="980976" y="548"/>
                  </a:lnTo>
                  <a:lnTo>
                    <a:pt x="910174" y="2170"/>
                  </a:lnTo>
                  <a:lnTo>
                    <a:pt x="840834" y="4829"/>
                  </a:lnTo>
                  <a:lnTo>
                    <a:pt x="773112" y="8491"/>
                  </a:lnTo>
                  <a:lnTo>
                    <a:pt x="707166" y="13120"/>
                  </a:lnTo>
                  <a:lnTo>
                    <a:pt x="643151" y="18680"/>
                  </a:lnTo>
                  <a:lnTo>
                    <a:pt x="581226" y="25137"/>
                  </a:lnTo>
                  <a:lnTo>
                    <a:pt x="521546" y="32455"/>
                  </a:lnTo>
                  <a:lnTo>
                    <a:pt x="464269" y="40598"/>
                  </a:lnTo>
                  <a:lnTo>
                    <a:pt x="409551" y="49532"/>
                  </a:lnTo>
                  <a:lnTo>
                    <a:pt x="357548" y="59220"/>
                  </a:lnTo>
                  <a:lnTo>
                    <a:pt x="308419" y="69627"/>
                  </a:lnTo>
                  <a:lnTo>
                    <a:pt x="262319" y="80719"/>
                  </a:lnTo>
                  <a:lnTo>
                    <a:pt x="219405" y="92459"/>
                  </a:lnTo>
                  <a:lnTo>
                    <a:pt x="179834" y="104812"/>
                  </a:lnTo>
                  <a:lnTo>
                    <a:pt x="143764" y="117743"/>
                  </a:lnTo>
                  <a:lnTo>
                    <a:pt x="82748" y="145196"/>
                  </a:lnTo>
                  <a:lnTo>
                    <a:pt x="37613" y="174536"/>
                  </a:lnTo>
                  <a:lnTo>
                    <a:pt x="9612" y="205480"/>
                  </a:lnTo>
                  <a:lnTo>
                    <a:pt x="0" y="237744"/>
                  </a:lnTo>
                  <a:lnTo>
                    <a:pt x="2429" y="254023"/>
                  </a:lnTo>
                  <a:lnTo>
                    <a:pt x="37613" y="300951"/>
                  </a:lnTo>
                  <a:lnTo>
                    <a:pt x="82748" y="330291"/>
                  </a:lnTo>
                  <a:lnTo>
                    <a:pt x="143763" y="357744"/>
                  </a:lnTo>
                  <a:lnTo>
                    <a:pt x="179834" y="370675"/>
                  </a:lnTo>
                  <a:lnTo>
                    <a:pt x="219405" y="383028"/>
                  </a:lnTo>
                  <a:lnTo>
                    <a:pt x="262319" y="394768"/>
                  </a:lnTo>
                  <a:lnTo>
                    <a:pt x="308419" y="405860"/>
                  </a:lnTo>
                  <a:lnTo>
                    <a:pt x="357548" y="416267"/>
                  </a:lnTo>
                  <a:lnTo>
                    <a:pt x="409551" y="425955"/>
                  </a:lnTo>
                  <a:lnTo>
                    <a:pt x="464269" y="434889"/>
                  </a:lnTo>
                  <a:lnTo>
                    <a:pt x="521546" y="443032"/>
                  </a:lnTo>
                  <a:lnTo>
                    <a:pt x="581226" y="450350"/>
                  </a:lnTo>
                  <a:lnTo>
                    <a:pt x="643151" y="456807"/>
                  </a:lnTo>
                  <a:lnTo>
                    <a:pt x="707166" y="462367"/>
                  </a:lnTo>
                  <a:lnTo>
                    <a:pt x="773112" y="466996"/>
                  </a:lnTo>
                  <a:lnTo>
                    <a:pt x="840834" y="470658"/>
                  </a:lnTo>
                  <a:lnTo>
                    <a:pt x="910174" y="473317"/>
                  </a:lnTo>
                  <a:lnTo>
                    <a:pt x="980976" y="474939"/>
                  </a:lnTo>
                  <a:lnTo>
                    <a:pt x="1053083" y="475488"/>
                  </a:lnTo>
                  <a:lnTo>
                    <a:pt x="1125191" y="474939"/>
                  </a:lnTo>
                  <a:lnTo>
                    <a:pt x="1195993" y="473317"/>
                  </a:lnTo>
                  <a:lnTo>
                    <a:pt x="1265333" y="470658"/>
                  </a:lnTo>
                  <a:lnTo>
                    <a:pt x="1333055" y="466996"/>
                  </a:lnTo>
                  <a:lnTo>
                    <a:pt x="1399001" y="462367"/>
                  </a:lnTo>
                  <a:lnTo>
                    <a:pt x="1463016" y="456807"/>
                  </a:lnTo>
                  <a:lnTo>
                    <a:pt x="1524941" y="450350"/>
                  </a:lnTo>
                  <a:lnTo>
                    <a:pt x="1584621" y="443032"/>
                  </a:lnTo>
                  <a:lnTo>
                    <a:pt x="1641898" y="434889"/>
                  </a:lnTo>
                  <a:lnTo>
                    <a:pt x="1696616" y="425955"/>
                  </a:lnTo>
                  <a:lnTo>
                    <a:pt x="1748619" y="416267"/>
                  </a:lnTo>
                  <a:lnTo>
                    <a:pt x="1797748" y="405860"/>
                  </a:lnTo>
                  <a:lnTo>
                    <a:pt x="1843848" y="394768"/>
                  </a:lnTo>
                  <a:lnTo>
                    <a:pt x="1886762" y="383028"/>
                  </a:lnTo>
                  <a:lnTo>
                    <a:pt x="1926333" y="370675"/>
                  </a:lnTo>
                  <a:lnTo>
                    <a:pt x="1962403" y="357744"/>
                  </a:lnTo>
                  <a:lnTo>
                    <a:pt x="2023419" y="330291"/>
                  </a:lnTo>
                  <a:lnTo>
                    <a:pt x="2068554" y="300951"/>
                  </a:lnTo>
                  <a:lnTo>
                    <a:pt x="2096555" y="270007"/>
                  </a:lnTo>
                  <a:lnTo>
                    <a:pt x="2106168" y="237744"/>
                  </a:lnTo>
                  <a:lnTo>
                    <a:pt x="2103738" y="221464"/>
                  </a:lnTo>
                  <a:lnTo>
                    <a:pt x="2068554" y="174536"/>
                  </a:lnTo>
                  <a:lnTo>
                    <a:pt x="2023419" y="145196"/>
                  </a:lnTo>
                  <a:lnTo>
                    <a:pt x="1962404" y="117743"/>
                  </a:lnTo>
                  <a:lnTo>
                    <a:pt x="1926333" y="104812"/>
                  </a:lnTo>
                  <a:lnTo>
                    <a:pt x="1886762" y="92459"/>
                  </a:lnTo>
                  <a:lnTo>
                    <a:pt x="1843848" y="80719"/>
                  </a:lnTo>
                  <a:lnTo>
                    <a:pt x="1797748" y="69627"/>
                  </a:lnTo>
                  <a:lnTo>
                    <a:pt x="1748619" y="59220"/>
                  </a:lnTo>
                  <a:lnTo>
                    <a:pt x="1696616" y="49532"/>
                  </a:lnTo>
                  <a:lnTo>
                    <a:pt x="1641898" y="40598"/>
                  </a:lnTo>
                  <a:lnTo>
                    <a:pt x="1584621" y="32455"/>
                  </a:lnTo>
                  <a:lnTo>
                    <a:pt x="1524941" y="25137"/>
                  </a:lnTo>
                  <a:lnTo>
                    <a:pt x="1463016" y="18680"/>
                  </a:lnTo>
                  <a:lnTo>
                    <a:pt x="1399001" y="13120"/>
                  </a:lnTo>
                  <a:lnTo>
                    <a:pt x="1333055" y="8491"/>
                  </a:lnTo>
                  <a:lnTo>
                    <a:pt x="1265333" y="4829"/>
                  </a:lnTo>
                  <a:lnTo>
                    <a:pt x="1195993" y="2170"/>
                  </a:lnTo>
                  <a:lnTo>
                    <a:pt x="1125191" y="548"/>
                  </a:lnTo>
                  <a:lnTo>
                    <a:pt x="105308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220200" y="2298192"/>
              <a:ext cx="2106295" cy="475615"/>
            </a:xfrm>
            <a:custGeom>
              <a:avLst/>
              <a:gdLst/>
              <a:ahLst/>
              <a:cxnLst/>
              <a:rect l="l" t="t" r="r" b="b"/>
              <a:pathLst>
                <a:path w="2106295" h="475614">
                  <a:moveTo>
                    <a:pt x="0" y="237744"/>
                  </a:moveTo>
                  <a:lnTo>
                    <a:pt x="21392" y="189825"/>
                  </a:lnTo>
                  <a:lnTo>
                    <a:pt x="58117" y="159648"/>
                  </a:lnTo>
                  <a:lnTo>
                    <a:pt x="111349" y="131216"/>
                  </a:lnTo>
                  <a:lnTo>
                    <a:pt x="179834" y="104812"/>
                  </a:lnTo>
                  <a:lnTo>
                    <a:pt x="219405" y="92459"/>
                  </a:lnTo>
                  <a:lnTo>
                    <a:pt x="262319" y="80719"/>
                  </a:lnTo>
                  <a:lnTo>
                    <a:pt x="308419" y="69627"/>
                  </a:lnTo>
                  <a:lnTo>
                    <a:pt x="357548" y="59220"/>
                  </a:lnTo>
                  <a:lnTo>
                    <a:pt x="409551" y="49532"/>
                  </a:lnTo>
                  <a:lnTo>
                    <a:pt x="464269" y="40598"/>
                  </a:lnTo>
                  <a:lnTo>
                    <a:pt x="521546" y="32455"/>
                  </a:lnTo>
                  <a:lnTo>
                    <a:pt x="581226" y="25137"/>
                  </a:lnTo>
                  <a:lnTo>
                    <a:pt x="643151" y="18680"/>
                  </a:lnTo>
                  <a:lnTo>
                    <a:pt x="707166" y="13120"/>
                  </a:lnTo>
                  <a:lnTo>
                    <a:pt x="773112" y="8491"/>
                  </a:lnTo>
                  <a:lnTo>
                    <a:pt x="840834" y="4829"/>
                  </a:lnTo>
                  <a:lnTo>
                    <a:pt x="910174" y="2170"/>
                  </a:lnTo>
                  <a:lnTo>
                    <a:pt x="980976" y="548"/>
                  </a:lnTo>
                  <a:lnTo>
                    <a:pt x="1053083" y="0"/>
                  </a:lnTo>
                  <a:lnTo>
                    <a:pt x="1125191" y="548"/>
                  </a:lnTo>
                  <a:lnTo>
                    <a:pt x="1195993" y="2170"/>
                  </a:lnTo>
                  <a:lnTo>
                    <a:pt x="1265333" y="4829"/>
                  </a:lnTo>
                  <a:lnTo>
                    <a:pt x="1333055" y="8491"/>
                  </a:lnTo>
                  <a:lnTo>
                    <a:pt x="1399001" y="13120"/>
                  </a:lnTo>
                  <a:lnTo>
                    <a:pt x="1463016" y="18680"/>
                  </a:lnTo>
                  <a:lnTo>
                    <a:pt x="1524941" y="25137"/>
                  </a:lnTo>
                  <a:lnTo>
                    <a:pt x="1584621" y="32455"/>
                  </a:lnTo>
                  <a:lnTo>
                    <a:pt x="1641898" y="40598"/>
                  </a:lnTo>
                  <a:lnTo>
                    <a:pt x="1696616" y="49532"/>
                  </a:lnTo>
                  <a:lnTo>
                    <a:pt x="1748619" y="59220"/>
                  </a:lnTo>
                  <a:lnTo>
                    <a:pt x="1797748" y="69627"/>
                  </a:lnTo>
                  <a:lnTo>
                    <a:pt x="1843848" y="80719"/>
                  </a:lnTo>
                  <a:lnTo>
                    <a:pt x="1886762" y="92459"/>
                  </a:lnTo>
                  <a:lnTo>
                    <a:pt x="1926333" y="104812"/>
                  </a:lnTo>
                  <a:lnTo>
                    <a:pt x="1962404" y="117743"/>
                  </a:lnTo>
                  <a:lnTo>
                    <a:pt x="2023419" y="145196"/>
                  </a:lnTo>
                  <a:lnTo>
                    <a:pt x="2068554" y="174536"/>
                  </a:lnTo>
                  <a:lnTo>
                    <a:pt x="2096555" y="205480"/>
                  </a:lnTo>
                  <a:lnTo>
                    <a:pt x="2106168" y="237744"/>
                  </a:lnTo>
                  <a:lnTo>
                    <a:pt x="2103738" y="254023"/>
                  </a:lnTo>
                  <a:lnTo>
                    <a:pt x="2068554" y="300951"/>
                  </a:lnTo>
                  <a:lnTo>
                    <a:pt x="2023419" y="330291"/>
                  </a:lnTo>
                  <a:lnTo>
                    <a:pt x="1962403" y="357744"/>
                  </a:lnTo>
                  <a:lnTo>
                    <a:pt x="1926333" y="370675"/>
                  </a:lnTo>
                  <a:lnTo>
                    <a:pt x="1886762" y="383028"/>
                  </a:lnTo>
                  <a:lnTo>
                    <a:pt x="1843848" y="394768"/>
                  </a:lnTo>
                  <a:lnTo>
                    <a:pt x="1797748" y="405860"/>
                  </a:lnTo>
                  <a:lnTo>
                    <a:pt x="1748619" y="416267"/>
                  </a:lnTo>
                  <a:lnTo>
                    <a:pt x="1696616" y="425955"/>
                  </a:lnTo>
                  <a:lnTo>
                    <a:pt x="1641898" y="434889"/>
                  </a:lnTo>
                  <a:lnTo>
                    <a:pt x="1584621" y="443032"/>
                  </a:lnTo>
                  <a:lnTo>
                    <a:pt x="1524941" y="450350"/>
                  </a:lnTo>
                  <a:lnTo>
                    <a:pt x="1463016" y="456807"/>
                  </a:lnTo>
                  <a:lnTo>
                    <a:pt x="1399001" y="462367"/>
                  </a:lnTo>
                  <a:lnTo>
                    <a:pt x="1333055" y="466996"/>
                  </a:lnTo>
                  <a:lnTo>
                    <a:pt x="1265333" y="470658"/>
                  </a:lnTo>
                  <a:lnTo>
                    <a:pt x="1195993" y="473317"/>
                  </a:lnTo>
                  <a:lnTo>
                    <a:pt x="1125191" y="474939"/>
                  </a:lnTo>
                  <a:lnTo>
                    <a:pt x="1053083" y="475488"/>
                  </a:lnTo>
                  <a:lnTo>
                    <a:pt x="980976" y="474939"/>
                  </a:lnTo>
                  <a:lnTo>
                    <a:pt x="910174" y="473317"/>
                  </a:lnTo>
                  <a:lnTo>
                    <a:pt x="840834" y="470658"/>
                  </a:lnTo>
                  <a:lnTo>
                    <a:pt x="773112" y="466996"/>
                  </a:lnTo>
                  <a:lnTo>
                    <a:pt x="707166" y="462367"/>
                  </a:lnTo>
                  <a:lnTo>
                    <a:pt x="643151" y="456807"/>
                  </a:lnTo>
                  <a:lnTo>
                    <a:pt x="581226" y="450350"/>
                  </a:lnTo>
                  <a:lnTo>
                    <a:pt x="521546" y="443032"/>
                  </a:lnTo>
                  <a:lnTo>
                    <a:pt x="464269" y="434889"/>
                  </a:lnTo>
                  <a:lnTo>
                    <a:pt x="409551" y="425955"/>
                  </a:lnTo>
                  <a:lnTo>
                    <a:pt x="357548" y="416267"/>
                  </a:lnTo>
                  <a:lnTo>
                    <a:pt x="308419" y="405860"/>
                  </a:lnTo>
                  <a:lnTo>
                    <a:pt x="262319" y="394768"/>
                  </a:lnTo>
                  <a:lnTo>
                    <a:pt x="219405" y="383028"/>
                  </a:lnTo>
                  <a:lnTo>
                    <a:pt x="179834" y="370675"/>
                  </a:lnTo>
                  <a:lnTo>
                    <a:pt x="143763" y="357744"/>
                  </a:lnTo>
                  <a:lnTo>
                    <a:pt x="82748" y="330291"/>
                  </a:lnTo>
                  <a:lnTo>
                    <a:pt x="37613" y="300951"/>
                  </a:lnTo>
                  <a:lnTo>
                    <a:pt x="9612" y="270007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666858" y="2390648"/>
            <a:ext cx="1215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latin typeface="Arial"/>
                <a:cs typeface="Arial"/>
              </a:rPr>
              <a:t>Kaetuse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viga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01000" y="3248977"/>
            <a:ext cx="3330575" cy="487045"/>
            <a:chOff x="8001000" y="3248977"/>
            <a:chExt cx="3330575" cy="487045"/>
          </a:xfrm>
        </p:grpSpPr>
        <p:sp>
          <p:nvSpPr>
            <p:cNvPr id="37" name="object 37"/>
            <p:cNvSpPr/>
            <p:nvPr/>
          </p:nvSpPr>
          <p:spPr>
            <a:xfrm>
              <a:off x="8001000" y="3464051"/>
              <a:ext cx="1203960" cy="76200"/>
            </a:xfrm>
            <a:custGeom>
              <a:avLst/>
              <a:gdLst/>
              <a:ahLst/>
              <a:cxnLst/>
              <a:rect l="l" t="t" r="r" b="b"/>
              <a:pathLst>
                <a:path w="120395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20395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203959" h="76200">
                  <a:moveTo>
                    <a:pt x="1203452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203452" y="44450"/>
                  </a:lnTo>
                  <a:lnTo>
                    <a:pt x="1203452" y="31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220200" y="3253739"/>
              <a:ext cx="2106295" cy="477520"/>
            </a:xfrm>
            <a:custGeom>
              <a:avLst/>
              <a:gdLst/>
              <a:ahLst/>
              <a:cxnLst/>
              <a:rect l="l" t="t" r="r" b="b"/>
              <a:pathLst>
                <a:path w="2106295" h="477520">
                  <a:moveTo>
                    <a:pt x="1053083" y="0"/>
                  </a:moveTo>
                  <a:lnTo>
                    <a:pt x="980976" y="550"/>
                  </a:lnTo>
                  <a:lnTo>
                    <a:pt x="910174" y="2177"/>
                  </a:lnTo>
                  <a:lnTo>
                    <a:pt x="840834" y="4846"/>
                  </a:lnTo>
                  <a:lnTo>
                    <a:pt x="773112" y="8521"/>
                  </a:lnTo>
                  <a:lnTo>
                    <a:pt x="707166" y="13166"/>
                  </a:lnTo>
                  <a:lnTo>
                    <a:pt x="643151" y="18746"/>
                  </a:lnTo>
                  <a:lnTo>
                    <a:pt x="581226" y="25225"/>
                  </a:lnTo>
                  <a:lnTo>
                    <a:pt x="521546" y="32568"/>
                  </a:lnTo>
                  <a:lnTo>
                    <a:pt x="464269" y="40739"/>
                  </a:lnTo>
                  <a:lnTo>
                    <a:pt x="409551" y="49703"/>
                  </a:lnTo>
                  <a:lnTo>
                    <a:pt x="357548" y="59423"/>
                  </a:lnTo>
                  <a:lnTo>
                    <a:pt x="308419" y="69865"/>
                  </a:lnTo>
                  <a:lnTo>
                    <a:pt x="262319" y="80993"/>
                  </a:lnTo>
                  <a:lnTo>
                    <a:pt x="219405" y="92772"/>
                  </a:lnTo>
                  <a:lnTo>
                    <a:pt x="179834" y="105165"/>
                  </a:lnTo>
                  <a:lnTo>
                    <a:pt x="143764" y="118138"/>
                  </a:lnTo>
                  <a:lnTo>
                    <a:pt x="82748" y="145678"/>
                  </a:lnTo>
                  <a:lnTo>
                    <a:pt x="37613" y="175110"/>
                  </a:lnTo>
                  <a:lnTo>
                    <a:pt x="9612" y="206147"/>
                  </a:lnTo>
                  <a:lnTo>
                    <a:pt x="0" y="238506"/>
                  </a:lnTo>
                  <a:lnTo>
                    <a:pt x="2429" y="254832"/>
                  </a:lnTo>
                  <a:lnTo>
                    <a:pt x="37613" y="301901"/>
                  </a:lnTo>
                  <a:lnTo>
                    <a:pt x="82748" y="331333"/>
                  </a:lnTo>
                  <a:lnTo>
                    <a:pt x="143763" y="358873"/>
                  </a:lnTo>
                  <a:lnTo>
                    <a:pt x="179834" y="371846"/>
                  </a:lnTo>
                  <a:lnTo>
                    <a:pt x="219405" y="384239"/>
                  </a:lnTo>
                  <a:lnTo>
                    <a:pt x="262319" y="396018"/>
                  </a:lnTo>
                  <a:lnTo>
                    <a:pt x="308419" y="407146"/>
                  </a:lnTo>
                  <a:lnTo>
                    <a:pt x="357548" y="417588"/>
                  </a:lnTo>
                  <a:lnTo>
                    <a:pt x="409551" y="427308"/>
                  </a:lnTo>
                  <a:lnTo>
                    <a:pt x="464269" y="436272"/>
                  </a:lnTo>
                  <a:lnTo>
                    <a:pt x="521546" y="444443"/>
                  </a:lnTo>
                  <a:lnTo>
                    <a:pt x="581226" y="451786"/>
                  </a:lnTo>
                  <a:lnTo>
                    <a:pt x="643151" y="458265"/>
                  </a:lnTo>
                  <a:lnTo>
                    <a:pt x="707166" y="463845"/>
                  </a:lnTo>
                  <a:lnTo>
                    <a:pt x="773112" y="468490"/>
                  </a:lnTo>
                  <a:lnTo>
                    <a:pt x="840834" y="472165"/>
                  </a:lnTo>
                  <a:lnTo>
                    <a:pt x="910174" y="474834"/>
                  </a:lnTo>
                  <a:lnTo>
                    <a:pt x="980976" y="476461"/>
                  </a:lnTo>
                  <a:lnTo>
                    <a:pt x="1053083" y="477012"/>
                  </a:lnTo>
                  <a:lnTo>
                    <a:pt x="1125191" y="476461"/>
                  </a:lnTo>
                  <a:lnTo>
                    <a:pt x="1195993" y="474834"/>
                  </a:lnTo>
                  <a:lnTo>
                    <a:pt x="1265333" y="472165"/>
                  </a:lnTo>
                  <a:lnTo>
                    <a:pt x="1333055" y="468490"/>
                  </a:lnTo>
                  <a:lnTo>
                    <a:pt x="1399001" y="463845"/>
                  </a:lnTo>
                  <a:lnTo>
                    <a:pt x="1463016" y="458265"/>
                  </a:lnTo>
                  <a:lnTo>
                    <a:pt x="1524941" y="451786"/>
                  </a:lnTo>
                  <a:lnTo>
                    <a:pt x="1584621" y="444443"/>
                  </a:lnTo>
                  <a:lnTo>
                    <a:pt x="1641898" y="436272"/>
                  </a:lnTo>
                  <a:lnTo>
                    <a:pt x="1696616" y="427308"/>
                  </a:lnTo>
                  <a:lnTo>
                    <a:pt x="1748619" y="417588"/>
                  </a:lnTo>
                  <a:lnTo>
                    <a:pt x="1797748" y="407146"/>
                  </a:lnTo>
                  <a:lnTo>
                    <a:pt x="1843848" y="396018"/>
                  </a:lnTo>
                  <a:lnTo>
                    <a:pt x="1886762" y="384239"/>
                  </a:lnTo>
                  <a:lnTo>
                    <a:pt x="1926333" y="371846"/>
                  </a:lnTo>
                  <a:lnTo>
                    <a:pt x="1962403" y="358873"/>
                  </a:lnTo>
                  <a:lnTo>
                    <a:pt x="2023419" y="331333"/>
                  </a:lnTo>
                  <a:lnTo>
                    <a:pt x="2068554" y="301901"/>
                  </a:lnTo>
                  <a:lnTo>
                    <a:pt x="2096555" y="270864"/>
                  </a:lnTo>
                  <a:lnTo>
                    <a:pt x="2106168" y="238506"/>
                  </a:lnTo>
                  <a:lnTo>
                    <a:pt x="2103738" y="222179"/>
                  </a:lnTo>
                  <a:lnTo>
                    <a:pt x="2068554" y="175110"/>
                  </a:lnTo>
                  <a:lnTo>
                    <a:pt x="2023419" y="145678"/>
                  </a:lnTo>
                  <a:lnTo>
                    <a:pt x="1962404" y="118138"/>
                  </a:lnTo>
                  <a:lnTo>
                    <a:pt x="1926333" y="105165"/>
                  </a:lnTo>
                  <a:lnTo>
                    <a:pt x="1886762" y="92772"/>
                  </a:lnTo>
                  <a:lnTo>
                    <a:pt x="1843848" y="80993"/>
                  </a:lnTo>
                  <a:lnTo>
                    <a:pt x="1797748" y="69865"/>
                  </a:lnTo>
                  <a:lnTo>
                    <a:pt x="1748619" y="59423"/>
                  </a:lnTo>
                  <a:lnTo>
                    <a:pt x="1696616" y="49703"/>
                  </a:lnTo>
                  <a:lnTo>
                    <a:pt x="1641898" y="40739"/>
                  </a:lnTo>
                  <a:lnTo>
                    <a:pt x="1584621" y="32568"/>
                  </a:lnTo>
                  <a:lnTo>
                    <a:pt x="1524941" y="25225"/>
                  </a:lnTo>
                  <a:lnTo>
                    <a:pt x="1463016" y="18746"/>
                  </a:lnTo>
                  <a:lnTo>
                    <a:pt x="1399001" y="13166"/>
                  </a:lnTo>
                  <a:lnTo>
                    <a:pt x="1333055" y="8521"/>
                  </a:lnTo>
                  <a:lnTo>
                    <a:pt x="1265333" y="4846"/>
                  </a:lnTo>
                  <a:lnTo>
                    <a:pt x="1195993" y="2177"/>
                  </a:lnTo>
                  <a:lnTo>
                    <a:pt x="1125191" y="550"/>
                  </a:lnTo>
                  <a:lnTo>
                    <a:pt x="105308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220200" y="3253739"/>
              <a:ext cx="2106295" cy="477520"/>
            </a:xfrm>
            <a:custGeom>
              <a:avLst/>
              <a:gdLst/>
              <a:ahLst/>
              <a:cxnLst/>
              <a:rect l="l" t="t" r="r" b="b"/>
              <a:pathLst>
                <a:path w="2106295" h="477520">
                  <a:moveTo>
                    <a:pt x="0" y="238506"/>
                  </a:moveTo>
                  <a:lnTo>
                    <a:pt x="21392" y="190445"/>
                  </a:lnTo>
                  <a:lnTo>
                    <a:pt x="58117" y="160175"/>
                  </a:lnTo>
                  <a:lnTo>
                    <a:pt x="111349" y="131654"/>
                  </a:lnTo>
                  <a:lnTo>
                    <a:pt x="179834" y="105165"/>
                  </a:lnTo>
                  <a:lnTo>
                    <a:pt x="219405" y="92772"/>
                  </a:lnTo>
                  <a:lnTo>
                    <a:pt x="262319" y="80993"/>
                  </a:lnTo>
                  <a:lnTo>
                    <a:pt x="308419" y="69865"/>
                  </a:lnTo>
                  <a:lnTo>
                    <a:pt x="357548" y="59423"/>
                  </a:lnTo>
                  <a:lnTo>
                    <a:pt x="409551" y="49703"/>
                  </a:lnTo>
                  <a:lnTo>
                    <a:pt x="464269" y="40739"/>
                  </a:lnTo>
                  <a:lnTo>
                    <a:pt x="521546" y="32568"/>
                  </a:lnTo>
                  <a:lnTo>
                    <a:pt x="581226" y="25225"/>
                  </a:lnTo>
                  <a:lnTo>
                    <a:pt x="643151" y="18746"/>
                  </a:lnTo>
                  <a:lnTo>
                    <a:pt x="707166" y="13166"/>
                  </a:lnTo>
                  <a:lnTo>
                    <a:pt x="773112" y="8521"/>
                  </a:lnTo>
                  <a:lnTo>
                    <a:pt x="840834" y="4846"/>
                  </a:lnTo>
                  <a:lnTo>
                    <a:pt x="910174" y="2177"/>
                  </a:lnTo>
                  <a:lnTo>
                    <a:pt x="980976" y="550"/>
                  </a:lnTo>
                  <a:lnTo>
                    <a:pt x="1053083" y="0"/>
                  </a:lnTo>
                  <a:lnTo>
                    <a:pt x="1125191" y="550"/>
                  </a:lnTo>
                  <a:lnTo>
                    <a:pt x="1195993" y="2177"/>
                  </a:lnTo>
                  <a:lnTo>
                    <a:pt x="1265333" y="4846"/>
                  </a:lnTo>
                  <a:lnTo>
                    <a:pt x="1333055" y="8521"/>
                  </a:lnTo>
                  <a:lnTo>
                    <a:pt x="1399001" y="13166"/>
                  </a:lnTo>
                  <a:lnTo>
                    <a:pt x="1463016" y="18746"/>
                  </a:lnTo>
                  <a:lnTo>
                    <a:pt x="1524941" y="25225"/>
                  </a:lnTo>
                  <a:lnTo>
                    <a:pt x="1584621" y="32568"/>
                  </a:lnTo>
                  <a:lnTo>
                    <a:pt x="1641898" y="40739"/>
                  </a:lnTo>
                  <a:lnTo>
                    <a:pt x="1696616" y="49703"/>
                  </a:lnTo>
                  <a:lnTo>
                    <a:pt x="1748619" y="59423"/>
                  </a:lnTo>
                  <a:lnTo>
                    <a:pt x="1797748" y="69865"/>
                  </a:lnTo>
                  <a:lnTo>
                    <a:pt x="1843848" y="80993"/>
                  </a:lnTo>
                  <a:lnTo>
                    <a:pt x="1886762" y="92772"/>
                  </a:lnTo>
                  <a:lnTo>
                    <a:pt x="1926333" y="105165"/>
                  </a:lnTo>
                  <a:lnTo>
                    <a:pt x="1962404" y="118138"/>
                  </a:lnTo>
                  <a:lnTo>
                    <a:pt x="2023419" y="145678"/>
                  </a:lnTo>
                  <a:lnTo>
                    <a:pt x="2068554" y="175110"/>
                  </a:lnTo>
                  <a:lnTo>
                    <a:pt x="2096555" y="206147"/>
                  </a:lnTo>
                  <a:lnTo>
                    <a:pt x="2106168" y="238506"/>
                  </a:lnTo>
                  <a:lnTo>
                    <a:pt x="2103738" y="254832"/>
                  </a:lnTo>
                  <a:lnTo>
                    <a:pt x="2068554" y="301901"/>
                  </a:lnTo>
                  <a:lnTo>
                    <a:pt x="2023419" y="331333"/>
                  </a:lnTo>
                  <a:lnTo>
                    <a:pt x="1962403" y="358873"/>
                  </a:lnTo>
                  <a:lnTo>
                    <a:pt x="1926333" y="371846"/>
                  </a:lnTo>
                  <a:lnTo>
                    <a:pt x="1886762" y="384239"/>
                  </a:lnTo>
                  <a:lnTo>
                    <a:pt x="1843848" y="396018"/>
                  </a:lnTo>
                  <a:lnTo>
                    <a:pt x="1797748" y="407146"/>
                  </a:lnTo>
                  <a:lnTo>
                    <a:pt x="1748619" y="417588"/>
                  </a:lnTo>
                  <a:lnTo>
                    <a:pt x="1696616" y="427308"/>
                  </a:lnTo>
                  <a:lnTo>
                    <a:pt x="1641898" y="436272"/>
                  </a:lnTo>
                  <a:lnTo>
                    <a:pt x="1584621" y="444443"/>
                  </a:lnTo>
                  <a:lnTo>
                    <a:pt x="1524941" y="451786"/>
                  </a:lnTo>
                  <a:lnTo>
                    <a:pt x="1463016" y="458265"/>
                  </a:lnTo>
                  <a:lnTo>
                    <a:pt x="1399001" y="463845"/>
                  </a:lnTo>
                  <a:lnTo>
                    <a:pt x="1333055" y="468490"/>
                  </a:lnTo>
                  <a:lnTo>
                    <a:pt x="1265333" y="472165"/>
                  </a:lnTo>
                  <a:lnTo>
                    <a:pt x="1195993" y="474834"/>
                  </a:lnTo>
                  <a:lnTo>
                    <a:pt x="1125191" y="476461"/>
                  </a:lnTo>
                  <a:lnTo>
                    <a:pt x="1053083" y="477012"/>
                  </a:lnTo>
                  <a:lnTo>
                    <a:pt x="980976" y="476461"/>
                  </a:lnTo>
                  <a:lnTo>
                    <a:pt x="910174" y="474834"/>
                  </a:lnTo>
                  <a:lnTo>
                    <a:pt x="840834" y="472165"/>
                  </a:lnTo>
                  <a:lnTo>
                    <a:pt x="773112" y="468490"/>
                  </a:lnTo>
                  <a:lnTo>
                    <a:pt x="707166" y="463845"/>
                  </a:lnTo>
                  <a:lnTo>
                    <a:pt x="643151" y="458265"/>
                  </a:lnTo>
                  <a:lnTo>
                    <a:pt x="581226" y="451786"/>
                  </a:lnTo>
                  <a:lnTo>
                    <a:pt x="521546" y="444443"/>
                  </a:lnTo>
                  <a:lnTo>
                    <a:pt x="464269" y="436272"/>
                  </a:lnTo>
                  <a:lnTo>
                    <a:pt x="409551" y="427308"/>
                  </a:lnTo>
                  <a:lnTo>
                    <a:pt x="357548" y="417588"/>
                  </a:lnTo>
                  <a:lnTo>
                    <a:pt x="308419" y="407146"/>
                  </a:lnTo>
                  <a:lnTo>
                    <a:pt x="262319" y="396018"/>
                  </a:lnTo>
                  <a:lnTo>
                    <a:pt x="219405" y="384239"/>
                  </a:lnTo>
                  <a:lnTo>
                    <a:pt x="179834" y="371846"/>
                  </a:lnTo>
                  <a:lnTo>
                    <a:pt x="143763" y="358873"/>
                  </a:lnTo>
                  <a:lnTo>
                    <a:pt x="82748" y="331333"/>
                  </a:lnTo>
                  <a:lnTo>
                    <a:pt x="37613" y="301901"/>
                  </a:lnTo>
                  <a:lnTo>
                    <a:pt x="9612" y="270864"/>
                  </a:lnTo>
                  <a:lnTo>
                    <a:pt x="0" y="23850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788779" y="3347466"/>
            <a:ext cx="970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latin typeface="Arial"/>
                <a:cs typeface="Arial"/>
              </a:rPr>
              <a:t>Valikuviga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01000" y="4222813"/>
            <a:ext cx="3330575" cy="442595"/>
            <a:chOff x="8001000" y="4222813"/>
            <a:chExt cx="3330575" cy="442595"/>
          </a:xfrm>
        </p:grpSpPr>
        <p:sp>
          <p:nvSpPr>
            <p:cNvPr id="42" name="object 42"/>
            <p:cNvSpPr/>
            <p:nvPr/>
          </p:nvSpPr>
          <p:spPr>
            <a:xfrm>
              <a:off x="8001000" y="4427220"/>
              <a:ext cx="1203960" cy="76200"/>
            </a:xfrm>
            <a:custGeom>
              <a:avLst/>
              <a:gdLst/>
              <a:ahLst/>
              <a:cxnLst/>
              <a:rect l="l" t="t" r="r" b="b"/>
              <a:pathLst>
                <a:path w="1203959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1203959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1203959" h="76200">
                  <a:moveTo>
                    <a:pt x="1203452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1203452" y="44449"/>
                  </a:lnTo>
                  <a:lnTo>
                    <a:pt x="1203452" y="3174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220200" y="4227576"/>
              <a:ext cx="2106295" cy="433070"/>
            </a:xfrm>
            <a:custGeom>
              <a:avLst/>
              <a:gdLst/>
              <a:ahLst/>
              <a:cxnLst/>
              <a:rect l="l" t="t" r="r" b="b"/>
              <a:pathLst>
                <a:path w="2106295" h="433070">
                  <a:moveTo>
                    <a:pt x="1053083" y="0"/>
                  </a:moveTo>
                  <a:lnTo>
                    <a:pt x="977870" y="543"/>
                  </a:lnTo>
                  <a:lnTo>
                    <a:pt x="904084" y="2149"/>
                  </a:lnTo>
                  <a:lnTo>
                    <a:pt x="831905" y="4780"/>
                  </a:lnTo>
                  <a:lnTo>
                    <a:pt x="761511" y="8401"/>
                  </a:lnTo>
                  <a:lnTo>
                    <a:pt x="693080" y="12975"/>
                  </a:lnTo>
                  <a:lnTo>
                    <a:pt x="626789" y="18464"/>
                  </a:lnTo>
                  <a:lnTo>
                    <a:pt x="562818" y="24832"/>
                  </a:lnTo>
                  <a:lnTo>
                    <a:pt x="501343" y="32043"/>
                  </a:lnTo>
                  <a:lnTo>
                    <a:pt x="442544" y="40060"/>
                  </a:lnTo>
                  <a:lnTo>
                    <a:pt x="386598" y="48847"/>
                  </a:lnTo>
                  <a:lnTo>
                    <a:pt x="333684" y="58366"/>
                  </a:lnTo>
                  <a:lnTo>
                    <a:pt x="283979" y="68581"/>
                  </a:lnTo>
                  <a:lnTo>
                    <a:pt x="237662" y="79455"/>
                  </a:lnTo>
                  <a:lnTo>
                    <a:pt x="194911" y="90952"/>
                  </a:lnTo>
                  <a:lnTo>
                    <a:pt x="155903" y="103036"/>
                  </a:lnTo>
                  <a:lnTo>
                    <a:pt x="89833" y="128814"/>
                  </a:lnTo>
                  <a:lnTo>
                    <a:pt x="40875" y="156498"/>
                  </a:lnTo>
                  <a:lnTo>
                    <a:pt x="10456" y="185793"/>
                  </a:lnTo>
                  <a:lnTo>
                    <a:pt x="0" y="216407"/>
                  </a:lnTo>
                  <a:lnTo>
                    <a:pt x="2643" y="231861"/>
                  </a:lnTo>
                  <a:lnTo>
                    <a:pt x="40875" y="276317"/>
                  </a:lnTo>
                  <a:lnTo>
                    <a:pt x="89833" y="304001"/>
                  </a:lnTo>
                  <a:lnTo>
                    <a:pt x="155903" y="329779"/>
                  </a:lnTo>
                  <a:lnTo>
                    <a:pt x="194911" y="341863"/>
                  </a:lnTo>
                  <a:lnTo>
                    <a:pt x="237662" y="353360"/>
                  </a:lnTo>
                  <a:lnTo>
                    <a:pt x="283979" y="364234"/>
                  </a:lnTo>
                  <a:lnTo>
                    <a:pt x="333684" y="374449"/>
                  </a:lnTo>
                  <a:lnTo>
                    <a:pt x="386598" y="383968"/>
                  </a:lnTo>
                  <a:lnTo>
                    <a:pt x="442544" y="392755"/>
                  </a:lnTo>
                  <a:lnTo>
                    <a:pt x="501343" y="400772"/>
                  </a:lnTo>
                  <a:lnTo>
                    <a:pt x="562818" y="407983"/>
                  </a:lnTo>
                  <a:lnTo>
                    <a:pt x="626789" y="414351"/>
                  </a:lnTo>
                  <a:lnTo>
                    <a:pt x="693080" y="419840"/>
                  </a:lnTo>
                  <a:lnTo>
                    <a:pt x="761511" y="424414"/>
                  </a:lnTo>
                  <a:lnTo>
                    <a:pt x="831905" y="428035"/>
                  </a:lnTo>
                  <a:lnTo>
                    <a:pt x="904084" y="430666"/>
                  </a:lnTo>
                  <a:lnTo>
                    <a:pt x="977870" y="432272"/>
                  </a:lnTo>
                  <a:lnTo>
                    <a:pt x="1053083" y="432816"/>
                  </a:lnTo>
                  <a:lnTo>
                    <a:pt x="1128297" y="432272"/>
                  </a:lnTo>
                  <a:lnTo>
                    <a:pt x="1202083" y="430666"/>
                  </a:lnTo>
                  <a:lnTo>
                    <a:pt x="1274262" y="428035"/>
                  </a:lnTo>
                  <a:lnTo>
                    <a:pt x="1344656" y="424414"/>
                  </a:lnTo>
                  <a:lnTo>
                    <a:pt x="1413087" y="419840"/>
                  </a:lnTo>
                  <a:lnTo>
                    <a:pt x="1479378" y="414351"/>
                  </a:lnTo>
                  <a:lnTo>
                    <a:pt x="1543349" y="407983"/>
                  </a:lnTo>
                  <a:lnTo>
                    <a:pt x="1604824" y="400772"/>
                  </a:lnTo>
                  <a:lnTo>
                    <a:pt x="1663623" y="392755"/>
                  </a:lnTo>
                  <a:lnTo>
                    <a:pt x="1719569" y="383968"/>
                  </a:lnTo>
                  <a:lnTo>
                    <a:pt x="1772483" y="374449"/>
                  </a:lnTo>
                  <a:lnTo>
                    <a:pt x="1822188" y="364234"/>
                  </a:lnTo>
                  <a:lnTo>
                    <a:pt x="1868505" y="353360"/>
                  </a:lnTo>
                  <a:lnTo>
                    <a:pt x="1911256" y="341863"/>
                  </a:lnTo>
                  <a:lnTo>
                    <a:pt x="1950264" y="329779"/>
                  </a:lnTo>
                  <a:lnTo>
                    <a:pt x="2016334" y="304001"/>
                  </a:lnTo>
                  <a:lnTo>
                    <a:pt x="2065292" y="276317"/>
                  </a:lnTo>
                  <a:lnTo>
                    <a:pt x="2095711" y="247022"/>
                  </a:lnTo>
                  <a:lnTo>
                    <a:pt x="2106168" y="216407"/>
                  </a:lnTo>
                  <a:lnTo>
                    <a:pt x="2103524" y="200954"/>
                  </a:lnTo>
                  <a:lnTo>
                    <a:pt x="2065292" y="156498"/>
                  </a:lnTo>
                  <a:lnTo>
                    <a:pt x="2016334" y="128814"/>
                  </a:lnTo>
                  <a:lnTo>
                    <a:pt x="1950264" y="103036"/>
                  </a:lnTo>
                  <a:lnTo>
                    <a:pt x="1911256" y="90952"/>
                  </a:lnTo>
                  <a:lnTo>
                    <a:pt x="1868505" y="79455"/>
                  </a:lnTo>
                  <a:lnTo>
                    <a:pt x="1822188" y="68581"/>
                  </a:lnTo>
                  <a:lnTo>
                    <a:pt x="1772483" y="58366"/>
                  </a:lnTo>
                  <a:lnTo>
                    <a:pt x="1719569" y="48847"/>
                  </a:lnTo>
                  <a:lnTo>
                    <a:pt x="1663623" y="40060"/>
                  </a:lnTo>
                  <a:lnTo>
                    <a:pt x="1604824" y="32043"/>
                  </a:lnTo>
                  <a:lnTo>
                    <a:pt x="1543349" y="24832"/>
                  </a:lnTo>
                  <a:lnTo>
                    <a:pt x="1479378" y="18464"/>
                  </a:lnTo>
                  <a:lnTo>
                    <a:pt x="1413087" y="12975"/>
                  </a:lnTo>
                  <a:lnTo>
                    <a:pt x="1344656" y="8401"/>
                  </a:lnTo>
                  <a:lnTo>
                    <a:pt x="1274262" y="4780"/>
                  </a:lnTo>
                  <a:lnTo>
                    <a:pt x="1202083" y="2149"/>
                  </a:lnTo>
                  <a:lnTo>
                    <a:pt x="1128297" y="543"/>
                  </a:lnTo>
                  <a:lnTo>
                    <a:pt x="105308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220200" y="4227576"/>
              <a:ext cx="2106295" cy="433070"/>
            </a:xfrm>
            <a:custGeom>
              <a:avLst/>
              <a:gdLst/>
              <a:ahLst/>
              <a:cxnLst/>
              <a:rect l="l" t="t" r="r" b="b"/>
              <a:pathLst>
                <a:path w="2106295" h="433070">
                  <a:moveTo>
                    <a:pt x="0" y="216407"/>
                  </a:moveTo>
                  <a:lnTo>
                    <a:pt x="23259" y="170963"/>
                  </a:lnTo>
                  <a:lnTo>
                    <a:pt x="63126" y="142436"/>
                  </a:lnTo>
                  <a:lnTo>
                    <a:pt x="120818" y="115669"/>
                  </a:lnTo>
                  <a:lnTo>
                    <a:pt x="194911" y="90952"/>
                  </a:lnTo>
                  <a:lnTo>
                    <a:pt x="237662" y="79455"/>
                  </a:lnTo>
                  <a:lnTo>
                    <a:pt x="283979" y="68581"/>
                  </a:lnTo>
                  <a:lnTo>
                    <a:pt x="333684" y="58366"/>
                  </a:lnTo>
                  <a:lnTo>
                    <a:pt x="386598" y="48847"/>
                  </a:lnTo>
                  <a:lnTo>
                    <a:pt x="442544" y="40060"/>
                  </a:lnTo>
                  <a:lnTo>
                    <a:pt x="501343" y="32043"/>
                  </a:lnTo>
                  <a:lnTo>
                    <a:pt x="562818" y="24832"/>
                  </a:lnTo>
                  <a:lnTo>
                    <a:pt x="626789" y="18464"/>
                  </a:lnTo>
                  <a:lnTo>
                    <a:pt x="693080" y="12975"/>
                  </a:lnTo>
                  <a:lnTo>
                    <a:pt x="761511" y="8401"/>
                  </a:lnTo>
                  <a:lnTo>
                    <a:pt x="831905" y="4780"/>
                  </a:lnTo>
                  <a:lnTo>
                    <a:pt x="904084" y="2149"/>
                  </a:lnTo>
                  <a:lnTo>
                    <a:pt x="977870" y="543"/>
                  </a:lnTo>
                  <a:lnTo>
                    <a:pt x="1053083" y="0"/>
                  </a:lnTo>
                  <a:lnTo>
                    <a:pt x="1128297" y="543"/>
                  </a:lnTo>
                  <a:lnTo>
                    <a:pt x="1202083" y="2149"/>
                  </a:lnTo>
                  <a:lnTo>
                    <a:pt x="1274262" y="4780"/>
                  </a:lnTo>
                  <a:lnTo>
                    <a:pt x="1344656" y="8401"/>
                  </a:lnTo>
                  <a:lnTo>
                    <a:pt x="1413087" y="12975"/>
                  </a:lnTo>
                  <a:lnTo>
                    <a:pt x="1479378" y="18464"/>
                  </a:lnTo>
                  <a:lnTo>
                    <a:pt x="1543349" y="24832"/>
                  </a:lnTo>
                  <a:lnTo>
                    <a:pt x="1604824" y="32043"/>
                  </a:lnTo>
                  <a:lnTo>
                    <a:pt x="1663623" y="40060"/>
                  </a:lnTo>
                  <a:lnTo>
                    <a:pt x="1719569" y="48847"/>
                  </a:lnTo>
                  <a:lnTo>
                    <a:pt x="1772483" y="58366"/>
                  </a:lnTo>
                  <a:lnTo>
                    <a:pt x="1822188" y="68581"/>
                  </a:lnTo>
                  <a:lnTo>
                    <a:pt x="1868505" y="79455"/>
                  </a:lnTo>
                  <a:lnTo>
                    <a:pt x="1911256" y="90952"/>
                  </a:lnTo>
                  <a:lnTo>
                    <a:pt x="1950264" y="103036"/>
                  </a:lnTo>
                  <a:lnTo>
                    <a:pt x="2016334" y="128814"/>
                  </a:lnTo>
                  <a:lnTo>
                    <a:pt x="2065292" y="156498"/>
                  </a:lnTo>
                  <a:lnTo>
                    <a:pt x="2095711" y="185793"/>
                  </a:lnTo>
                  <a:lnTo>
                    <a:pt x="2106168" y="216407"/>
                  </a:lnTo>
                  <a:lnTo>
                    <a:pt x="2103524" y="231861"/>
                  </a:lnTo>
                  <a:lnTo>
                    <a:pt x="2065292" y="276317"/>
                  </a:lnTo>
                  <a:lnTo>
                    <a:pt x="2016334" y="304001"/>
                  </a:lnTo>
                  <a:lnTo>
                    <a:pt x="1950264" y="329779"/>
                  </a:lnTo>
                  <a:lnTo>
                    <a:pt x="1911256" y="341863"/>
                  </a:lnTo>
                  <a:lnTo>
                    <a:pt x="1868505" y="353360"/>
                  </a:lnTo>
                  <a:lnTo>
                    <a:pt x="1822188" y="364234"/>
                  </a:lnTo>
                  <a:lnTo>
                    <a:pt x="1772483" y="374449"/>
                  </a:lnTo>
                  <a:lnTo>
                    <a:pt x="1719569" y="383968"/>
                  </a:lnTo>
                  <a:lnTo>
                    <a:pt x="1663623" y="392755"/>
                  </a:lnTo>
                  <a:lnTo>
                    <a:pt x="1604824" y="400772"/>
                  </a:lnTo>
                  <a:lnTo>
                    <a:pt x="1543349" y="407983"/>
                  </a:lnTo>
                  <a:lnTo>
                    <a:pt x="1479378" y="414351"/>
                  </a:lnTo>
                  <a:lnTo>
                    <a:pt x="1413087" y="419840"/>
                  </a:lnTo>
                  <a:lnTo>
                    <a:pt x="1344656" y="424414"/>
                  </a:lnTo>
                  <a:lnTo>
                    <a:pt x="1274262" y="428035"/>
                  </a:lnTo>
                  <a:lnTo>
                    <a:pt x="1202083" y="430666"/>
                  </a:lnTo>
                  <a:lnTo>
                    <a:pt x="1128297" y="432272"/>
                  </a:lnTo>
                  <a:lnTo>
                    <a:pt x="1053083" y="432816"/>
                  </a:lnTo>
                  <a:lnTo>
                    <a:pt x="977870" y="432272"/>
                  </a:lnTo>
                  <a:lnTo>
                    <a:pt x="904084" y="430666"/>
                  </a:lnTo>
                  <a:lnTo>
                    <a:pt x="831905" y="428035"/>
                  </a:lnTo>
                  <a:lnTo>
                    <a:pt x="761511" y="424414"/>
                  </a:lnTo>
                  <a:lnTo>
                    <a:pt x="693080" y="419840"/>
                  </a:lnTo>
                  <a:lnTo>
                    <a:pt x="626789" y="414351"/>
                  </a:lnTo>
                  <a:lnTo>
                    <a:pt x="562818" y="407983"/>
                  </a:lnTo>
                  <a:lnTo>
                    <a:pt x="501343" y="400772"/>
                  </a:lnTo>
                  <a:lnTo>
                    <a:pt x="442544" y="392755"/>
                  </a:lnTo>
                  <a:lnTo>
                    <a:pt x="386598" y="383968"/>
                  </a:lnTo>
                  <a:lnTo>
                    <a:pt x="333684" y="374449"/>
                  </a:lnTo>
                  <a:lnTo>
                    <a:pt x="283979" y="364234"/>
                  </a:lnTo>
                  <a:lnTo>
                    <a:pt x="237662" y="353360"/>
                  </a:lnTo>
                  <a:lnTo>
                    <a:pt x="194911" y="341863"/>
                  </a:lnTo>
                  <a:lnTo>
                    <a:pt x="155903" y="329779"/>
                  </a:lnTo>
                  <a:lnTo>
                    <a:pt x="89833" y="304001"/>
                  </a:lnTo>
                  <a:lnTo>
                    <a:pt x="40875" y="276317"/>
                  </a:lnTo>
                  <a:lnTo>
                    <a:pt x="10456" y="247022"/>
                  </a:lnTo>
                  <a:lnTo>
                    <a:pt x="0" y="216407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9557131" y="4313935"/>
            <a:ext cx="1433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0">
                <a:latin typeface="Arial"/>
                <a:cs typeface="Arial"/>
              </a:rPr>
              <a:t>M</a:t>
            </a:r>
            <a:r>
              <a:rPr dirty="0" sz="1400" spc="35">
                <a:latin typeface="Arial"/>
                <a:cs typeface="Arial"/>
              </a:rPr>
              <a:t>i</a:t>
            </a:r>
            <a:r>
              <a:rPr dirty="0" sz="1400" spc="105">
                <a:latin typeface="Arial"/>
                <a:cs typeface="Arial"/>
              </a:rPr>
              <a:t>t</a:t>
            </a:r>
            <a:r>
              <a:rPr dirty="0" sz="1400" spc="95">
                <a:latin typeface="Arial"/>
                <a:cs typeface="Arial"/>
              </a:rPr>
              <a:t>t</a:t>
            </a:r>
            <a:r>
              <a:rPr dirty="0" sz="1400" spc="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v</a:t>
            </a:r>
            <a:r>
              <a:rPr dirty="0" sz="1400" spc="30">
                <a:latin typeface="Arial"/>
                <a:cs typeface="Arial"/>
              </a:rPr>
              <a:t>asta</a:t>
            </a:r>
            <a:r>
              <a:rPr dirty="0" sz="1400" spc="65">
                <a:latin typeface="Arial"/>
                <a:cs typeface="Arial"/>
              </a:rPr>
              <a:t>m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</a:t>
            </a:r>
            <a:r>
              <a:rPr dirty="0" sz="1400" spc="4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19115" y="5661659"/>
            <a:ext cx="2083435" cy="338455"/>
          </a:xfrm>
          <a:prstGeom prst="rect">
            <a:avLst/>
          </a:prstGeom>
          <a:solidFill>
            <a:srgbClr val="E1EFD9"/>
          </a:solidFill>
          <a:ln w="9525">
            <a:solidFill>
              <a:srgbClr val="7E7E7E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280"/>
              </a:spcBef>
            </a:pPr>
            <a:r>
              <a:rPr dirty="0" sz="1600" spc="45">
                <a:latin typeface="Arial"/>
                <a:cs typeface="Arial"/>
              </a:rPr>
              <a:t>Küsitlusandmed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18559" y="5361304"/>
            <a:ext cx="1353185" cy="320675"/>
          </a:xfrm>
          <a:custGeom>
            <a:avLst/>
            <a:gdLst/>
            <a:ahLst/>
            <a:cxnLst/>
            <a:rect l="l" t="t" r="r" b="b"/>
            <a:pathLst>
              <a:path w="1353185" h="320675">
                <a:moveTo>
                  <a:pt x="1276977" y="289197"/>
                </a:moveTo>
                <a:lnTo>
                  <a:pt x="1270253" y="320243"/>
                </a:lnTo>
                <a:lnTo>
                  <a:pt x="1352803" y="299148"/>
                </a:lnTo>
                <a:lnTo>
                  <a:pt x="1343780" y="291896"/>
                </a:lnTo>
                <a:lnTo>
                  <a:pt x="1289430" y="291896"/>
                </a:lnTo>
                <a:lnTo>
                  <a:pt x="1276977" y="289197"/>
                </a:lnTo>
                <a:close/>
              </a:path>
              <a:path w="1353185" h="320675">
                <a:moveTo>
                  <a:pt x="1279664" y="276793"/>
                </a:moveTo>
                <a:lnTo>
                  <a:pt x="1276977" y="289197"/>
                </a:lnTo>
                <a:lnTo>
                  <a:pt x="1289430" y="291896"/>
                </a:lnTo>
                <a:lnTo>
                  <a:pt x="1292098" y="279488"/>
                </a:lnTo>
                <a:lnTo>
                  <a:pt x="1279664" y="276793"/>
                </a:lnTo>
                <a:close/>
              </a:path>
              <a:path w="1353185" h="320675">
                <a:moveTo>
                  <a:pt x="1286382" y="245770"/>
                </a:moveTo>
                <a:lnTo>
                  <a:pt x="1279664" y="276793"/>
                </a:lnTo>
                <a:lnTo>
                  <a:pt x="1292098" y="279488"/>
                </a:lnTo>
                <a:lnTo>
                  <a:pt x="1289430" y="291896"/>
                </a:lnTo>
                <a:lnTo>
                  <a:pt x="1343780" y="291896"/>
                </a:lnTo>
                <a:lnTo>
                  <a:pt x="1286382" y="245770"/>
                </a:lnTo>
                <a:close/>
              </a:path>
              <a:path w="1353185" h="320675">
                <a:moveTo>
                  <a:pt x="2793" y="0"/>
                </a:moveTo>
                <a:lnTo>
                  <a:pt x="0" y="12446"/>
                </a:lnTo>
                <a:lnTo>
                  <a:pt x="1276977" y="289197"/>
                </a:lnTo>
                <a:lnTo>
                  <a:pt x="1279664" y="276793"/>
                </a:lnTo>
                <a:lnTo>
                  <a:pt x="279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05600" y="5148198"/>
            <a:ext cx="1290955" cy="521334"/>
          </a:xfrm>
          <a:custGeom>
            <a:avLst/>
            <a:gdLst/>
            <a:ahLst/>
            <a:cxnLst/>
            <a:rect l="l" t="t" r="r" b="b"/>
            <a:pathLst>
              <a:path w="1290954" h="521335">
                <a:moveTo>
                  <a:pt x="56896" y="450126"/>
                </a:moveTo>
                <a:lnTo>
                  <a:pt x="0" y="513486"/>
                </a:lnTo>
                <a:lnTo>
                  <a:pt x="84835" y="521017"/>
                </a:lnTo>
                <a:lnTo>
                  <a:pt x="75030" y="496138"/>
                </a:lnTo>
                <a:lnTo>
                  <a:pt x="61468" y="496138"/>
                </a:lnTo>
                <a:lnTo>
                  <a:pt x="56769" y="484314"/>
                </a:lnTo>
                <a:lnTo>
                  <a:pt x="68542" y="479677"/>
                </a:lnTo>
                <a:lnTo>
                  <a:pt x="56896" y="450126"/>
                </a:lnTo>
                <a:close/>
              </a:path>
              <a:path w="1290954" h="521335">
                <a:moveTo>
                  <a:pt x="68542" y="479677"/>
                </a:moveTo>
                <a:lnTo>
                  <a:pt x="56769" y="484314"/>
                </a:lnTo>
                <a:lnTo>
                  <a:pt x="61468" y="496138"/>
                </a:lnTo>
                <a:lnTo>
                  <a:pt x="73208" y="491514"/>
                </a:lnTo>
                <a:lnTo>
                  <a:pt x="68542" y="479677"/>
                </a:lnTo>
                <a:close/>
              </a:path>
              <a:path w="1290954" h="521335">
                <a:moveTo>
                  <a:pt x="73208" y="491514"/>
                </a:moveTo>
                <a:lnTo>
                  <a:pt x="61468" y="496138"/>
                </a:lnTo>
                <a:lnTo>
                  <a:pt x="75030" y="496138"/>
                </a:lnTo>
                <a:lnTo>
                  <a:pt x="73208" y="491514"/>
                </a:lnTo>
                <a:close/>
              </a:path>
              <a:path w="1290954" h="521335">
                <a:moveTo>
                  <a:pt x="1286382" y="0"/>
                </a:moveTo>
                <a:lnTo>
                  <a:pt x="68542" y="479677"/>
                </a:lnTo>
                <a:lnTo>
                  <a:pt x="73208" y="491514"/>
                </a:lnTo>
                <a:lnTo>
                  <a:pt x="1290954" y="11937"/>
                </a:lnTo>
                <a:lnTo>
                  <a:pt x="12863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693789" y="6245148"/>
            <a:ext cx="4580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Arial"/>
                <a:cs typeface="Arial"/>
              </a:rPr>
              <a:t>Groves,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Fowler,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Couper,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Singer,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50">
                <a:latin typeface="Arial"/>
                <a:cs typeface="Arial"/>
              </a:rPr>
              <a:t>and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Tourangeau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(2004)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01661" y="1342135"/>
            <a:ext cx="158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ahoma"/>
                <a:cs typeface="Tahoma"/>
              </a:rPr>
              <a:t>Esinduslikkus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770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5"/>
              <a:t>Uuringu</a:t>
            </a:r>
            <a:r>
              <a:rPr dirty="0" sz="3600" spc="-80"/>
              <a:t> </a:t>
            </a:r>
            <a:r>
              <a:rPr dirty="0" sz="3600" spc="60"/>
              <a:t>koguviga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8254"/>
            <a:ext cx="9758680" cy="2243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ts val="202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Kaetuse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valikuraam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kata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sihtpopulatsiooni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täpselt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-114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ur</a:t>
            </a:r>
            <a:r>
              <a:rPr dirty="0" sz="1500" spc="8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145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8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1500" spc="7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1500" spc="90">
                <a:solidFill>
                  <a:srgbClr val="404040"/>
                </a:solidFill>
                <a:latin typeface="Arial"/>
                <a:cs typeface="Arial"/>
              </a:rPr>
              <a:t>htp</a:t>
            </a:r>
            <a:r>
              <a:rPr dirty="0" sz="1500" spc="7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500" spc="8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1500" spc="9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500" spc="9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oo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ni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ii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1500" spc="10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500" spc="11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valikuraami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katvusest,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kvaliteedist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ts val="2020"/>
              </a:lnSpc>
              <a:spcBef>
                <a:spcPts val="3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Valikuviga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kõrvalekalle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tegelikust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väärtusest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populatsioonis,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mis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tuleneb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valimi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juhuslikkusest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64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valimi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suurusest,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konkreetse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tunnuse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hajuvusest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6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see,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millel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põhinevad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usaldusvahemikud,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olulisuse</a:t>
            </a:r>
            <a:r>
              <a:rPr dirty="0" sz="15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tõenäosus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ts val="177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saa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(täpselt)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hinnata,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valim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juhuslik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3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juhuslikkus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kannatab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(vt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eelm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järgm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punkt)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ts val="2020"/>
              </a:lnSpc>
              <a:spcBef>
                <a:spcPts val="3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Mittevastamise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vastamata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jätmisest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tulenev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vastajate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koostöövalmidusest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(selle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juhuslikkusest),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välitöö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kvaliteedist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44822"/>
            <a:ext cx="95859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Valiidsus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täpselt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instrument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(uuringuküsimus)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tegelikult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mõõdab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konstrukti,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mida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peaks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25874"/>
            <a:ext cx="9503410" cy="1572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ts val="2020"/>
              </a:lnSpc>
              <a:spcBef>
                <a:spcPts val="105"/>
              </a:spcBef>
            </a:pPr>
            <a:r>
              <a:rPr dirty="0" sz="1700" spc="100">
                <a:solidFill>
                  <a:srgbClr val="404040"/>
                </a:solidFill>
                <a:latin typeface="Arial"/>
                <a:cs typeface="Arial"/>
              </a:rPr>
              <a:t>mõõtma</a:t>
            </a:r>
            <a:endParaRPr sz="1700">
              <a:latin typeface="Arial"/>
              <a:cs typeface="Arial"/>
            </a:endParaRPr>
          </a:p>
          <a:p>
            <a:pPr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uuringuküsimuste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koostamise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põhjalikkusest,</a:t>
            </a:r>
            <a:r>
              <a:rPr dirty="0" sz="15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testimisest</a:t>
            </a:r>
            <a:endParaRPr sz="1500">
              <a:latin typeface="Arial"/>
              <a:cs typeface="Arial"/>
            </a:endParaRPr>
          </a:p>
          <a:p>
            <a:pPr marL="241300" indent="-229235">
              <a:lnSpc>
                <a:spcPts val="2020"/>
              </a:lnSpc>
              <a:spcBef>
                <a:spcPts val="3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Mõõtmisviga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mõõtmisprotsessist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tulenev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(tekib,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mõõtmismeetod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mõjutab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vastust)</a:t>
            </a:r>
            <a:endParaRPr sz="1700">
              <a:latin typeface="Arial"/>
              <a:cs typeface="Arial"/>
            </a:endParaRPr>
          </a:p>
          <a:p>
            <a:pPr algn="r" lvl="1" marL="227965" marR="586740" indent="-227965">
              <a:lnSpc>
                <a:spcPts val="1780"/>
              </a:lnSpc>
              <a:buChar char="•"/>
              <a:tabLst>
                <a:tab pos="227965" algn="l"/>
                <a:tab pos="228600" algn="l"/>
              </a:tabLst>
            </a:pP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küsitlusviisist,</a:t>
            </a:r>
            <a:r>
              <a:rPr dirty="0" sz="15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välitöö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kvaliteedist,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küsimuste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tundlikkusest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3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Arial"/>
                <a:cs typeface="Arial"/>
              </a:rPr>
              <a:t>sotsiaalsest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soovitavusest</a:t>
            </a:r>
            <a:endParaRPr sz="1500">
              <a:latin typeface="Arial"/>
              <a:cs typeface="Arial"/>
            </a:endParaRPr>
          </a:p>
          <a:p>
            <a:pPr algn="r" marL="228600" marR="650240" indent="-228600">
              <a:lnSpc>
                <a:spcPts val="2020"/>
              </a:lnSpc>
              <a:spcBef>
                <a:spcPts val="385"/>
              </a:spcBef>
              <a:buChar char="•"/>
              <a:tabLst>
                <a:tab pos="228600" algn="l"/>
                <a:tab pos="241935" algn="l"/>
              </a:tabLst>
            </a:pP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Töötlusviga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erinevus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vastaja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0">
                <a:solidFill>
                  <a:srgbClr val="404040"/>
                </a:solidFill>
                <a:latin typeface="Arial"/>
                <a:cs typeface="Arial"/>
              </a:rPr>
              <a:t>antud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vastuse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analüüsides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kasutatava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väärtuse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vahel</a:t>
            </a:r>
            <a:endParaRPr sz="1700">
              <a:latin typeface="Arial"/>
              <a:cs typeface="Arial"/>
            </a:endParaRPr>
          </a:p>
          <a:p>
            <a:pPr lvl="1" marL="698500" indent="-229235">
              <a:lnSpc>
                <a:spcPts val="17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Sõltub,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kuivõrd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andmestiku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järelkontrolliga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vaeva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75">
                <a:solidFill>
                  <a:srgbClr val="404040"/>
                </a:solidFill>
                <a:latin typeface="Arial"/>
                <a:cs typeface="Arial"/>
              </a:rPr>
              <a:t>nähtud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770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5"/>
              <a:t>Uuringu</a:t>
            </a:r>
            <a:r>
              <a:rPr dirty="0" sz="3600" spc="-80"/>
              <a:t> </a:t>
            </a:r>
            <a:r>
              <a:rPr dirty="0" sz="3600" spc="60"/>
              <a:t>koguviga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17903"/>
            <a:ext cx="9253855" cy="26536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andmeid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analüüsime,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kindlad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saame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olla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tulemuste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täpsuses?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Väga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oluline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uurida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uuringu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8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kogumise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metoodikat!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Võime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näha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palju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vaeva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analüüsiga,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aga…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…kui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jätame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tähelepanuta,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kuidas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andmed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tekkinud,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heal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juhul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lihtsalt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"/>
                <a:cs typeface="Arial"/>
              </a:rPr>
              <a:t>oska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404040"/>
                </a:solidFill>
                <a:latin typeface="Arial"/>
                <a:cs typeface="Arial"/>
              </a:rPr>
              <a:t>analüüsil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olulistele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nüanssidele</a:t>
            </a:r>
            <a:r>
              <a:rPr dirty="0" sz="18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tähelepanu</a:t>
            </a:r>
            <a:r>
              <a:rPr dirty="0" sz="18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404040"/>
                </a:solidFill>
                <a:latin typeface="Arial"/>
                <a:cs typeface="Arial"/>
              </a:rPr>
              <a:t>pöörata</a:t>
            </a:r>
            <a:endParaRPr sz="1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halval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404040"/>
                </a:solidFill>
                <a:latin typeface="Arial"/>
                <a:cs typeface="Arial"/>
              </a:rPr>
              <a:t>juhul</a:t>
            </a:r>
            <a:r>
              <a:rPr dirty="0" sz="18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lähevad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404040"/>
                </a:solidFill>
                <a:latin typeface="Arial"/>
                <a:cs typeface="Arial"/>
              </a:rPr>
              <a:t>eksijäreldused</a:t>
            </a:r>
            <a:r>
              <a:rPr dirty="0" sz="18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04040"/>
                </a:solidFill>
                <a:latin typeface="Arial"/>
                <a:cs typeface="Arial"/>
              </a:rPr>
              <a:t>kellelegi</a:t>
            </a:r>
            <a:r>
              <a:rPr dirty="0" sz="18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404040"/>
                </a:solidFill>
                <a:latin typeface="Arial"/>
                <a:cs typeface="Arial"/>
              </a:rPr>
              <a:t>palju</a:t>
            </a:r>
            <a:r>
              <a:rPr dirty="0" sz="18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maksma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Halbade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äratundmiseks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võib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piisata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vähesest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0856"/>
            <a:ext cx="9072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Halbade</a:t>
            </a:r>
            <a:r>
              <a:rPr dirty="0" spc="-45"/>
              <a:t> </a:t>
            </a:r>
            <a:r>
              <a:rPr dirty="0" spc="114"/>
              <a:t>andmete</a:t>
            </a:r>
            <a:r>
              <a:rPr dirty="0" spc="-50"/>
              <a:t> </a:t>
            </a:r>
            <a:r>
              <a:rPr dirty="0" spc="85"/>
              <a:t>äratundmiseks</a:t>
            </a:r>
            <a:r>
              <a:rPr dirty="0" spc="-45"/>
              <a:t> </a:t>
            </a:r>
            <a:r>
              <a:rPr dirty="0" spc="90"/>
              <a:t>võib</a:t>
            </a:r>
            <a:r>
              <a:rPr dirty="0" spc="-45"/>
              <a:t> </a:t>
            </a:r>
            <a:r>
              <a:rPr dirty="0" spc="65"/>
              <a:t>piisata</a:t>
            </a:r>
            <a:r>
              <a:rPr dirty="0" spc="-30"/>
              <a:t> </a:t>
            </a:r>
            <a:r>
              <a:rPr dirty="0" spc="30"/>
              <a:t>vähesest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400"/>
            <a:ext cx="8206740" cy="42386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2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Millele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peaks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küsitlusuuringu</a:t>
            </a:r>
            <a:r>
              <a:rPr dirty="0" sz="16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Arial"/>
                <a:cs typeface="Arial"/>
              </a:rPr>
              <a:t>puhul</a:t>
            </a:r>
            <a:r>
              <a:rPr dirty="0" sz="16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tähelepanu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pöörama?</a:t>
            </a:r>
            <a:endParaRPr sz="16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Lühike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nimekiri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olulistest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küsimustest</a:t>
            </a:r>
            <a:r>
              <a:rPr dirty="0" sz="16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404040"/>
                </a:solidFill>
                <a:latin typeface="Arial"/>
                <a:cs typeface="Arial"/>
              </a:rPr>
              <a:t>uuringu</a:t>
            </a:r>
            <a:r>
              <a:rPr dirty="0" sz="1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metoodika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hindamisel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ts val="1675"/>
              </a:lnSpc>
              <a:spcBef>
                <a:spcPts val="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400" spc="45">
                <a:solidFill>
                  <a:srgbClr val="404040"/>
                </a:solidFill>
                <a:latin typeface="Arial"/>
                <a:cs typeface="Arial"/>
              </a:rPr>
              <a:t>Millal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kuidas</a:t>
            </a:r>
            <a:r>
              <a:rPr dirty="0" sz="14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404040"/>
                </a:solidFill>
                <a:latin typeface="Arial"/>
                <a:cs typeface="Arial"/>
              </a:rPr>
              <a:t>uuring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läbi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404040"/>
                </a:solidFill>
                <a:latin typeface="Arial"/>
                <a:cs typeface="Arial"/>
              </a:rPr>
              <a:t>viidi?</a:t>
            </a:r>
            <a:endParaRPr sz="1400">
              <a:latin typeface="Arial"/>
              <a:cs typeface="Arial"/>
            </a:endParaRPr>
          </a:p>
          <a:p>
            <a:pPr lvl="1" marL="698500" indent="-229235">
              <a:lnSpc>
                <a:spcPts val="167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400" spc="5">
                <a:solidFill>
                  <a:srgbClr val="404040"/>
                </a:solidFill>
                <a:latin typeface="Arial"/>
                <a:cs typeface="Arial"/>
              </a:rPr>
              <a:t>Keda</a:t>
            </a:r>
            <a:r>
              <a:rPr dirty="0" sz="14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küsitleti?</a:t>
            </a:r>
            <a:endParaRPr sz="1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400" spc="15">
                <a:solidFill>
                  <a:srgbClr val="404040"/>
                </a:solidFill>
                <a:latin typeface="Arial"/>
                <a:cs typeface="Arial"/>
              </a:rPr>
              <a:t>Kuidas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404040"/>
                </a:solidFill>
                <a:latin typeface="Arial"/>
                <a:cs typeface="Arial"/>
              </a:rPr>
              <a:t>nad</a:t>
            </a:r>
            <a:r>
              <a:rPr dirty="0" sz="14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404040"/>
                </a:solidFill>
                <a:latin typeface="Arial"/>
                <a:cs typeface="Arial"/>
              </a:rPr>
              <a:t>välja</a:t>
            </a:r>
            <a:r>
              <a:rPr dirty="0" sz="14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404040"/>
                </a:solidFill>
                <a:latin typeface="Arial"/>
                <a:cs typeface="Arial"/>
              </a:rPr>
              <a:t>valiti?</a:t>
            </a:r>
            <a:endParaRPr sz="1400">
              <a:latin typeface="Arial"/>
              <a:cs typeface="Arial"/>
            </a:endParaRPr>
          </a:p>
          <a:p>
            <a:pPr lvl="1" marL="698500" indent="-229235">
              <a:lnSpc>
                <a:spcPts val="167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Kes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rahastas</a:t>
            </a:r>
            <a:r>
              <a:rPr dirty="0" sz="14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404040"/>
                </a:solidFill>
                <a:latin typeface="Arial"/>
                <a:cs typeface="Arial"/>
              </a:rPr>
              <a:t>uuringut?</a:t>
            </a:r>
            <a:endParaRPr sz="1400">
              <a:latin typeface="Arial"/>
              <a:cs typeface="Arial"/>
            </a:endParaRPr>
          </a:p>
          <a:p>
            <a:pPr lvl="1" marL="698500" indent="-229235">
              <a:lnSpc>
                <a:spcPts val="1675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Milliseid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küsimusi</a:t>
            </a:r>
            <a:r>
              <a:rPr dirty="0" sz="14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404040"/>
                </a:solidFill>
                <a:latin typeface="Arial"/>
                <a:cs typeface="Arial"/>
              </a:rPr>
              <a:t>küsiti?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ts val="1920"/>
              </a:lnSpc>
              <a:spcBef>
                <a:spcPts val="42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Millise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Arial"/>
                <a:cs typeface="Arial"/>
              </a:rPr>
              <a:t>info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peaks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404040"/>
                </a:solidFill>
                <a:latin typeface="Arial"/>
                <a:cs typeface="Arial"/>
              </a:rPr>
              <a:t>uuringu</a:t>
            </a:r>
            <a:r>
              <a:rPr dirty="0" sz="16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korraldaja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04040"/>
                </a:solidFill>
                <a:latin typeface="Arial"/>
                <a:cs typeface="Arial"/>
              </a:rPr>
              <a:t>edastama: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ts val="1680"/>
              </a:lnSpc>
              <a:buClr>
                <a:srgbClr val="404040"/>
              </a:buClr>
              <a:buChar char="•"/>
              <a:tabLst>
                <a:tab pos="698500" algn="l"/>
                <a:tab pos="699135" algn="l"/>
              </a:tabLst>
            </a:pPr>
            <a:r>
              <a:rPr dirty="0" u="sng" sz="1400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https://www.aapor.org/Standards-Ethics/AAPOR-Code-of-Ethics/Disclosure-Standards.aspx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ts val="1920"/>
              </a:lnSpc>
              <a:spcBef>
                <a:spcPts val="42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Põhjalikum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Arial"/>
                <a:cs typeface="Arial"/>
              </a:rPr>
              <a:t>nimekiri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04040"/>
                </a:solidFill>
                <a:latin typeface="Arial"/>
                <a:cs typeface="Arial"/>
              </a:rPr>
              <a:t>olulistest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Arial"/>
                <a:cs typeface="Arial"/>
              </a:rPr>
              <a:t>küsimustest: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ts val="1680"/>
              </a:lnSpc>
              <a:buClr>
                <a:srgbClr val="404040"/>
              </a:buClr>
              <a:buChar char="•"/>
              <a:tabLst>
                <a:tab pos="698500" algn="l"/>
                <a:tab pos="699135" algn="l"/>
              </a:tabLst>
            </a:pPr>
            <a:r>
              <a:rPr dirty="0" u="sng" sz="1400" spc="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https://www.aapor.org/Education-Resources/Reports/Evaluating-Survey-Quality.aspx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ts val="1920"/>
              </a:lnSpc>
              <a:spcBef>
                <a:spcPts val="42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Kuidas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tagada</a:t>
            </a:r>
            <a:r>
              <a:rPr dirty="0" sz="16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võimalikult</a:t>
            </a:r>
            <a:r>
              <a:rPr dirty="0" sz="16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04040"/>
                </a:solidFill>
                <a:latin typeface="Arial"/>
                <a:cs typeface="Arial"/>
              </a:rPr>
              <a:t>kvaliteetsed</a:t>
            </a:r>
            <a:r>
              <a:rPr dirty="0" sz="16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andmed: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ts val="1680"/>
              </a:lnSpc>
              <a:buClr>
                <a:srgbClr val="404040"/>
              </a:buClr>
              <a:buChar char="•"/>
              <a:tabLst>
                <a:tab pos="698500" algn="l"/>
                <a:tab pos="699135" algn="l"/>
              </a:tabLst>
            </a:pPr>
            <a:r>
              <a:rPr dirty="0" u="sng" sz="1400" spc="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https://www.aapor.org/Standards-Ethics/Best-Practices.aspx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ts val="1920"/>
              </a:lnSpc>
              <a:spcBef>
                <a:spcPts val="42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 spc="1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404040"/>
                </a:solidFill>
                <a:latin typeface="Arial"/>
                <a:cs typeface="Arial"/>
              </a:rPr>
              <a:t>uuringu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korraldaja</a:t>
            </a:r>
            <a:endParaRPr sz="1600">
              <a:latin typeface="Arial"/>
              <a:cs typeface="Arial"/>
            </a:endParaRPr>
          </a:p>
          <a:p>
            <a:pPr lvl="1" marL="698500" indent="-229235">
              <a:lnSpc>
                <a:spcPts val="168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oska/suuda</a:t>
            </a:r>
            <a:r>
              <a:rPr dirty="0" sz="14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anda</a:t>
            </a:r>
            <a:r>
              <a:rPr dirty="0" sz="14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404040"/>
                </a:solidFill>
                <a:latin typeface="Arial"/>
                <a:cs typeface="Arial"/>
              </a:rPr>
              <a:t>selgeid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vastuseid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olulistele</a:t>
            </a:r>
            <a:r>
              <a:rPr dirty="0" sz="14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küsimustele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endParaRPr sz="1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buChar char="•"/>
              <a:tabLst>
                <a:tab pos="698500" algn="l"/>
                <a:tab pos="699135" algn="l"/>
              </a:tabLst>
            </a:pP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ajab</a:t>
            </a:r>
            <a:r>
              <a:rPr dirty="0" sz="14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404040"/>
                </a:solidFill>
                <a:latin typeface="Arial"/>
                <a:cs typeface="Arial"/>
              </a:rPr>
              <a:t>kesksete</a:t>
            </a:r>
            <a:r>
              <a:rPr dirty="0" sz="14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404040"/>
                </a:solidFill>
                <a:latin typeface="Arial"/>
                <a:cs typeface="Arial"/>
              </a:rPr>
              <a:t>mõistete</a:t>
            </a:r>
            <a:r>
              <a:rPr dirty="0" sz="14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404040"/>
                </a:solidFill>
                <a:latin typeface="Arial"/>
                <a:cs typeface="Arial"/>
              </a:rPr>
              <a:t>kohta</a:t>
            </a:r>
            <a:r>
              <a:rPr dirty="0" sz="14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villast</a:t>
            </a:r>
            <a:r>
              <a:rPr dirty="0" sz="14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404040"/>
                </a:solidFill>
                <a:latin typeface="Arial"/>
                <a:cs typeface="Arial"/>
              </a:rPr>
              <a:t>(vastamismäär,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Arial"/>
                <a:cs typeface="Arial"/>
              </a:rPr>
              <a:t>veapiir,</a:t>
            </a:r>
            <a:r>
              <a:rPr dirty="0" sz="1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valimitüüp),</a:t>
            </a:r>
            <a:endParaRPr sz="1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600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r>
              <a:rPr dirty="0" sz="1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pigem</a:t>
            </a:r>
            <a:r>
              <a:rPr dirty="0" sz="16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Arial"/>
                <a:cs typeface="Arial"/>
              </a:rPr>
              <a:t>hoida</a:t>
            </a:r>
            <a:r>
              <a:rPr dirty="0" sz="1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Arial"/>
                <a:cs typeface="Arial"/>
              </a:rPr>
              <a:t>nendest</a:t>
            </a:r>
            <a:r>
              <a:rPr dirty="0" sz="16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Arial"/>
                <a:cs typeface="Arial"/>
              </a:rPr>
              <a:t>andmetest</a:t>
            </a:r>
            <a:r>
              <a:rPr dirty="0" sz="16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Arial"/>
                <a:cs typeface="Arial"/>
              </a:rPr>
              <a:t>eemale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71816" y="4850891"/>
            <a:ext cx="4273296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0856"/>
            <a:ext cx="7806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Andmete</a:t>
            </a:r>
            <a:r>
              <a:rPr dirty="0" spc="-45"/>
              <a:t> </a:t>
            </a:r>
            <a:r>
              <a:rPr dirty="0" spc="45"/>
              <a:t>esinduslikkus,</a:t>
            </a:r>
            <a:r>
              <a:rPr dirty="0" spc="-20"/>
              <a:t> </a:t>
            </a:r>
            <a:r>
              <a:rPr dirty="0" spc="110"/>
              <a:t>tulemuste</a:t>
            </a:r>
            <a:r>
              <a:rPr dirty="0" spc="-20"/>
              <a:t> </a:t>
            </a:r>
            <a:r>
              <a:rPr dirty="0" spc="75"/>
              <a:t>üldistatavus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3999"/>
            <a:ext cx="10323830" cy="42348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Põhiline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esinduslikkusest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meil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andmeid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kogu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sihtpopulatsiooni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kohta,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tulemused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sellele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üldistatavad?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Kas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seda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kuidagi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hinnata?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oluliste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tunnuste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lõikes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lahknevusi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sihtpopulatsioonist,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parandada?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võimalik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(kaalumise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teel),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aga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oluline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siiski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valimi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juhuslikkus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5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ainult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valimiandmete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kohta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8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Ka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registri-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suurandmete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85">
                <a:solidFill>
                  <a:srgbClr val="404040"/>
                </a:solidFill>
                <a:latin typeface="Arial"/>
                <a:cs typeface="Arial"/>
              </a:rPr>
              <a:t>puhul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küsimus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täielikkusest</a:t>
            </a: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Millest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võivad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04040"/>
                </a:solidFill>
                <a:latin typeface="Arial"/>
                <a:cs typeface="Arial"/>
              </a:rPr>
              <a:t>tekkida?</a:t>
            </a:r>
            <a:endParaRPr sz="1700">
              <a:latin typeface="Arial"/>
              <a:cs typeface="Arial"/>
            </a:endParaRPr>
          </a:p>
          <a:p>
            <a:pPr lvl="1" marL="698500" marR="5080" indent="-228600">
              <a:lnSpc>
                <a:spcPts val="1440"/>
              </a:lnSpc>
              <a:spcBef>
                <a:spcPts val="50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500" spc="20">
                <a:solidFill>
                  <a:srgbClr val="404040"/>
                </a:solidFill>
                <a:latin typeface="Arial"/>
                <a:cs typeface="Arial"/>
              </a:rPr>
              <a:t>Kutsele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mittevastamine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ehk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täielik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mittevastamine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 i="1">
                <a:solidFill>
                  <a:srgbClr val="404040"/>
                </a:solidFill>
                <a:latin typeface="Calibri"/>
                <a:cs typeface="Calibri"/>
              </a:rPr>
              <a:t>(unit</a:t>
            </a:r>
            <a:r>
              <a:rPr dirty="0" sz="1500" spc="5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55" i="1">
                <a:solidFill>
                  <a:srgbClr val="404040"/>
                </a:solidFill>
                <a:latin typeface="Calibri"/>
                <a:cs typeface="Calibri"/>
              </a:rPr>
              <a:t>nonresponse,</a:t>
            </a:r>
            <a:r>
              <a:rPr dirty="0" sz="1500" spc="2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25" i="1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500" spc="55" i="1">
                <a:solidFill>
                  <a:srgbClr val="404040"/>
                </a:solidFill>
                <a:latin typeface="Calibri"/>
                <a:cs typeface="Calibri"/>
              </a:rPr>
              <a:t> nonresponse)</a:t>
            </a:r>
            <a:r>
              <a:rPr dirty="0" sz="1500" spc="5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500" spc="-8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vastused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puuduvad </a:t>
            </a:r>
            <a:r>
              <a:rPr dirty="0" sz="1500" spc="-4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kõigile</a:t>
            </a:r>
            <a:r>
              <a:rPr dirty="0" sz="15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küsimustele</a:t>
            </a:r>
            <a:endParaRPr sz="1500">
              <a:latin typeface="Arial"/>
              <a:cs typeface="Arial"/>
            </a:endParaRPr>
          </a:p>
          <a:p>
            <a:pPr lvl="1" marL="698500" marR="267335" indent="-228600">
              <a:lnSpc>
                <a:spcPct val="80000"/>
              </a:lnSpc>
              <a:spcBef>
                <a:spcPts val="51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Küsimusele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mittevastamine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ehk </a:t>
            </a: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osaline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mittevastamine </a:t>
            </a:r>
            <a:r>
              <a:rPr dirty="0" sz="1500" spc="25" i="1">
                <a:solidFill>
                  <a:srgbClr val="404040"/>
                </a:solidFill>
                <a:latin typeface="Calibri"/>
                <a:cs typeface="Calibri"/>
              </a:rPr>
              <a:t>(item </a:t>
            </a:r>
            <a:r>
              <a:rPr dirty="0" sz="1500" spc="55" i="1">
                <a:solidFill>
                  <a:srgbClr val="404040"/>
                </a:solidFill>
                <a:latin typeface="Calibri"/>
                <a:cs typeface="Calibri"/>
              </a:rPr>
              <a:t>nonresponse, </a:t>
            </a:r>
            <a:r>
              <a:rPr dirty="0" sz="1500" spc="50" i="1">
                <a:solidFill>
                  <a:srgbClr val="404040"/>
                </a:solidFill>
                <a:latin typeface="Calibri"/>
                <a:cs typeface="Calibri"/>
              </a:rPr>
              <a:t>partial </a:t>
            </a:r>
            <a:r>
              <a:rPr dirty="0" sz="1500" spc="55" i="1">
                <a:solidFill>
                  <a:srgbClr val="404040"/>
                </a:solidFill>
                <a:latin typeface="Calibri"/>
                <a:cs typeface="Calibri"/>
              </a:rPr>
              <a:t>nonresponse) </a:t>
            </a:r>
            <a:r>
              <a:rPr dirty="0" sz="1500" spc="-85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dirty="0" sz="1500" spc="25">
                <a:solidFill>
                  <a:srgbClr val="404040"/>
                </a:solidFill>
                <a:latin typeface="Arial"/>
                <a:cs typeface="Arial"/>
              </a:rPr>
              <a:t>vastused </a:t>
            </a:r>
            <a:r>
              <a:rPr dirty="0" sz="1500" spc="-4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404040"/>
                </a:solidFill>
                <a:latin typeface="Arial"/>
                <a:cs typeface="Arial"/>
              </a:rPr>
              <a:t>puuduvad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404040"/>
                </a:solidFill>
                <a:latin typeface="Arial"/>
                <a:cs typeface="Arial"/>
              </a:rPr>
              <a:t>vähemalt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ühele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küsimusele</a:t>
            </a:r>
            <a:endParaRPr sz="15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3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Täielike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5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ühendamisel</a:t>
            </a:r>
            <a:r>
              <a:rPr dirty="0" sz="15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mittetäielikega</a:t>
            </a:r>
            <a:endParaRPr sz="1500">
              <a:latin typeface="Arial"/>
              <a:cs typeface="Arial"/>
            </a:endParaRPr>
          </a:p>
          <a:p>
            <a:pPr lvl="1" marL="698500" marR="5346065" indent="-228600">
              <a:lnSpc>
                <a:spcPts val="1440"/>
              </a:lnSpc>
              <a:spcBef>
                <a:spcPts val="49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500" spc="30">
                <a:solidFill>
                  <a:srgbClr val="404040"/>
                </a:solidFill>
                <a:latin typeface="Arial"/>
                <a:cs typeface="Arial"/>
              </a:rPr>
              <a:t>Tehnilistest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404040"/>
                </a:solidFill>
                <a:latin typeface="Arial"/>
                <a:cs typeface="Arial"/>
              </a:rPr>
              <a:t>probleemidest</a:t>
            </a:r>
            <a:r>
              <a:rPr dirty="0" sz="15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(nt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404040"/>
                </a:solidFill>
                <a:latin typeface="Arial"/>
                <a:cs typeface="Arial"/>
              </a:rPr>
              <a:t>andmekogumisel, </a:t>
            </a:r>
            <a:r>
              <a:rPr dirty="0" sz="1500" spc="-4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404040"/>
                </a:solidFill>
                <a:latin typeface="Arial"/>
                <a:cs typeface="Arial"/>
              </a:rPr>
              <a:t>andmete</a:t>
            </a:r>
            <a:r>
              <a:rPr dirty="0" sz="15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404040"/>
                </a:solidFill>
                <a:latin typeface="Arial"/>
                <a:cs typeface="Arial"/>
              </a:rPr>
              <a:t>töötlemisel)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4156" y="5157214"/>
            <a:ext cx="4771644" cy="1647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0856"/>
            <a:ext cx="10113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Kas</a:t>
            </a:r>
            <a:r>
              <a:rPr dirty="0" spc="-50"/>
              <a:t> </a:t>
            </a:r>
            <a:r>
              <a:rPr dirty="0" spc="100"/>
              <a:t>madal</a:t>
            </a:r>
            <a:r>
              <a:rPr dirty="0" spc="-55"/>
              <a:t> </a:t>
            </a:r>
            <a:r>
              <a:rPr dirty="0" spc="75"/>
              <a:t>vastamismäär</a:t>
            </a:r>
            <a:r>
              <a:rPr dirty="0" spc="-35"/>
              <a:t> </a:t>
            </a:r>
            <a:r>
              <a:rPr dirty="0" spc="40"/>
              <a:t>ja</a:t>
            </a:r>
            <a:r>
              <a:rPr dirty="0" spc="-45"/>
              <a:t> </a:t>
            </a:r>
            <a:r>
              <a:rPr dirty="0" spc="95"/>
              <a:t>andmelüngad</a:t>
            </a:r>
            <a:r>
              <a:rPr dirty="0" spc="-45"/>
              <a:t> </a:t>
            </a:r>
            <a:r>
              <a:rPr dirty="0" spc="145"/>
              <a:t>on</a:t>
            </a:r>
            <a:r>
              <a:rPr dirty="0" spc="-60"/>
              <a:t> </a:t>
            </a:r>
            <a:r>
              <a:rPr dirty="0" spc="70"/>
              <a:t>alati</a:t>
            </a:r>
            <a:r>
              <a:rPr dirty="0" spc="-55"/>
              <a:t> </a:t>
            </a:r>
            <a:r>
              <a:rPr dirty="0" spc="75"/>
              <a:t>probleem?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903"/>
            <a:ext cx="6743065" cy="24536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100">
                <a:solidFill>
                  <a:srgbClr val="404040"/>
                </a:solidFill>
                <a:latin typeface="Arial"/>
                <a:cs typeface="Arial"/>
              </a:rPr>
              <a:t>Mitte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alati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ts val="228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Ainult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siis,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mittevastamise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nihe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 i="1">
                <a:solidFill>
                  <a:srgbClr val="404040"/>
                </a:solidFill>
                <a:latin typeface="Calibri"/>
                <a:cs typeface="Calibri"/>
              </a:rPr>
              <a:t>(nonresponse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dirty="0" sz="2000" spc="60" i="1">
                <a:solidFill>
                  <a:srgbClr val="404040"/>
                </a:solidFill>
                <a:latin typeface="Calibri"/>
                <a:cs typeface="Calibri"/>
              </a:rPr>
              <a:t>bias)</a:t>
            </a:r>
            <a:endParaRPr sz="2000">
              <a:latin typeface="Calibri"/>
              <a:cs typeface="Calibri"/>
            </a:endParaRPr>
          </a:p>
          <a:p>
            <a:pPr marL="241300" marR="178435" indent="-229235">
              <a:lnSpc>
                <a:spcPts val="2160"/>
              </a:lnSpc>
              <a:spcBef>
                <a:spcPts val="104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Sõltub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sellest,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kas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seos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mõõdetavate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tunnuste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vastamiskäitumise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vahel</a:t>
            </a:r>
            <a:endParaRPr sz="2000">
              <a:latin typeface="Arial"/>
              <a:cs typeface="Arial"/>
            </a:endParaRPr>
          </a:p>
          <a:p>
            <a:pPr marL="241300" marR="122555" indent="-229235">
              <a:lnSpc>
                <a:spcPts val="216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Üldisemalt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andmelünkade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kontekstis: </a:t>
            </a: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kas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andmelüngad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esinevad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juhuslikult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süstemaatiliselt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740" y="1825751"/>
            <a:ext cx="4192130" cy="37825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70901" y="6208267"/>
            <a:ext cx="330390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0">
                <a:solidFill>
                  <a:srgbClr val="404040"/>
                </a:solidFill>
                <a:latin typeface="Arial"/>
                <a:cs typeface="Arial"/>
              </a:rPr>
              <a:t>Bethlehem</a:t>
            </a:r>
            <a:r>
              <a:rPr dirty="0" sz="14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Arial"/>
                <a:cs typeface="Arial"/>
              </a:rPr>
              <a:t>(2002),</a:t>
            </a:r>
            <a:r>
              <a:rPr dirty="0" sz="14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404040"/>
                </a:solidFill>
                <a:latin typeface="Arial"/>
                <a:cs typeface="Arial"/>
              </a:rPr>
              <a:t>Hoogendoorn</a:t>
            </a:r>
            <a:r>
              <a:rPr dirty="0" sz="14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04040"/>
                </a:solidFill>
                <a:latin typeface="Arial"/>
                <a:cs typeface="Arial"/>
              </a:rPr>
              <a:t>(2008)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24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20"/>
              <a:t>Andmelünkade</a:t>
            </a:r>
            <a:r>
              <a:rPr dirty="0" sz="3600" spc="-55"/>
              <a:t> </a:t>
            </a:r>
            <a:r>
              <a:rPr dirty="0" sz="3600" spc="80"/>
              <a:t>(mittevastamise)</a:t>
            </a:r>
            <a:r>
              <a:rPr dirty="0" sz="3600" spc="-50"/>
              <a:t> </a:t>
            </a:r>
            <a:r>
              <a:rPr dirty="0" sz="3600" spc="100"/>
              <a:t>liigid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4239" y="1730400"/>
            <a:ext cx="9083040" cy="27374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dirty="0" sz="1900" spc="40" i="1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900" spc="7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0" i="1">
                <a:solidFill>
                  <a:srgbClr val="404040"/>
                </a:solidFill>
                <a:latin typeface="Calibri"/>
                <a:cs typeface="Calibri"/>
              </a:rPr>
              <a:t>completely</a:t>
            </a:r>
            <a:r>
              <a:rPr dirty="0" sz="1900" spc="8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30" i="1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900" spc="6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110" i="1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1900" spc="7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04040"/>
                </a:solidFill>
                <a:latin typeface="Calibri"/>
                <a:cs typeface="Calibri"/>
              </a:rPr>
              <a:t>(MCAR)</a:t>
            </a:r>
            <a:r>
              <a:rPr dirty="0" sz="1900" spc="6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45">
                <a:solidFill>
                  <a:srgbClr val="404040"/>
                </a:solidFill>
                <a:latin typeface="Arial"/>
                <a:cs typeface="Arial"/>
              </a:rPr>
              <a:t>ehk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45">
                <a:solidFill>
                  <a:srgbClr val="404040"/>
                </a:solidFill>
                <a:latin typeface="Arial"/>
                <a:cs typeface="Arial"/>
              </a:rPr>
              <a:t>täiesti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404040"/>
                </a:solidFill>
                <a:latin typeface="Arial"/>
                <a:cs typeface="Arial"/>
              </a:rPr>
              <a:t>juhuslikud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lüngad</a:t>
            </a:r>
            <a:endParaRPr sz="19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Andmelünkade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0">
                <a:solidFill>
                  <a:srgbClr val="404040"/>
                </a:solidFill>
                <a:latin typeface="Arial"/>
                <a:cs typeface="Arial"/>
              </a:rPr>
              <a:t>esinemises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pole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midagi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süstemaatilist</a:t>
            </a:r>
            <a:endParaRPr sz="19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Andmelünkade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45">
                <a:solidFill>
                  <a:srgbClr val="404040"/>
                </a:solidFill>
                <a:latin typeface="Arial"/>
                <a:cs typeface="Arial"/>
              </a:rPr>
              <a:t>esinemine</a:t>
            </a:r>
            <a:r>
              <a:rPr dirty="0" sz="19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404040"/>
                </a:solidFill>
                <a:latin typeface="Arial"/>
                <a:cs typeface="Arial"/>
              </a:rPr>
              <a:t>sõltu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uuritavast</a:t>
            </a:r>
            <a:r>
              <a:rPr dirty="0" sz="19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404040"/>
                </a:solidFill>
                <a:latin typeface="Arial"/>
                <a:cs typeface="Arial"/>
              </a:rPr>
              <a:t>tunnusest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Arial"/>
                <a:cs typeface="Arial"/>
              </a:rPr>
              <a:t>ega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teistest</a:t>
            </a:r>
            <a:r>
              <a:rPr dirty="0" sz="19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404040"/>
                </a:solidFill>
                <a:latin typeface="Arial"/>
                <a:cs typeface="Arial"/>
              </a:rPr>
              <a:t>tunnustest</a:t>
            </a:r>
            <a:endParaRPr sz="1900">
              <a:latin typeface="Arial"/>
              <a:cs typeface="Arial"/>
            </a:endParaRPr>
          </a:p>
          <a:p>
            <a:pPr marL="254000" indent="-229235">
              <a:lnSpc>
                <a:spcPts val="2225"/>
              </a:lnSpc>
              <a:spcBef>
                <a:spcPts val="325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9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endParaRPr sz="1900">
              <a:latin typeface="Arial"/>
              <a:cs typeface="Arial"/>
            </a:endParaRPr>
          </a:p>
          <a:p>
            <a:pPr lvl="1" marL="711200" indent="-229235">
              <a:lnSpc>
                <a:spcPts val="1930"/>
              </a:lnSpc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700" spc="25" i="1">
                <a:solidFill>
                  <a:srgbClr val="404040"/>
                </a:solidFill>
                <a:latin typeface="Calibri"/>
                <a:cs typeface="Calibri"/>
              </a:rPr>
              <a:t>φ</a:t>
            </a:r>
            <a:r>
              <a:rPr dirty="0" baseline="-20202" sz="1650" spc="44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202" sz="165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baseline="-20202" sz="1650" spc="-97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700" spc="80">
                <a:solidFill>
                  <a:srgbClr val="404040"/>
                </a:solidFill>
                <a:latin typeface="Arial"/>
                <a:cs typeface="Arial"/>
              </a:rPr>
              <a:t>ponde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700" spc="12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700" spc="5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tõe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näos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vastata</a:t>
            </a:r>
            <a:endParaRPr sz="1700">
              <a:latin typeface="Arial"/>
              <a:cs typeface="Arial"/>
            </a:endParaRPr>
          </a:p>
          <a:p>
            <a:pPr lvl="1" marL="711200" indent="-229235">
              <a:lnSpc>
                <a:spcPts val="1925"/>
              </a:lnSpc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700" spc="75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0202" sz="1650" spc="44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202" sz="1650" spc="44" i="1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dirty="0" baseline="-20202" sz="1650" spc="-2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404040"/>
                </a:solidFill>
                <a:latin typeface="Arial"/>
                <a:cs typeface="Arial"/>
              </a:rPr>
              <a:t>ming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andmestik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ol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404040"/>
                </a:solidFill>
                <a:latin typeface="Arial"/>
                <a:cs typeface="Arial"/>
              </a:rPr>
              <a:t>tu</a:t>
            </a:r>
            <a:r>
              <a:rPr dirty="0" sz="1700" spc="12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nus</a:t>
            </a:r>
            <a:endParaRPr sz="1700">
              <a:latin typeface="Arial"/>
              <a:cs typeface="Arial"/>
            </a:endParaRPr>
          </a:p>
          <a:p>
            <a:pPr lvl="1" marL="711200" indent="-229235">
              <a:lnSpc>
                <a:spcPts val="1980"/>
              </a:lnSpc>
              <a:buFont typeface="Arial"/>
              <a:buChar char="•"/>
              <a:tabLst>
                <a:tab pos="711200" algn="l"/>
                <a:tab pos="711835" algn="l"/>
              </a:tabLst>
            </a:pPr>
            <a:r>
              <a:rPr dirty="0" sz="1700" spc="25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0202" sz="1650" spc="44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202" sz="1650" spc="44" i="1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dirty="0" baseline="-20202" sz="1650" spc="-2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vaadeldav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404040"/>
                </a:solidFill>
                <a:latin typeface="Arial"/>
                <a:cs typeface="Arial"/>
              </a:rPr>
              <a:t>tu</a:t>
            </a:r>
            <a:r>
              <a:rPr dirty="0" sz="1700" spc="12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nus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(ka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ineb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andmelün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404040"/>
                </a:solidFill>
                <a:latin typeface="Arial"/>
                <a:cs typeface="Arial"/>
              </a:rPr>
              <a:t>mitte)</a:t>
            </a:r>
            <a:endParaRPr sz="17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0" i="1">
                <a:solidFill>
                  <a:srgbClr val="404040"/>
                </a:solidFill>
                <a:latin typeface="Calibri"/>
                <a:cs typeface="Calibri"/>
              </a:rPr>
              <a:t>φ</a:t>
            </a:r>
            <a:r>
              <a:rPr dirty="0" baseline="-20000" sz="1875" spc="44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000" sz="1875" spc="307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9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seotud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 i="1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baseline="-20000" sz="1875" spc="89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000" sz="1875" spc="67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0" i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baseline="-20000" sz="1875" spc="44" i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baseline="-20000" sz="1875" spc="292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Arial"/>
                <a:cs typeface="Arial"/>
              </a:rPr>
              <a:t>ega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ühegi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0">
                <a:solidFill>
                  <a:srgbClr val="404040"/>
                </a:solidFill>
                <a:latin typeface="Arial"/>
                <a:cs typeface="Arial"/>
              </a:rPr>
              <a:t>teise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tunnusega</a:t>
            </a:r>
            <a:endParaRPr sz="19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254000" algn="l"/>
                <a:tab pos="254635" algn="l"/>
              </a:tabLst>
            </a:pPr>
            <a:r>
              <a:rPr dirty="0" sz="1900" spc="45">
                <a:solidFill>
                  <a:srgbClr val="404040"/>
                </a:solidFill>
                <a:latin typeface="Arial"/>
                <a:cs typeface="Arial"/>
              </a:rPr>
              <a:t>Näide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40">
                <a:solidFill>
                  <a:srgbClr val="404040"/>
                </a:solidFill>
                <a:latin typeface="Arial"/>
                <a:cs typeface="Arial"/>
              </a:rPr>
              <a:t>kehakaalu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tunnuses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5">
                <a:solidFill>
                  <a:srgbClr val="404040"/>
                </a:solidFill>
                <a:latin typeface="Arial"/>
                <a:cs typeface="Arial"/>
              </a:rPr>
              <a:t>esinevate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lünkade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kohta: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429125"/>
            <a:ext cx="93218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sugu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ole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seotud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lünkade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esinemisega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kaalu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tunnuses,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0">
                <a:solidFill>
                  <a:srgbClr val="404040"/>
                </a:solidFill>
                <a:latin typeface="Arial"/>
                <a:cs typeface="Arial"/>
              </a:rPr>
              <a:t>naiste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meeste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0">
                <a:solidFill>
                  <a:srgbClr val="404040"/>
                </a:solidFill>
                <a:latin typeface="Arial"/>
                <a:cs typeface="Arial"/>
              </a:rPr>
              <a:t>hulgas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erine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610480"/>
            <a:ext cx="968756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1980"/>
              </a:lnSpc>
              <a:spcBef>
                <a:spcPts val="100"/>
              </a:spcBef>
            </a:pP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kaalu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jätnute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Arial"/>
                <a:cs typeface="Arial"/>
              </a:rPr>
              <a:t>osakaal,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198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ka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kergemate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ja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raskemate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inimeste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404040"/>
                </a:solidFill>
                <a:latin typeface="Arial"/>
                <a:cs typeface="Arial"/>
              </a:rPr>
              <a:t>tõenäosuses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0">
                <a:solidFill>
                  <a:srgbClr val="404040"/>
                </a:solidFill>
                <a:latin typeface="Arial"/>
                <a:cs typeface="Arial"/>
              </a:rPr>
              <a:t>kaal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öelda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või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404040"/>
                </a:solidFill>
                <a:latin typeface="Arial"/>
                <a:cs typeface="Arial"/>
              </a:rPr>
              <a:t>ütlemata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60">
                <a:solidFill>
                  <a:srgbClr val="404040"/>
                </a:solidFill>
                <a:latin typeface="Arial"/>
                <a:cs typeface="Arial"/>
              </a:rPr>
              <a:t>jätta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404040"/>
                </a:solidFill>
                <a:latin typeface="Arial"/>
                <a:cs typeface="Arial"/>
              </a:rPr>
              <a:t>erinevust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404040"/>
                </a:solidFill>
                <a:latin typeface="Arial"/>
                <a:cs typeface="Arial"/>
              </a:rPr>
              <a:t>ei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45">
                <a:solidFill>
                  <a:srgbClr val="404040"/>
                </a:solidFill>
                <a:latin typeface="Arial"/>
                <a:cs typeface="Arial"/>
              </a:rPr>
              <a:t>ole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154548"/>
            <a:ext cx="93643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Populatsiooni</a:t>
            </a:r>
            <a:r>
              <a:rPr dirty="0" sz="19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75">
                <a:solidFill>
                  <a:srgbClr val="404040"/>
                </a:solidFill>
                <a:latin typeface="Arial"/>
                <a:cs typeface="Arial"/>
              </a:rPr>
              <a:t>kohta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tehtavad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järeldused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95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404040"/>
                </a:solidFill>
                <a:latin typeface="Arial"/>
                <a:cs typeface="Arial"/>
              </a:rPr>
              <a:t>nihketa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404040"/>
                </a:solidFill>
                <a:latin typeface="Arial"/>
                <a:cs typeface="Arial"/>
              </a:rPr>
              <a:t>(muidugi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5">
                <a:solidFill>
                  <a:srgbClr val="404040"/>
                </a:solidFill>
                <a:latin typeface="Arial"/>
                <a:cs typeface="Arial"/>
              </a:rPr>
              <a:t>eeldusel,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404040"/>
                </a:solidFill>
                <a:latin typeface="Arial"/>
                <a:cs typeface="Arial"/>
              </a:rPr>
              <a:t>et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Arial"/>
                <a:cs typeface="Arial"/>
              </a:rPr>
              <a:t>tegu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95">
                <a:solidFill>
                  <a:srgbClr val="404040"/>
                </a:solidFill>
                <a:latin typeface="Arial"/>
                <a:cs typeface="Arial"/>
              </a:rPr>
              <a:t>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317388"/>
            <a:ext cx="8070850" cy="6838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tõenäosusliku</a:t>
            </a:r>
            <a:r>
              <a:rPr dirty="0" sz="19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40">
                <a:solidFill>
                  <a:srgbClr val="404040"/>
                </a:solidFill>
                <a:latin typeface="Arial"/>
                <a:cs typeface="Arial"/>
              </a:rPr>
              <a:t>valimiga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=&gt;</a:t>
            </a:r>
            <a:r>
              <a:rPr dirty="0" sz="19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5">
                <a:solidFill>
                  <a:srgbClr val="404040"/>
                </a:solidFill>
                <a:latin typeface="Arial"/>
                <a:cs typeface="Arial"/>
              </a:rPr>
              <a:t>esineb</a:t>
            </a:r>
            <a:r>
              <a:rPr dirty="0" sz="19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15">
                <a:solidFill>
                  <a:srgbClr val="404040"/>
                </a:solidFill>
                <a:latin typeface="Arial"/>
                <a:cs typeface="Arial"/>
              </a:rPr>
              <a:t>siiski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20">
                <a:solidFill>
                  <a:srgbClr val="404040"/>
                </a:solidFill>
                <a:latin typeface="Arial"/>
                <a:cs typeface="Arial"/>
              </a:rPr>
              <a:t>valikuviga)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900" spc="20">
                <a:solidFill>
                  <a:srgbClr val="404040"/>
                </a:solidFill>
                <a:latin typeface="Arial"/>
                <a:cs typeface="Arial"/>
              </a:rPr>
              <a:t>Kui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404040"/>
                </a:solidFill>
                <a:latin typeface="Arial"/>
                <a:cs typeface="Arial"/>
              </a:rPr>
              <a:t>mittevastamise</a:t>
            </a: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10">
                <a:solidFill>
                  <a:srgbClr val="404040"/>
                </a:solidFill>
                <a:latin typeface="Arial"/>
                <a:cs typeface="Arial"/>
              </a:rPr>
              <a:t>viga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40">
                <a:solidFill>
                  <a:srgbClr val="404040"/>
                </a:solidFill>
                <a:latin typeface="Arial"/>
                <a:cs typeface="Arial"/>
              </a:rPr>
              <a:t>ignoreeritakse,</a:t>
            </a:r>
            <a:r>
              <a:rPr dirty="0" sz="19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siis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0">
                <a:solidFill>
                  <a:srgbClr val="404040"/>
                </a:solidFill>
                <a:latin typeface="Arial"/>
                <a:cs typeface="Arial"/>
              </a:rPr>
              <a:t>sisuliselt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30">
                <a:solidFill>
                  <a:srgbClr val="404040"/>
                </a:solidFill>
                <a:latin typeface="Arial"/>
                <a:cs typeface="Arial"/>
              </a:rPr>
              <a:t>eeldatakse</a:t>
            </a:r>
            <a:r>
              <a:rPr dirty="0" sz="19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80">
                <a:solidFill>
                  <a:srgbClr val="404040"/>
                </a:solidFill>
                <a:latin typeface="Arial"/>
                <a:cs typeface="Arial"/>
              </a:rPr>
              <a:t>MCAR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6850" y="6242100"/>
            <a:ext cx="2188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Arial"/>
                <a:cs typeface="Arial"/>
              </a:rPr>
              <a:t>Bruch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110">
                <a:latin typeface="Arial"/>
                <a:cs typeface="Arial"/>
              </a:rPr>
              <a:t>&amp;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Sand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(2019)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Indrek Soidla</dc:creator>
  <dc:title>Andmepädevus SVUH.00.059</dc:title>
  <dcterms:created xsi:type="dcterms:W3CDTF">2022-02-09T13:38:32Z</dcterms:created>
  <dcterms:modified xsi:type="dcterms:W3CDTF">2022-02-09T13:38:32Z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2021-02-12T00:00:00Z</vt:filetime>
  </property>
  <property fmtid="{D5CDD505-2E9C-101B-9397-08002B2CF9AE}" pid="3" name="Creator">
    <vt:lpwstr>Microsoft® PowerPoint® Microsoft 365 jaoks</vt:lpwstr>
  </property>
  <property fmtid="{D5CDD505-2E9C-101B-9397-08002B2CF9AE}" pid="4" name="LastSaved">
    <vt:filetime>2022-02-09T00:00:00Z</vt:filetime>
  </property>
</Properties>
</file>