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57" r:id="rId2"/>
    <p:sldId id="330" r:id="rId3"/>
    <p:sldId id="261" r:id="rId4"/>
    <p:sldId id="332" r:id="rId5"/>
    <p:sldId id="333" r:id="rId6"/>
    <p:sldId id="334" r:id="rId7"/>
    <p:sldId id="331" r:id="rId8"/>
    <p:sldId id="291" r:id="rId9"/>
    <p:sldId id="260" r:id="rId10"/>
    <p:sldId id="273" r:id="rId11"/>
    <p:sldId id="274" r:id="rId12"/>
    <p:sldId id="339" r:id="rId13"/>
    <p:sldId id="336" r:id="rId14"/>
    <p:sldId id="337" r:id="rId15"/>
    <p:sldId id="340" r:id="rId16"/>
    <p:sldId id="33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78173" autoAdjust="0"/>
  </p:normalViewPr>
  <p:slideViewPr>
    <p:cSldViewPr snapToGrid="0">
      <p:cViewPr varScale="1">
        <p:scale>
          <a:sx n="98" d="100"/>
          <a:sy n="98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A212-3B65-48E7-8BC8-BAC6B80C373E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85E4-2A43-4BA4-A4A8-E91FE0A59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1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9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Valikuraam kaasab indiviide, kes tegelikult ei ole sihtpopulatsioonis –</a:t>
            </a:r>
            <a:r>
              <a:rPr lang="et-EE" baseline="0" dirty="0"/>
              <a:t> nt valikuraami aluseks telefoninumbrid ,aga seal ka enam mitte kasutatavad telefoninumbrid</a:t>
            </a:r>
          </a:p>
          <a:p>
            <a:r>
              <a:rPr lang="et-EE" baseline="0" dirty="0"/>
              <a:t>aadressipõhine leibkonnauuring – aadress, kus tegelikult elamut ei olegi (valmimisjärgus või lammutatud)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/>
              <a:t>kui valikuraami aluseks olev andmekogu ei ole valimiüksuse põhine – nt kliendiuuring, aluseks tehingute andmebaas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85E4-2A43-4BA4-A4A8-E91FE0A59B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3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9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A32F-F53E-4273-AC2B-9DDB558800F7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38F-537C-4544-8E93-F7C97717D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or.org/Standards-Ethics/AAPOR-Code-of-Ethics/Disclosure-Standard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aapor.org/Standards-Ethics/Best-Practices.aspx" TargetMode="External"/><Relationship Id="rId4" Type="http://schemas.openxmlformats.org/officeDocument/2006/relationships/hyperlink" Target="https://www.aapor.org/Education-Resources/Reports/Evaluating-Survey-Quality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2617"/>
            <a:ext cx="9144000" cy="1655762"/>
          </a:xfrm>
        </p:spPr>
        <p:txBody>
          <a:bodyPr>
            <a:normAutofit/>
          </a:bodyPr>
          <a:lstStyle/>
          <a:p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Andmete kvaliteedi hindamine, </a:t>
            </a:r>
            <a:b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puuduvad väärtused, erindid</a:t>
            </a:r>
          </a:p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Indrek Soidla</a:t>
            </a:r>
          </a:p>
          <a:p>
            <a:endParaRPr lang="et-EE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BB99F-F23F-4998-920F-BF4AC19311C8}"/>
              </a:ext>
            </a:extLst>
          </p:cNvPr>
          <p:cNvSpPr txBox="1">
            <a:spLocks/>
          </p:cNvSpPr>
          <p:nvPr/>
        </p:nvSpPr>
        <p:spPr>
          <a:xfrm>
            <a:off x="1524000" y="184781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Sotsiaalse analüüsi meetodid:</a:t>
            </a:r>
            <a:b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kvantitatiivne lähenemine</a:t>
            </a:r>
          </a:p>
        </p:txBody>
      </p:sp>
    </p:spTree>
    <p:extLst>
      <p:ext uri="{BB962C8B-B14F-4D97-AF65-F5344CB8AC3E}">
        <p14:creationId xmlns:p14="http://schemas.microsoft.com/office/powerpoint/2010/main" val="157099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2000" i="1" dirty="0" err="1"/>
              <a:t>Missing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(MAR) </a:t>
            </a:r>
            <a:r>
              <a:rPr lang="et-EE" sz="2000" dirty="0"/>
              <a:t>ehk juhuslikud lüngad</a:t>
            </a:r>
          </a:p>
          <a:p>
            <a:r>
              <a:rPr lang="et-EE" sz="2000" dirty="0"/>
              <a:t>Andmelünkade esinemine ei sõltu uuritavast tunnusest</a:t>
            </a:r>
          </a:p>
          <a:p>
            <a:r>
              <a:rPr lang="et-EE" sz="2000" dirty="0"/>
              <a:t>Kui </a:t>
            </a:r>
          </a:p>
          <a:p>
            <a:pPr lvl="1"/>
            <a:r>
              <a:rPr lang="el-GR" sz="1800" i="1" dirty="0"/>
              <a:t>φ</a:t>
            </a:r>
            <a:r>
              <a:rPr lang="et-EE" sz="1800" i="1" baseline="-25000" dirty="0"/>
              <a:t>i</a:t>
            </a:r>
            <a:r>
              <a:rPr lang="et-EE" sz="1800" dirty="0"/>
              <a:t> – respondent </a:t>
            </a:r>
            <a:r>
              <a:rPr lang="et-EE" sz="1800" i="1" dirty="0"/>
              <a:t>i</a:t>
            </a:r>
            <a:r>
              <a:rPr lang="et-EE" sz="1800" dirty="0"/>
              <a:t> tõenäosus vastata</a:t>
            </a:r>
          </a:p>
          <a:p>
            <a:pPr lvl="1"/>
            <a:r>
              <a:rPr lang="et-EE" sz="1800" i="1" dirty="0"/>
              <a:t>x</a:t>
            </a:r>
            <a:r>
              <a:rPr lang="et-EE" sz="1800" i="1" baseline="-25000" dirty="0"/>
              <a:t>i </a:t>
            </a:r>
            <a:r>
              <a:rPr lang="et-EE" sz="1800" dirty="0"/>
              <a:t> – mingi andmestikus olev tunnus</a:t>
            </a:r>
          </a:p>
          <a:p>
            <a:pPr lvl="1"/>
            <a:r>
              <a:rPr lang="et-EE" sz="1800" i="1" dirty="0" err="1"/>
              <a:t>y</a:t>
            </a:r>
            <a:r>
              <a:rPr lang="et-EE" sz="1800" i="1" baseline="-25000" dirty="0" err="1"/>
              <a:t>i</a:t>
            </a:r>
            <a:r>
              <a:rPr lang="et-EE" sz="1800" i="1" baseline="-25000" dirty="0"/>
              <a:t> </a:t>
            </a:r>
            <a:r>
              <a:rPr lang="et-EE" sz="1800" dirty="0"/>
              <a:t> – vaadeldav tunnus (kas esineb andmelünk või mitte), </a:t>
            </a:r>
            <a:endParaRPr lang="et-EE" sz="1800" i="1" dirty="0"/>
          </a:p>
          <a:p>
            <a:r>
              <a:rPr lang="et-EE" sz="2000" dirty="0"/>
              <a:t>siis </a:t>
            </a:r>
            <a:r>
              <a:rPr lang="el-GR" sz="2000" i="1" dirty="0"/>
              <a:t>φ</a:t>
            </a:r>
            <a:r>
              <a:rPr lang="et-EE" sz="2000" i="1" baseline="-25000" dirty="0"/>
              <a:t>i</a:t>
            </a:r>
            <a:r>
              <a:rPr lang="et-EE" sz="2000" dirty="0"/>
              <a:t> (respondent </a:t>
            </a:r>
            <a:r>
              <a:rPr lang="et-EE" sz="2000" i="1" dirty="0"/>
              <a:t>i</a:t>
            </a:r>
            <a:r>
              <a:rPr lang="et-EE" sz="2000" dirty="0"/>
              <a:t> tõenäosus vastata) on seotud </a:t>
            </a:r>
            <a:r>
              <a:rPr lang="et-EE" sz="2000" i="1" dirty="0"/>
              <a:t>x</a:t>
            </a:r>
            <a:r>
              <a:rPr lang="et-EE" sz="2000" i="1" baseline="-25000" dirty="0"/>
              <a:t>i</a:t>
            </a:r>
            <a:r>
              <a:rPr lang="et-EE" sz="2000" dirty="0"/>
              <a:t>-</a:t>
            </a:r>
            <a:r>
              <a:rPr lang="et-EE" sz="2000" dirty="0" err="1"/>
              <a:t>ga</a:t>
            </a:r>
            <a:r>
              <a:rPr lang="et-EE" sz="2000" dirty="0"/>
              <a:t>, aga mitte </a:t>
            </a:r>
            <a:r>
              <a:rPr lang="et-EE" sz="2000" i="1" dirty="0" err="1"/>
              <a:t>y</a:t>
            </a:r>
            <a:r>
              <a:rPr lang="et-EE" sz="2000" i="1" baseline="-25000" dirty="0" err="1"/>
              <a:t>i</a:t>
            </a:r>
            <a:r>
              <a:rPr lang="et-EE" sz="2000" dirty="0" err="1"/>
              <a:t>-ga</a:t>
            </a:r>
            <a:endParaRPr lang="et-EE" sz="2000" dirty="0"/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(seos </a:t>
            </a:r>
            <a:r>
              <a:rPr lang="et-EE" sz="1800" i="1" dirty="0"/>
              <a:t>x</a:t>
            </a:r>
            <a:r>
              <a:rPr lang="et-EE" sz="1800" i="1" baseline="-25000" dirty="0"/>
              <a:t>i</a:t>
            </a:r>
            <a:r>
              <a:rPr lang="et-EE" sz="1800" dirty="0"/>
              <a:t>-</a:t>
            </a:r>
            <a:r>
              <a:rPr lang="et-EE" sz="1800" dirty="0" err="1"/>
              <a:t>ga</a:t>
            </a:r>
            <a:r>
              <a:rPr lang="et-EE" sz="1800" dirty="0"/>
              <a:t>), </a:t>
            </a:r>
          </a:p>
          <a:p>
            <a:pPr lvl="1"/>
            <a:r>
              <a:rPr lang="et-EE" sz="1800" dirty="0"/>
              <a:t>samas kergemate ja raskemate inimeste tõenäosuses kaal öelda või ütlemata jätta erinevust ei ole (</a:t>
            </a:r>
            <a:r>
              <a:rPr lang="et-EE" sz="1800" i="1" dirty="0" err="1"/>
              <a:t>y</a:t>
            </a:r>
            <a:r>
              <a:rPr lang="et-EE" sz="1800" i="1" baseline="-25000" dirty="0" err="1"/>
              <a:t>i</a:t>
            </a:r>
            <a:r>
              <a:rPr lang="et-EE" sz="1800" dirty="0" err="1"/>
              <a:t>-ga</a:t>
            </a:r>
            <a:r>
              <a:rPr lang="et-EE" sz="1800" dirty="0"/>
              <a:t> ehk tunnuse endaga seost pole)</a:t>
            </a:r>
          </a:p>
          <a:p>
            <a:endParaRPr lang="et-E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r>
              <a:rPr lang="et-EE" sz="2000" i="1" dirty="0" err="1"/>
              <a:t>Not</a:t>
            </a:r>
            <a:r>
              <a:rPr lang="et-EE" sz="2000" i="1" dirty="0"/>
              <a:t> </a:t>
            </a:r>
            <a:r>
              <a:rPr lang="et-EE" sz="2000" i="1" dirty="0" err="1"/>
              <a:t>missing</a:t>
            </a:r>
            <a:r>
              <a:rPr lang="et-EE" sz="2000" i="1" dirty="0"/>
              <a:t> at </a:t>
            </a:r>
            <a:r>
              <a:rPr lang="et-EE" sz="2000" i="1" dirty="0" err="1"/>
              <a:t>random</a:t>
            </a:r>
            <a:r>
              <a:rPr lang="et-EE" sz="2000" i="1" dirty="0"/>
              <a:t> (NMAR) </a:t>
            </a:r>
            <a:r>
              <a:rPr lang="et-EE" sz="2000" dirty="0"/>
              <a:t>ehk mittejuhuslikud lüngad</a:t>
            </a:r>
          </a:p>
          <a:p>
            <a:r>
              <a:rPr lang="el-GR" sz="2000" i="1" dirty="0"/>
              <a:t>φ</a:t>
            </a:r>
            <a:r>
              <a:rPr lang="et-EE" sz="2000" i="1" baseline="-25000" dirty="0"/>
              <a:t>i</a:t>
            </a:r>
            <a:r>
              <a:rPr lang="et-EE" sz="2000" dirty="0"/>
              <a:t> (respondent </a:t>
            </a:r>
            <a:r>
              <a:rPr lang="et-EE" sz="2000" i="1" dirty="0"/>
              <a:t>i</a:t>
            </a:r>
            <a:r>
              <a:rPr lang="et-EE" sz="2000" dirty="0"/>
              <a:t> tõenäosus vastata) on seotud </a:t>
            </a:r>
            <a:r>
              <a:rPr lang="et-EE" sz="2000" i="1" dirty="0" err="1"/>
              <a:t>y</a:t>
            </a:r>
            <a:r>
              <a:rPr lang="et-EE" sz="2000" i="1" baseline="-25000" dirty="0" err="1"/>
              <a:t>i</a:t>
            </a:r>
            <a:r>
              <a:rPr lang="et-EE" sz="2000" dirty="0" err="1"/>
              <a:t>-ga</a:t>
            </a:r>
            <a:r>
              <a:rPr lang="et-EE" sz="2000" dirty="0"/>
              <a:t>, seda ei ole võimalik täielikult seletada </a:t>
            </a:r>
            <a:r>
              <a:rPr lang="et-EE" sz="2000" i="1" dirty="0"/>
              <a:t>x</a:t>
            </a:r>
            <a:r>
              <a:rPr lang="et-EE" sz="2000" i="1" baseline="-25000" dirty="0"/>
              <a:t>i</a:t>
            </a:r>
            <a:r>
              <a:rPr lang="et-EE" sz="2000" dirty="0"/>
              <a:t> abil</a:t>
            </a:r>
          </a:p>
          <a:p>
            <a:r>
              <a:rPr lang="et-EE" sz="2000" dirty="0"/>
              <a:t>Lüngad on seotud tunnuse enda (esile tulemata jäänud) väärtustega ja teiste tunnustega</a:t>
            </a:r>
          </a:p>
          <a:p>
            <a:r>
              <a:rPr lang="et-EE" sz="2000" dirty="0"/>
              <a:t>Lünkade tekkemehhanism ei ole olemasolevate tunnuste varal kirjeldatav</a:t>
            </a:r>
          </a:p>
          <a:p>
            <a:r>
              <a:rPr lang="et-EE" sz="2000" dirty="0"/>
              <a:t>Näide kehakaalu tunnuses esinevate lünkade kohta:</a:t>
            </a:r>
          </a:p>
          <a:p>
            <a:pPr lvl="1"/>
            <a:r>
              <a:rPr lang="et-EE" sz="1800" dirty="0"/>
              <a:t>naised jätavad uuringus oma kaalu sagedamini ütlemata kui mehed ja </a:t>
            </a:r>
          </a:p>
          <a:p>
            <a:pPr lvl="1"/>
            <a:r>
              <a:rPr lang="et-EE" sz="1800" dirty="0"/>
              <a:t>raskemad inimesed jätavad oma kaalu sagedamini ütlemata</a:t>
            </a:r>
          </a:p>
          <a:p>
            <a:r>
              <a:rPr lang="et-EE" sz="2000" dirty="0"/>
              <a:t>Mittevastamist ei saa ignoreerida</a:t>
            </a:r>
          </a:p>
          <a:p>
            <a:r>
              <a:rPr lang="et-EE" sz="2000" dirty="0" err="1"/>
              <a:t>Longituudsetes</a:t>
            </a:r>
            <a:r>
              <a:rPr lang="et-EE" sz="2000" dirty="0"/>
              <a:t> andmetes / aegridades probleem tõsisem</a:t>
            </a:r>
          </a:p>
          <a:p>
            <a:r>
              <a:rPr lang="et-EE" sz="2000" dirty="0"/>
              <a:t>NMAR on keeruline või isegi võimatu tuvastada, põhimõtteliselt ainult populatsioonistatistika, muu kvaliteetse uuringu või kordusuuringu abil (</a:t>
            </a:r>
            <a:r>
              <a:rPr lang="et-EE" sz="2000" dirty="0" err="1"/>
              <a:t>Valliant</a:t>
            </a:r>
            <a:r>
              <a:rPr lang="et-EE" sz="2000" dirty="0"/>
              <a:t> et </a:t>
            </a:r>
            <a:r>
              <a:rPr lang="et-EE" sz="2000" dirty="0" err="1"/>
              <a:t>al</a:t>
            </a:r>
            <a:r>
              <a:rPr lang="et-EE" sz="2000" dirty="0"/>
              <a:t> 2013)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Bruch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t-E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0D2-1F39-46CA-B8A2-94315816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andmelünkadega teha?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62724-D9D6-41DD-8CAC-5EA8E62F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6" y="1867171"/>
            <a:ext cx="5940358" cy="39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Andmete kaalumine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sz="2200" dirty="0"/>
              <a:t>Oluline:</a:t>
            </a:r>
          </a:p>
          <a:p>
            <a:pPr lvl="1"/>
            <a:r>
              <a:rPr lang="et-EE" sz="1900" dirty="0"/>
              <a:t>Andmete kaalumine võimaldab esinduslikkuse kadu vähendada, kui kehtib MCAR või MAR</a:t>
            </a:r>
          </a:p>
          <a:p>
            <a:pPr lvl="1"/>
            <a:r>
              <a:rPr lang="et-EE" sz="1900" dirty="0"/>
              <a:t>Kui kehtib NMAR, võib kaalumine esinduslikkuse kadu vähendada, aga võib ka suurendada</a:t>
            </a:r>
          </a:p>
          <a:p>
            <a:pPr lvl="1"/>
            <a:r>
              <a:rPr lang="et-EE" sz="1900" dirty="0"/>
              <a:t>Aga mida ütles just eelmise slaidi viimane punkt?</a:t>
            </a:r>
          </a:p>
          <a:p>
            <a:pPr lvl="1"/>
            <a:r>
              <a:rPr lang="et-EE" sz="1900" dirty="0"/>
              <a:t>Võiks öelda, et laias laastus (subjektiivselt) saab siiski hinnata, kuivõrd kaalumisele saab lootma jääda</a:t>
            </a:r>
          </a:p>
          <a:p>
            <a:r>
              <a:rPr lang="et-EE" sz="2200" dirty="0"/>
              <a:t>NB! Esinduslikkusest saab rääkida </a:t>
            </a:r>
          </a:p>
          <a:p>
            <a:pPr lvl="1"/>
            <a:r>
              <a:rPr lang="et-EE" sz="1900" dirty="0"/>
              <a:t>sihtpopulatsiooni suhtes</a:t>
            </a:r>
          </a:p>
          <a:p>
            <a:pPr lvl="1"/>
            <a:r>
              <a:rPr lang="et-EE" sz="1900" dirty="0"/>
              <a:t>mingite tunnuste lõikes</a:t>
            </a:r>
          </a:p>
          <a:p>
            <a:r>
              <a:rPr lang="et-EE" sz="2200" dirty="0"/>
              <a:t>Kui konkreetseid tunnuseid ei mainita, eeldatakse esinduslikkust üleüldiselt </a:t>
            </a:r>
          </a:p>
          <a:p>
            <a:pPr lvl="1"/>
            <a:r>
              <a:rPr lang="et-EE" sz="1900" dirty="0"/>
              <a:t>st kõikvõimalike tunnuste suhtes</a:t>
            </a:r>
          </a:p>
          <a:p>
            <a:r>
              <a:rPr lang="et-EE" sz="2200" dirty="0"/>
              <a:t>Kaalumisjärgselt saab andmete esinduslikkust kindlalt väita vaid tunnuste kohta, mida kasutati kaalumisel</a:t>
            </a:r>
          </a:p>
          <a:p>
            <a:r>
              <a:rPr lang="et-EE" sz="2200" dirty="0"/>
              <a:t>Esinduslikkus teiste tunnuste suhtes: </a:t>
            </a:r>
          </a:p>
          <a:p>
            <a:pPr lvl="1"/>
            <a:r>
              <a:rPr lang="et-EE" sz="1900" dirty="0"/>
              <a:t>mida suurem on mittevastamise nihe kaalumisel kasutatud tunnustes, seda tõenäolisemalt püsib (või suureneb) esinduslikkuse kadu teistes tunnustes</a:t>
            </a:r>
          </a:p>
          <a:p>
            <a:r>
              <a:rPr lang="et-EE" sz="2200" dirty="0"/>
              <a:t>Kaalumine mõeldud vähendama kutsele mittevastamisest tulenevad esinduslikkuse kadu</a:t>
            </a:r>
          </a:p>
          <a:p>
            <a:r>
              <a:rPr lang="et-EE" sz="2200" dirty="0"/>
              <a:t>Küsimusele mittevastamisest tulenev esinduslikkuse kadu ikkagi probleem</a:t>
            </a:r>
          </a:p>
          <a:p>
            <a:endParaRPr lang="et-EE" sz="2200" dirty="0"/>
          </a:p>
        </p:txBody>
      </p:sp>
    </p:spTree>
    <p:extLst>
      <p:ext uri="{BB962C8B-B14F-4D97-AF65-F5344CB8AC3E}">
        <p14:creationId xmlns:p14="http://schemas.microsoft.com/office/powerpoint/2010/main" val="38015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…ehk andmelünkadega, mis meil olemasolevas andmestikus esinevad?</a:t>
            </a:r>
          </a:p>
          <a:p>
            <a:r>
              <a:rPr lang="et-EE" dirty="0"/>
              <a:t>On erinevaid </a:t>
            </a:r>
            <a:r>
              <a:rPr lang="et-EE" dirty="0" err="1"/>
              <a:t>imputeerimise</a:t>
            </a:r>
            <a:r>
              <a:rPr lang="et-EE" dirty="0"/>
              <a:t> (andmelünkade </a:t>
            </a:r>
            <a:r>
              <a:rPr lang="et-EE" dirty="0" err="1"/>
              <a:t>valiidsete</a:t>
            </a:r>
            <a:r>
              <a:rPr lang="et-EE" dirty="0"/>
              <a:t> väärtustega) asendamise viise</a:t>
            </a:r>
          </a:p>
          <a:p>
            <a:r>
              <a:rPr lang="et-EE" dirty="0"/>
              <a:t>Lühidalt: </a:t>
            </a:r>
          </a:p>
          <a:p>
            <a:pPr lvl="1"/>
            <a:r>
              <a:rPr lang="et-EE" dirty="0"/>
              <a:t>traditsioonilised viisid enamasti liiga ebatäpsed</a:t>
            </a:r>
          </a:p>
          <a:p>
            <a:pPr lvl="1"/>
            <a:r>
              <a:rPr lang="et-EE" dirty="0"/>
              <a:t>täpsed meetodid antud kursuse jaoks liiga keerulised (et neid asjatundlikult kasutada)</a:t>
            </a:r>
          </a:p>
          <a:p>
            <a:pPr lvl="2"/>
            <a:r>
              <a:rPr lang="et-EE" dirty="0"/>
              <a:t>nt mitmene </a:t>
            </a:r>
            <a:r>
              <a:rPr lang="et-EE" dirty="0" err="1"/>
              <a:t>imputeerimine</a:t>
            </a:r>
            <a:endParaRPr lang="et-EE" dirty="0"/>
          </a:p>
          <a:p>
            <a:pPr lvl="2"/>
            <a:r>
              <a:rPr lang="et-EE" dirty="0"/>
              <a:t>Kui andmelüngad on NMAR, ei saa </a:t>
            </a:r>
            <a:br>
              <a:rPr lang="et-EE" dirty="0"/>
            </a:br>
            <a:r>
              <a:rPr lang="et-EE" dirty="0"/>
              <a:t>mitmest </a:t>
            </a:r>
            <a:r>
              <a:rPr lang="et-EE" dirty="0" err="1"/>
              <a:t>imputeerimist</a:t>
            </a:r>
            <a:r>
              <a:rPr lang="et-EE" dirty="0"/>
              <a:t> kasutada</a:t>
            </a:r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968CC-3BB0-4209-BC49-910A7F60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60" y="3763963"/>
            <a:ext cx="3981691" cy="2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t-EE" dirty="0"/>
              <a:t>…ehk andmelünkadega, mis meil olemasolevas andmestikus esinevad?</a:t>
            </a:r>
          </a:p>
          <a:p>
            <a:r>
              <a:rPr lang="et-EE" dirty="0"/>
              <a:t>On erinevaid </a:t>
            </a:r>
            <a:r>
              <a:rPr lang="et-EE" dirty="0" err="1"/>
              <a:t>imputeerimise</a:t>
            </a:r>
            <a:r>
              <a:rPr lang="et-EE" dirty="0"/>
              <a:t> (andmelünkade </a:t>
            </a:r>
            <a:r>
              <a:rPr lang="et-EE" dirty="0" err="1"/>
              <a:t>valiidsete</a:t>
            </a:r>
            <a:r>
              <a:rPr lang="et-EE" dirty="0"/>
              <a:t> väärtustega) asendamise viise</a:t>
            </a:r>
          </a:p>
          <a:p>
            <a:r>
              <a:rPr lang="et-EE" dirty="0"/>
              <a:t>Lühidalt: </a:t>
            </a:r>
          </a:p>
          <a:p>
            <a:pPr lvl="1"/>
            <a:r>
              <a:rPr lang="et-EE" dirty="0"/>
              <a:t>traditsioonilised viisid enamasti liiga ebatäpsed</a:t>
            </a:r>
          </a:p>
          <a:p>
            <a:pPr lvl="1"/>
            <a:r>
              <a:rPr lang="et-EE" dirty="0"/>
              <a:t>täpsed meetodid antud kursuse jaoks liiga keerulised (et neid asjatundlikult kasutada)</a:t>
            </a:r>
          </a:p>
          <a:p>
            <a:pPr lvl="2"/>
            <a:r>
              <a:rPr lang="et-EE" dirty="0"/>
              <a:t>nt mitmene </a:t>
            </a:r>
            <a:r>
              <a:rPr lang="et-EE" dirty="0" err="1"/>
              <a:t>imputeerimine</a:t>
            </a:r>
            <a:endParaRPr lang="et-EE" dirty="0"/>
          </a:p>
          <a:p>
            <a:pPr lvl="2"/>
            <a:r>
              <a:rPr lang="et-EE" dirty="0"/>
              <a:t>Kui andmelüngad on NMAR, ei saa kasutada mitmest </a:t>
            </a:r>
            <a:r>
              <a:rPr lang="et-EE" dirty="0" err="1"/>
              <a:t>imputeerimist</a:t>
            </a:r>
            <a:endParaRPr lang="et-EE" dirty="0"/>
          </a:p>
          <a:p>
            <a:r>
              <a:rPr lang="et-EE" dirty="0"/>
              <a:t>Kas saab andmelünkadega indiviidid analüüsist lihtsalt välja jätta?</a:t>
            </a:r>
          </a:p>
          <a:p>
            <a:r>
              <a:rPr lang="et-EE" dirty="0"/>
              <a:t>Ainult juhul, kui andmelüngad esinevad täiesti juhuslikult (MCAR)</a:t>
            </a:r>
          </a:p>
          <a:p>
            <a:r>
              <a:rPr lang="et-EE" dirty="0"/>
              <a:t>Kui andmelüngad on MAR või NMAR, ei saa andmelünkadega indiviide lihtsalt analüüsist välja jätta </a:t>
            </a:r>
          </a:p>
          <a:p>
            <a:r>
              <a:rPr lang="et-EE" dirty="0"/>
              <a:t>Kui andmelünkade hulk on väga väike (2-3%, </a:t>
            </a:r>
            <a:r>
              <a:rPr lang="et-EE" dirty="0" err="1"/>
              <a:t>vb</a:t>
            </a:r>
            <a:r>
              <a:rPr lang="et-EE" dirty="0"/>
              <a:t> 5%), on tõenäolisem, et nad on (täiesti) juhuslikud või et nende mõju tulemustele on väike</a:t>
            </a:r>
          </a:p>
          <a:p>
            <a:r>
              <a:rPr lang="et-EE" dirty="0"/>
              <a:t>Kas esinevad andmelüngad on MAR või MCAR?</a:t>
            </a:r>
          </a:p>
          <a:p>
            <a:pPr lvl="1"/>
            <a:r>
              <a:rPr lang="et-EE" dirty="0"/>
              <a:t>Võrrelda oluliste tunnuste jaotuseid andmelünkadega ja </a:t>
            </a:r>
            <a:r>
              <a:rPr lang="et-EE" dirty="0" err="1"/>
              <a:t>valiidsete</a:t>
            </a:r>
            <a:r>
              <a:rPr lang="et-EE" dirty="0"/>
              <a:t> väärtustega indiviidide seas</a:t>
            </a:r>
          </a:p>
          <a:p>
            <a:pPr lvl="1"/>
            <a:r>
              <a:rPr lang="el-GR" dirty="0"/>
              <a:t>χ</a:t>
            </a:r>
            <a:r>
              <a:rPr lang="et-EE" baseline="30000" dirty="0"/>
              <a:t>2</a:t>
            </a:r>
            <a:r>
              <a:rPr lang="et-EE" dirty="0"/>
              <a:t>-test, sõltumatute kogumite </a:t>
            </a:r>
            <a:r>
              <a:rPr lang="et-EE" dirty="0" err="1"/>
              <a:t>t-test</a:t>
            </a:r>
            <a:r>
              <a:rPr lang="et-EE" dirty="0"/>
              <a:t>, </a:t>
            </a:r>
            <a:r>
              <a:rPr lang="et-EE" dirty="0" err="1"/>
              <a:t>Little’i</a:t>
            </a:r>
            <a:r>
              <a:rPr lang="et-EE" dirty="0"/>
              <a:t> test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503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Mida teha küsimusele mittevastamisest tuleneva esinduslikkuse kaoga?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Mida teha siis, kui ilmneb, et lüngad ei esine täiesti juhuslikult (≠MCAR)?</a:t>
            </a:r>
          </a:p>
          <a:p>
            <a:r>
              <a:rPr lang="et-EE" dirty="0"/>
              <a:t>Kas tuleks andmetest loobuda?</a:t>
            </a:r>
          </a:p>
          <a:p>
            <a:r>
              <a:rPr lang="et-EE" dirty="0"/>
              <a:t>Mitte tingimata</a:t>
            </a:r>
          </a:p>
          <a:p>
            <a:r>
              <a:rPr lang="et-EE" dirty="0"/>
              <a:t>Mingi viga esineb andmetes alati, küsimus on, kui suurt viga oleme valmis lubama</a:t>
            </a:r>
          </a:p>
          <a:p>
            <a:r>
              <a:rPr lang="et-EE" dirty="0"/>
              <a:t>Teisiti öeldes, kui ettevaatlikud peaksime tulemuste tõlgendamisel olema?</a:t>
            </a:r>
          </a:p>
          <a:p>
            <a:r>
              <a:rPr lang="et-EE" dirty="0"/>
              <a:t>Oluline olla andmetes esinevatest probleemidest teadlik ja neid arvesse võtta</a:t>
            </a:r>
          </a:p>
          <a:p>
            <a:r>
              <a:rPr lang="et-EE" dirty="0"/>
              <a:t>…ning anda neist lugejale teada!</a:t>
            </a:r>
          </a:p>
          <a:p>
            <a:r>
              <a:rPr lang="et-EE" dirty="0"/>
              <a:t>Veel oluline: </a:t>
            </a:r>
          </a:p>
          <a:p>
            <a:pPr lvl="1"/>
            <a:r>
              <a:rPr lang="et-EE" dirty="0"/>
              <a:t>erinevad analüüsid, erinevad küsimused nõuavad erinevat täpsust</a:t>
            </a:r>
          </a:p>
          <a:p>
            <a:pPr lvl="1"/>
            <a:r>
              <a:rPr lang="et-EE" dirty="0"/>
              <a:t>oskus viga hinnata tuleb aja ja analüüsikogemusega</a:t>
            </a:r>
          </a:p>
          <a:p>
            <a:pPr lvl="1"/>
            <a:r>
              <a:rPr lang="et-EE" dirty="0"/>
              <a:t>saame kasutada erinevaid näitajaid vea hindamisel, aga teatud ulatuses otsus subjektiivne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52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i="1" dirty="0"/>
              <a:t>So </a:t>
            </a:r>
            <a:r>
              <a:rPr lang="et-EE" sz="2800" i="1" dirty="0" err="1"/>
              <a:t>now</a:t>
            </a:r>
            <a:r>
              <a:rPr lang="et-EE" sz="2800" i="1" dirty="0"/>
              <a:t> </a:t>
            </a:r>
            <a:r>
              <a:rPr lang="et-EE" sz="2800" i="1" dirty="0" err="1"/>
              <a:t>we’ve</a:t>
            </a:r>
            <a:r>
              <a:rPr lang="et-EE" sz="2800" i="1" dirty="0"/>
              <a:t> </a:t>
            </a:r>
            <a:r>
              <a:rPr lang="et-EE" sz="2800" i="1" dirty="0" err="1"/>
              <a:t>got</a:t>
            </a:r>
            <a:r>
              <a:rPr lang="et-EE" sz="2800" i="1" dirty="0"/>
              <a:t> </a:t>
            </a:r>
            <a:r>
              <a:rPr lang="et-EE" sz="2800" i="1" dirty="0" err="1"/>
              <a:t>our</a:t>
            </a:r>
            <a:r>
              <a:rPr lang="et-EE" sz="2800" i="1" dirty="0"/>
              <a:t> </a:t>
            </a:r>
            <a:r>
              <a:rPr lang="et-EE" sz="2800" i="1" dirty="0" err="1"/>
              <a:t>dataset</a:t>
            </a:r>
            <a:r>
              <a:rPr lang="et-EE" sz="2800" i="1" dirty="0"/>
              <a:t>, </a:t>
            </a:r>
            <a:r>
              <a:rPr lang="et-EE" sz="2800" i="1" dirty="0" err="1"/>
              <a:t>what</a:t>
            </a:r>
            <a:r>
              <a:rPr lang="et-EE" sz="2800" i="1" dirty="0"/>
              <a:t> are </a:t>
            </a:r>
            <a:r>
              <a:rPr lang="et-EE" sz="2800" i="1" dirty="0" err="1"/>
              <a:t>we</a:t>
            </a:r>
            <a:r>
              <a:rPr lang="et-EE" sz="2800" i="1" dirty="0"/>
              <a:t> </a:t>
            </a:r>
            <a:r>
              <a:rPr lang="et-EE" sz="2800" i="1" dirty="0" err="1"/>
              <a:t>gonna</a:t>
            </a:r>
            <a:r>
              <a:rPr lang="et-EE" sz="2800" i="1" dirty="0"/>
              <a:t> do </a:t>
            </a:r>
            <a:r>
              <a:rPr lang="et-EE" sz="2800" i="1" dirty="0" err="1"/>
              <a:t>with</a:t>
            </a:r>
            <a:r>
              <a:rPr lang="et-EE" sz="2800" i="1" dirty="0"/>
              <a:t> </a:t>
            </a:r>
            <a:r>
              <a:rPr lang="et-EE" sz="2800" i="1" dirty="0" err="1"/>
              <a:t>it</a:t>
            </a:r>
            <a:r>
              <a:rPr lang="et-EE" sz="2800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800" dirty="0"/>
              <a:t>Millele peaksime andmeid analüüsima hakates kõigepealt tähelepanu pöörama?</a:t>
            </a:r>
          </a:p>
          <a:p>
            <a:r>
              <a:rPr lang="et-EE" sz="1800" dirty="0"/>
              <a:t>Milline on andmete kvaliteet? Kas andmed on usaldusväärsed?</a:t>
            </a:r>
          </a:p>
          <a:p>
            <a:r>
              <a:rPr lang="et-EE" sz="1800" dirty="0"/>
              <a:t>Täpsemalt nt:</a:t>
            </a:r>
          </a:p>
          <a:p>
            <a:r>
              <a:rPr lang="et-EE" sz="1800" dirty="0"/>
              <a:t>Kuidas on andmed kogutud?</a:t>
            </a:r>
          </a:p>
          <a:p>
            <a:r>
              <a:rPr lang="et-EE" sz="1800" dirty="0"/>
              <a:t>Kas andmed mõõdavad seda, mida me eeldame, et nad mõõdavad?</a:t>
            </a:r>
          </a:p>
          <a:p>
            <a:r>
              <a:rPr lang="et-EE" sz="1800" dirty="0"/>
              <a:t>Kas analüüsiühik on sobiv?</a:t>
            </a:r>
          </a:p>
          <a:p>
            <a:r>
              <a:rPr lang="et-EE" sz="1800" dirty="0"/>
              <a:t>Kas andmed vastavad analüüsimeetodite eeldustele?</a:t>
            </a:r>
          </a:p>
          <a:p>
            <a:endParaRPr lang="et-EE" sz="1800" dirty="0"/>
          </a:p>
          <a:p>
            <a:r>
              <a:rPr lang="et-EE" sz="1800" dirty="0"/>
              <a:t>Põhiline, mida teada tahame:</a:t>
            </a:r>
          </a:p>
          <a:p>
            <a:r>
              <a:rPr lang="et-EE" sz="1800" dirty="0"/>
              <a:t>Kui me neid andmeid analüüsime, kui kindlad saame olla tulemuste täpsuses?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2518E6-2A6C-4751-8BCE-C3C9376C7700}"/>
              </a:ext>
            </a:extLst>
          </p:cNvPr>
          <p:cNvSpPr txBox="1">
            <a:spLocks/>
          </p:cNvSpPr>
          <p:nvPr/>
        </p:nvSpPr>
        <p:spPr>
          <a:xfrm>
            <a:off x="4660039" y="2623786"/>
            <a:ext cx="10515600" cy="188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esinduslikkusest,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üldistatavusest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küsimus valiidsusest ja </a:t>
            </a:r>
            <a:b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reliaablusest</a:t>
            </a:r>
            <a:endParaRPr lang="et-E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küsimus mõõtmistasandist</a:t>
            </a:r>
          </a:p>
          <a:p>
            <a:pPr marL="0" indent="0">
              <a:buNone/>
            </a:pP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       küsimus analüüsimeetoditest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027511-3C70-48AF-97AC-6DA1D95D1597}"/>
              </a:ext>
            </a:extLst>
          </p:cNvPr>
          <p:cNvSpPr/>
          <p:nvPr/>
        </p:nvSpPr>
        <p:spPr>
          <a:xfrm rot="9199832">
            <a:off x="4279438" y="2811589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259409-D2C0-43F7-9EE9-010CC6865AD0}"/>
              </a:ext>
            </a:extLst>
          </p:cNvPr>
          <p:cNvSpPr/>
          <p:nvPr/>
        </p:nvSpPr>
        <p:spPr>
          <a:xfrm rot="9888610">
            <a:off x="8284807" y="3167202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A17997-777E-4A42-BF36-16B666C4C735}"/>
              </a:ext>
            </a:extLst>
          </p:cNvPr>
          <p:cNvSpPr/>
          <p:nvPr/>
        </p:nvSpPr>
        <p:spPr>
          <a:xfrm rot="10800000">
            <a:off x="4238271" y="3675811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45BE66-C52D-4A47-8F0E-287E3A07005E}"/>
              </a:ext>
            </a:extLst>
          </p:cNvPr>
          <p:cNvSpPr/>
          <p:nvPr/>
        </p:nvSpPr>
        <p:spPr>
          <a:xfrm rot="10283296">
            <a:off x="6801678" y="4075835"/>
            <a:ext cx="417443" cy="18884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52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200680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04449" y="4121804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01002" y="2186190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001002" y="3158861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001002" y="4131532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08374" y="3494708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3600" dirty="0"/>
              <a:t>Uuringu koguviga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77989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 err="1"/>
              <a:t>Konstrukt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77989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Mõõtmine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77989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Vastus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77989" y="4783512"/>
            <a:ext cx="20842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Korrigeeritud vastus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65578" y="1865499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Sihtpopulatsioon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65578" y="2838170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Valikuraam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65578" y="3810841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Valim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5578" y="4783512"/>
            <a:ext cx="208429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Vastajad</a:t>
            </a:r>
            <a:endParaRPr lang="en-GB" sz="1600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200680" y="2204053"/>
            <a:ext cx="0" cy="6341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0614" y="2512309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5435" y="2271152"/>
            <a:ext cx="2122395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Valiidsus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05435" y="3249495"/>
            <a:ext cx="212239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Mõõtmisviga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05435" y="4222166"/>
            <a:ext cx="2108947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Töötlusviga</a:t>
            </a:r>
            <a:endParaRPr lang="en-GB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14383" y="4477107"/>
            <a:ext cx="1190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01002" y="253548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0202" y="2298046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Kaetuse viga</a:t>
            </a:r>
            <a:endParaRPr lang="en-GB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1002" y="3501654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20202" y="3254488"/>
            <a:ext cx="2106704" cy="4760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Valikuviga</a:t>
            </a:r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001002" y="4464597"/>
            <a:ext cx="12035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20202" y="4227159"/>
            <a:ext cx="2106704" cy="4327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t-EE" sz="1400" dirty="0" err="1"/>
              <a:t>Mittevastam</a:t>
            </a:r>
            <a:r>
              <a:rPr lang="et-EE" sz="1400" dirty="0"/>
              <a:t> viga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18848" y="5662053"/>
            <a:ext cx="208429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t-EE" sz="1600" dirty="0"/>
              <a:t>Küsitlusandmed</a:t>
            </a:r>
            <a:endParaRPr lang="en-GB" sz="1600" dirty="0"/>
          </a:p>
        </p:txBody>
      </p:sp>
      <p:cxnSp>
        <p:nvCxnSpPr>
          <p:cNvPr id="38" name="Straight Arrow Connector 37"/>
          <p:cNvCxnSpPr>
            <a:stCxn id="7" idx="2"/>
          </p:cNvCxnSpPr>
          <p:nvPr/>
        </p:nvCxnSpPr>
        <p:spPr>
          <a:xfrm>
            <a:off x="4220136" y="5368287"/>
            <a:ext cx="1351429" cy="29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05600" y="5153686"/>
            <a:ext cx="1288677" cy="5075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Groves, Fowler, Couper, Singer, and </a:t>
            </a:r>
            <a:r>
              <a:rPr lang="en-US" sz="1400" dirty="0" err="1"/>
              <a:t>Tourangeau</a:t>
            </a:r>
            <a:r>
              <a:rPr lang="en-US" sz="1400" dirty="0"/>
              <a:t> (2004)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7989" y="1319003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Mõõtmine</a:t>
            </a:r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52130" y="1322572"/>
            <a:ext cx="2084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t-EE" b="1" dirty="0"/>
              <a:t>Esinduslikkus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684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t-EE" dirty="0"/>
              <a:t>Kaetuse viga – valikuraam ei kata sihtpopulatsiooni täpselt</a:t>
            </a:r>
          </a:p>
          <a:p>
            <a:pPr lvl="1"/>
            <a:r>
              <a:rPr lang="et-EE" dirty="0"/>
              <a:t>Valikuraam – loend sihtpopulatsiooni liikmetest</a:t>
            </a:r>
          </a:p>
          <a:p>
            <a:pPr lvl="1"/>
            <a:r>
              <a:rPr lang="et-EE" dirty="0"/>
              <a:t>Sõltub valikuraami katvusest, kvaliteedist</a:t>
            </a:r>
          </a:p>
          <a:p>
            <a:r>
              <a:rPr lang="et-EE" dirty="0"/>
              <a:t>Valikuviga – kõrvalekalle tegelikust väärtusest populatsioonis, mis tuleneb valimi juhuslikkusest</a:t>
            </a:r>
          </a:p>
          <a:p>
            <a:pPr lvl="1"/>
            <a:r>
              <a:rPr lang="et-EE" dirty="0"/>
              <a:t>Sõltub valimi suurusest, konkreetse tunnuse hajuvusest</a:t>
            </a:r>
          </a:p>
          <a:p>
            <a:pPr lvl="1"/>
            <a:r>
              <a:rPr lang="et-EE" dirty="0"/>
              <a:t>See on see, millel põhinevad usaldusvahemikud, olulisuse tõenäosus</a:t>
            </a:r>
          </a:p>
          <a:p>
            <a:pPr lvl="1"/>
            <a:r>
              <a:rPr lang="et-EE" dirty="0"/>
              <a:t>Ei saa (täpselt) hinnata, kui valim pole juhuslik / juhuslikkus kannatab (vt </a:t>
            </a:r>
            <a:r>
              <a:rPr lang="et-EE" dirty="0" err="1"/>
              <a:t>eelm</a:t>
            </a:r>
            <a:r>
              <a:rPr lang="et-EE" dirty="0"/>
              <a:t> ja </a:t>
            </a:r>
            <a:r>
              <a:rPr lang="et-EE" dirty="0" err="1"/>
              <a:t>järgm</a:t>
            </a:r>
            <a:r>
              <a:rPr lang="et-EE" dirty="0"/>
              <a:t> punkt)</a:t>
            </a:r>
          </a:p>
          <a:p>
            <a:r>
              <a:rPr lang="et-EE" dirty="0"/>
              <a:t>Mittevastamise viga – vastamata jätmisest tulenev viga</a:t>
            </a:r>
          </a:p>
          <a:p>
            <a:pPr lvl="1"/>
            <a:r>
              <a:rPr lang="et-EE" dirty="0"/>
              <a:t>Sõltub vastajate koostöövalmidusest (selle juhuslikkusest), välitöö kvaliteedist</a:t>
            </a:r>
          </a:p>
          <a:p>
            <a:r>
              <a:rPr lang="et-EE" dirty="0"/>
              <a:t>Valiidsus – kui täpselt instrument (uuringuküsimus) tegelikult mõõdab </a:t>
            </a:r>
            <a:r>
              <a:rPr lang="et-EE" dirty="0" err="1"/>
              <a:t>konstrukti</a:t>
            </a:r>
            <a:r>
              <a:rPr lang="et-EE" dirty="0"/>
              <a:t>, mida peaks mõõtma</a:t>
            </a:r>
          </a:p>
          <a:p>
            <a:pPr lvl="1"/>
            <a:r>
              <a:rPr lang="et-EE" dirty="0"/>
              <a:t>Sõltub uuringuküsimuste koostamise põhjalikkusest, testimisest</a:t>
            </a:r>
          </a:p>
          <a:p>
            <a:r>
              <a:rPr lang="et-EE" dirty="0"/>
              <a:t>Mõõtmisviga – mõõtmisprotsessist tulenev viga (tekib, kui mõõtmismeetod mõjutab vastust)</a:t>
            </a:r>
          </a:p>
          <a:p>
            <a:pPr lvl="1"/>
            <a:r>
              <a:rPr lang="et-EE" dirty="0"/>
              <a:t>Sõltub küsitlusviisist, välitöö kvaliteedist, küsimuste tundlikkusest / sotsiaalsest </a:t>
            </a:r>
            <a:r>
              <a:rPr lang="et-EE" dirty="0" err="1"/>
              <a:t>soovitavusest</a:t>
            </a:r>
            <a:endParaRPr lang="et-EE" dirty="0"/>
          </a:p>
          <a:p>
            <a:r>
              <a:rPr lang="et-EE" dirty="0"/>
              <a:t>Töötlusviga – erinevus vastaja antud vastuse ja analüüsides kasutatava väärtuse vahel</a:t>
            </a:r>
          </a:p>
          <a:p>
            <a:pPr lvl="1"/>
            <a:r>
              <a:rPr lang="et-EE" dirty="0"/>
              <a:t>Sõltub, kuivõrd on andmestiku järelkontrolliga vaeva nähtud</a:t>
            </a:r>
          </a:p>
          <a:p>
            <a:endParaRPr lang="et-EE" dirty="0"/>
          </a:p>
          <a:p>
            <a:pPr lvl="1"/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885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Uuringu koguviga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Kui me andmeid analüüsime, kui kindlad saame olla tulemuste täpsuses?</a:t>
            </a:r>
          </a:p>
          <a:p>
            <a:r>
              <a:rPr lang="et-EE" dirty="0"/>
              <a:t>Väga oluline uurida uuringu / andmete kogumise metoodikat!</a:t>
            </a:r>
          </a:p>
          <a:p>
            <a:r>
              <a:rPr lang="et-EE" dirty="0"/>
              <a:t>Võime näha palju vaeva andmete analüüsiga, aga…</a:t>
            </a:r>
          </a:p>
          <a:p>
            <a:r>
              <a:rPr lang="et-EE" dirty="0"/>
              <a:t>…kui jätame tähelepanuta, kuidas andmed on tekkinud, siis </a:t>
            </a:r>
          </a:p>
          <a:p>
            <a:pPr lvl="1"/>
            <a:r>
              <a:rPr lang="et-EE" dirty="0"/>
              <a:t>heal juhul me lihtsalt ei oska analüüsil olulistele nüanssidele tähelepanu pöörata</a:t>
            </a:r>
          </a:p>
          <a:p>
            <a:pPr lvl="1"/>
            <a:r>
              <a:rPr lang="et-EE" dirty="0"/>
              <a:t>halval juhul lähevad </a:t>
            </a:r>
            <a:r>
              <a:rPr lang="et-EE" dirty="0" err="1"/>
              <a:t>eksijäreldused</a:t>
            </a:r>
            <a:r>
              <a:rPr lang="et-EE" dirty="0"/>
              <a:t> kellelegi palju maksma</a:t>
            </a:r>
          </a:p>
          <a:p>
            <a:r>
              <a:rPr lang="et-EE" dirty="0"/>
              <a:t>Halbade andmete äratundmiseks võib piisata vähesest</a:t>
            </a:r>
          </a:p>
        </p:txBody>
      </p:sp>
    </p:spTree>
    <p:extLst>
      <p:ext uri="{BB962C8B-B14F-4D97-AF65-F5344CB8AC3E}">
        <p14:creationId xmlns:p14="http://schemas.microsoft.com/office/powerpoint/2010/main" val="33136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Halbade andmete äratundmiseks võib piisata vähesest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/>
              <a:t>Millele peaks küsitlusuuringu andmete puhul tähelepanu pöörama?</a:t>
            </a:r>
          </a:p>
          <a:p>
            <a:r>
              <a:rPr lang="et-EE" dirty="0"/>
              <a:t>Lühike nimekiri olulistest küsimustest uuringu metoodika hindamisel</a:t>
            </a:r>
          </a:p>
          <a:p>
            <a:pPr lvl="1"/>
            <a:r>
              <a:rPr lang="et-EE" dirty="0"/>
              <a:t>Millal ja kuidas uuring läbi viidi?</a:t>
            </a:r>
          </a:p>
          <a:p>
            <a:pPr lvl="1"/>
            <a:r>
              <a:rPr lang="et-EE" dirty="0"/>
              <a:t>Keda küsitleti?</a:t>
            </a:r>
          </a:p>
          <a:p>
            <a:pPr lvl="1"/>
            <a:r>
              <a:rPr lang="et-EE" dirty="0"/>
              <a:t>Kuidas nad välja valiti?</a:t>
            </a:r>
          </a:p>
          <a:p>
            <a:pPr lvl="1"/>
            <a:r>
              <a:rPr lang="et-EE" dirty="0"/>
              <a:t>Kes rahastas uuringut?</a:t>
            </a:r>
          </a:p>
          <a:p>
            <a:pPr lvl="1"/>
            <a:r>
              <a:rPr lang="et-EE" dirty="0"/>
              <a:t>Milliseid küsimusi küsiti?</a:t>
            </a:r>
          </a:p>
          <a:p>
            <a:r>
              <a:rPr lang="et-EE" dirty="0"/>
              <a:t>Millise info peaks uuringu korraldaja edastama:</a:t>
            </a:r>
          </a:p>
          <a:p>
            <a:pPr lvl="1"/>
            <a:r>
              <a:rPr lang="et-EE" dirty="0">
                <a:hlinkClick r:id="rId3"/>
              </a:rPr>
              <a:t>https://www.aapor.org/Standards-Ethics/AAPOR-Code-of-Ethics/Disclosure-Standards.aspx</a:t>
            </a:r>
            <a:endParaRPr lang="et-EE" dirty="0"/>
          </a:p>
          <a:p>
            <a:r>
              <a:rPr lang="et-EE" dirty="0"/>
              <a:t>Põhjalikum nimekiri olulistest küsimustest: </a:t>
            </a:r>
          </a:p>
          <a:p>
            <a:pPr lvl="1"/>
            <a:r>
              <a:rPr lang="et-EE" dirty="0">
                <a:hlinkClick r:id="rId4"/>
              </a:rPr>
              <a:t>https://www.aapor.org/Education-Resources/Reports/Evaluating-Survey-Quality.aspx</a:t>
            </a:r>
            <a:endParaRPr lang="et-EE" dirty="0"/>
          </a:p>
          <a:p>
            <a:r>
              <a:rPr lang="et-EE" dirty="0"/>
              <a:t>Kuidas tagada võimalikult kvaliteetsed andmed: </a:t>
            </a:r>
          </a:p>
          <a:p>
            <a:pPr lvl="1"/>
            <a:r>
              <a:rPr lang="et-EE" dirty="0">
                <a:hlinkClick r:id="rId5"/>
              </a:rPr>
              <a:t>https://www.aapor.org/Standards-Ethics/Best-Practices.aspx</a:t>
            </a:r>
            <a:endParaRPr lang="et-EE" dirty="0"/>
          </a:p>
          <a:p>
            <a:r>
              <a:rPr lang="et-EE" dirty="0"/>
              <a:t>Kui uuringu korraldaja </a:t>
            </a:r>
          </a:p>
          <a:p>
            <a:pPr lvl="1"/>
            <a:r>
              <a:rPr lang="et-EE" dirty="0"/>
              <a:t>ei oska/suuda anda selgeid vastuseid olulistele küsimustele või</a:t>
            </a:r>
          </a:p>
          <a:p>
            <a:pPr lvl="1"/>
            <a:r>
              <a:rPr lang="et-EE" dirty="0"/>
              <a:t>ajab kesksete mõistete kohta villast (vastamismäär, veapiir, valimitüüp),</a:t>
            </a:r>
          </a:p>
          <a:p>
            <a:r>
              <a:rPr lang="et-EE" dirty="0"/>
              <a:t>siis pigem hoida nendest andmetest eemale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606F-A001-4C4A-AE19-8343D32AB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914" y="4851400"/>
            <a:ext cx="42736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B13-D843-48CC-A860-1902CFC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Andmete esinduslikkus, tulemuste </a:t>
            </a:r>
            <a:r>
              <a:rPr lang="et-EE" sz="2800" dirty="0" err="1"/>
              <a:t>üldistatavus</a:t>
            </a:r>
            <a:endParaRPr lang="et-E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A7C7-5F09-4FF2-89C9-DB4AA71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sz="1800" dirty="0"/>
              <a:t>Põhiline on küsimus andmete esinduslikkusest</a:t>
            </a:r>
          </a:p>
          <a:p>
            <a:r>
              <a:rPr lang="et-EE" sz="1800" dirty="0"/>
              <a:t>Kui meil ei ole andmeid kogu sihtpopulatsiooni kohta, kas tulemused on sellele üldistatavad?</a:t>
            </a:r>
          </a:p>
          <a:p>
            <a:r>
              <a:rPr lang="et-EE" sz="1800" dirty="0"/>
              <a:t>Kas seda on võimalik kuidagi hinnata?</a:t>
            </a:r>
          </a:p>
          <a:p>
            <a:r>
              <a:rPr lang="et-EE" sz="1800" dirty="0"/>
              <a:t>Kui oluliste tunnuste lõikes esineb lahknevusi sihtpopulatsioonist, kas on võimalik parandada?</a:t>
            </a:r>
          </a:p>
          <a:p>
            <a:r>
              <a:rPr lang="et-EE" sz="1800" dirty="0"/>
              <a:t>On võimalik (kaalumise teel), aga oluline on siiski valimi juhuslikkus</a:t>
            </a:r>
          </a:p>
          <a:p>
            <a:r>
              <a:rPr lang="et-EE" sz="1800" dirty="0"/>
              <a:t>Pole küsimus ainult valimiandmete kohta</a:t>
            </a:r>
          </a:p>
          <a:p>
            <a:r>
              <a:rPr lang="et-EE" sz="1800" dirty="0"/>
              <a:t>Ka registri- või suurandmete puhul küsimus andmete täielikkusest</a:t>
            </a:r>
          </a:p>
          <a:p>
            <a:r>
              <a:rPr lang="et-EE" sz="1800" dirty="0"/>
              <a:t>Millest võivad andmelüngad tekkida?</a:t>
            </a:r>
          </a:p>
          <a:p>
            <a:pPr lvl="1"/>
            <a:r>
              <a:rPr lang="et-EE" sz="1600" dirty="0"/>
              <a:t>Kutsele mittevastamine ehk täielik mittevastamine </a:t>
            </a:r>
            <a:r>
              <a:rPr lang="et-EE" sz="1600" i="1" dirty="0"/>
              <a:t>(</a:t>
            </a:r>
            <a:r>
              <a:rPr lang="et-EE" sz="1600" i="1" dirty="0" err="1"/>
              <a:t>unit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total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kõigile küsimustele</a:t>
            </a:r>
          </a:p>
          <a:p>
            <a:pPr lvl="1"/>
            <a:r>
              <a:rPr lang="et-EE" sz="1600" dirty="0"/>
              <a:t>Küsimusele mittevastamine ehk osaline mittevastamine </a:t>
            </a:r>
            <a:r>
              <a:rPr lang="et-EE" sz="1600" i="1" dirty="0"/>
              <a:t>(</a:t>
            </a:r>
            <a:r>
              <a:rPr lang="et-EE" sz="1600" i="1" dirty="0" err="1"/>
              <a:t>item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, </a:t>
            </a:r>
            <a:r>
              <a:rPr lang="et-EE" sz="1600" i="1" dirty="0" err="1"/>
              <a:t>partial</a:t>
            </a:r>
            <a:r>
              <a:rPr lang="et-EE" sz="1600" i="1" dirty="0"/>
              <a:t> </a:t>
            </a:r>
            <a:r>
              <a:rPr lang="et-EE" sz="1600" i="1" dirty="0" err="1"/>
              <a:t>nonresponse</a:t>
            </a:r>
            <a:r>
              <a:rPr lang="et-EE" sz="1600" i="1" dirty="0"/>
              <a:t>) </a:t>
            </a:r>
            <a:r>
              <a:rPr lang="et-EE" sz="1600" dirty="0"/>
              <a:t>– vastused puuduvad vähemalt ühele küsimusele</a:t>
            </a:r>
          </a:p>
          <a:p>
            <a:pPr lvl="1"/>
            <a:r>
              <a:rPr lang="et-EE" sz="1600" dirty="0"/>
              <a:t>Täielike andmete ühendamisel mittetäielikega</a:t>
            </a:r>
          </a:p>
          <a:p>
            <a:pPr lvl="1"/>
            <a:r>
              <a:rPr lang="et-EE" sz="1600" dirty="0"/>
              <a:t>Tehnilistest probleemidest (nt andmekogumisel, </a:t>
            </a:r>
            <a:br>
              <a:rPr lang="et-EE" sz="1600" dirty="0"/>
            </a:br>
            <a:r>
              <a:rPr lang="et-EE" sz="1600" dirty="0"/>
              <a:t>andmete töötlemisel)</a:t>
            </a:r>
          </a:p>
          <a:p>
            <a:pPr lvl="1"/>
            <a:endParaRPr lang="et-EE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5C28B-7312-4FDA-9738-54986B1F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83" y="5157826"/>
            <a:ext cx="4770936" cy="16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sz="2800" dirty="0"/>
              <a:t>Kas madal vastamismäär ja andmelüngad on alati probleem?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7988" cy="4351338"/>
          </a:xfrm>
        </p:spPr>
        <p:txBody>
          <a:bodyPr>
            <a:normAutofit/>
          </a:bodyPr>
          <a:lstStyle/>
          <a:p>
            <a:r>
              <a:rPr lang="et-EE" dirty="0"/>
              <a:t>Mitte alati</a:t>
            </a:r>
          </a:p>
          <a:p>
            <a:r>
              <a:rPr lang="et-EE" dirty="0"/>
              <a:t>Ainult siis, kui esineb mittevastamise nihe </a:t>
            </a:r>
            <a:r>
              <a:rPr lang="et-EE" i="1" dirty="0"/>
              <a:t>(</a:t>
            </a:r>
            <a:r>
              <a:rPr lang="et-EE" i="1" dirty="0" err="1"/>
              <a:t>nonresponse</a:t>
            </a:r>
            <a:r>
              <a:rPr lang="et-EE" i="1" dirty="0"/>
              <a:t> </a:t>
            </a:r>
            <a:r>
              <a:rPr lang="et-EE" i="1" dirty="0" err="1"/>
              <a:t>bias</a:t>
            </a:r>
            <a:r>
              <a:rPr lang="et-EE" i="1" dirty="0"/>
              <a:t>)</a:t>
            </a:r>
          </a:p>
          <a:p>
            <a:r>
              <a:rPr lang="et-EE" dirty="0"/>
              <a:t>Sõltub sellest, kas esineb seos mõõdetavate tunnuste ja vastamiskäitumise vahel</a:t>
            </a:r>
          </a:p>
          <a:p>
            <a:r>
              <a:rPr lang="et-EE" dirty="0"/>
              <a:t>Üldisemalt andmelünkade kontekstis: kas andmelüngad esinevad juhuslikult või süstemaatiliselt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8" y="1825625"/>
            <a:ext cx="4239217" cy="3781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622150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Bethlehem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(2002), </a:t>
            </a:r>
            <a:r>
              <a:rPr lang="et-E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Hoogendoorn</a:t>
            </a:r>
            <a:r>
              <a:rPr lang="et-E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(2008)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Andmelünkade (mittevastamise) liigid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i="1" dirty="0" err="1"/>
              <a:t>Missing</a:t>
            </a:r>
            <a:r>
              <a:rPr lang="et-EE" i="1" dirty="0"/>
              <a:t> </a:t>
            </a:r>
            <a:r>
              <a:rPr lang="et-EE" i="1" dirty="0" err="1"/>
              <a:t>completely</a:t>
            </a:r>
            <a:r>
              <a:rPr lang="et-EE" i="1" dirty="0"/>
              <a:t> at </a:t>
            </a:r>
            <a:r>
              <a:rPr lang="et-EE" i="1" dirty="0" err="1"/>
              <a:t>random</a:t>
            </a:r>
            <a:r>
              <a:rPr lang="et-EE" i="1" dirty="0"/>
              <a:t> (MCAR)</a:t>
            </a:r>
            <a:r>
              <a:rPr lang="et-EE" dirty="0"/>
              <a:t> ehk täiesti juhuslikud lüngad</a:t>
            </a:r>
          </a:p>
          <a:p>
            <a:r>
              <a:rPr lang="et-EE" dirty="0"/>
              <a:t>Andmelünkade esinemises pole midagi süstemaatilist</a:t>
            </a:r>
          </a:p>
          <a:p>
            <a:r>
              <a:rPr lang="et-EE" dirty="0"/>
              <a:t>Andmelünkade esinemine ei sõltu uuritavast tunnusest ega teistest tunnustest</a:t>
            </a:r>
          </a:p>
          <a:p>
            <a:r>
              <a:rPr lang="et-EE" dirty="0"/>
              <a:t>Kui </a:t>
            </a:r>
          </a:p>
          <a:p>
            <a:pPr lvl="1"/>
            <a:r>
              <a:rPr lang="el-GR" i="1" dirty="0"/>
              <a:t>φ</a:t>
            </a:r>
            <a:r>
              <a:rPr lang="et-EE" i="1" baseline="-25000" dirty="0"/>
              <a:t>i</a:t>
            </a:r>
            <a:r>
              <a:rPr lang="et-EE" dirty="0"/>
              <a:t> – respondent </a:t>
            </a:r>
            <a:r>
              <a:rPr lang="et-EE" i="1" dirty="0"/>
              <a:t>i</a:t>
            </a:r>
            <a:r>
              <a:rPr lang="et-EE" dirty="0"/>
              <a:t> tõenäosus vastata</a:t>
            </a:r>
          </a:p>
          <a:p>
            <a:pPr lvl="1"/>
            <a:r>
              <a:rPr lang="et-EE" i="1" dirty="0"/>
              <a:t>x</a:t>
            </a:r>
            <a:r>
              <a:rPr lang="et-EE" i="1" baseline="-25000" dirty="0"/>
              <a:t>i </a:t>
            </a:r>
            <a:r>
              <a:rPr lang="et-EE" dirty="0"/>
              <a:t> – mingi andmestikus olev tunnus</a:t>
            </a:r>
          </a:p>
          <a:p>
            <a:pPr lvl="1"/>
            <a:r>
              <a:rPr lang="et-EE" i="1" dirty="0" err="1"/>
              <a:t>y</a:t>
            </a:r>
            <a:r>
              <a:rPr lang="et-EE" i="1" baseline="-25000" dirty="0" err="1"/>
              <a:t>i</a:t>
            </a:r>
            <a:r>
              <a:rPr lang="et-EE" i="1" baseline="-25000" dirty="0"/>
              <a:t> </a:t>
            </a:r>
            <a:r>
              <a:rPr lang="et-EE" dirty="0"/>
              <a:t> – vaadeldav tunnus (kas esineb andmelünk või mitte)</a:t>
            </a:r>
            <a:endParaRPr lang="et-EE" i="1" dirty="0"/>
          </a:p>
          <a:p>
            <a:r>
              <a:rPr lang="et-EE" dirty="0"/>
              <a:t>siis </a:t>
            </a:r>
            <a:r>
              <a:rPr lang="el-GR" i="1" dirty="0"/>
              <a:t>φ</a:t>
            </a:r>
            <a:r>
              <a:rPr lang="et-EE" i="1" baseline="-25000" dirty="0"/>
              <a:t>i</a:t>
            </a:r>
            <a:r>
              <a:rPr lang="et-EE" dirty="0"/>
              <a:t> ei ole seotud </a:t>
            </a:r>
            <a:r>
              <a:rPr lang="et-EE" i="1" dirty="0"/>
              <a:t>x</a:t>
            </a:r>
            <a:r>
              <a:rPr lang="et-EE" i="1" baseline="-25000" dirty="0"/>
              <a:t>i </a:t>
            </a:r>
            <a:r>
              <a:rPr lang="et-EE" dirty="0"/>
              <a:t>, </a:t>
            </a:r>
            <a:r>
              <a:rPr lang="et-EE" i="1" dirty="0" err="1"/>
              <a:t>y</a:t>
            </a:r>
            <a:r>
              <a:rPr lang="et-EE" i="1" baseline="-25000" dirty="0" err="1"/>
              <a:t>i</a:t>
            </a:r>
            <a:r>
              <a:rPr lang="et-EE" dirty="0"/>
              <a:t> ega ühegi teise tunnusega</a:t>
            </a:r>
          </a:p>
          <a:p>
            <a:r>
              <a:rPr lang="et-EE" dirty="0"/>
              <a:t>Näide kehakaalu tunnuses esinevate lünkade kohta:</a:t>
            </a:r>
          </a:p>
          <a:p>
            <a:pPr lvl="1"/>
            <a:r>
              <a:rPr lang="et-EE" dirty="0"/>
              <a:t>sugu ei ole seotud lünkade esinemisega kaalu tunnuses, st naiste ja meeste hulgas ei erine kaalu ütlemata jätnute osakaal, </a:t>
            </a:r>
          </a:p>
          <a:p>
            <a:pPr lvl="1"/>
            <a:r>
              <a:rPr lang="et-EE" dirty="0"/>
              <a:t>ka kergemate ja raskemate inimeste tõenäosuses kaal öelda või ütlemata jätta erinevust ei ole</a:t>
            </a:r>
          </a:p>
          <a:p>
            <a:r>
              <a:rPr lang="et-EE" dirty="0"/>
              <a:t>Populatsiooni kohta tehtavad järeldused on nihketa (muidugi eeldusel, et tegu on tõenäosusliku valimiga =&gt; esineb siiski valikuviga)</a:t>
            </a:r>
          </a:p>
          <a:p>
            <a:r>
              <a:rPr lang="et-EE" dirty="0"/>
              <a:t>Kui mittevastamise viga ignoreeritakse, siis sisuliselt eeldatakse MCAR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2215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err="1"/>
              <a:t>Bruch</a:t>
            </a:r>
            <a:r>
              <a:rPr lang="et-EE" dirty="0"/>
              <a:t> &amp; </a:t>
            </a:r>
            <a:r>
              <a:rPr lang="et-EE" dirty="0" err="1"/>
              <a:t>Sand</a:t>
            </a:r>
            <a:r>
              <a:rPr lang="en-US" dirty="0"/>
              <a:t> (20</a:t>
            </a:r>
            <a:r>
              <a:rPr lang="et-EE" dirty="0"/>
              <a:t>19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8528</TotalTime>
  <Words>1686</Words>
  <Application>Microsoft Office PowerPoint</Application>
  <PresentationFormat>Widescreen</PresentationFormat>
  <Paragraphs>205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Arial</vt:lpstr>
      <vt:lpstr>Calibri</vt:lpstr>
      <vt:lpstr>Office Theme</vt:lpstr>
      <vt:lpstr>PowerPoint Presentation</vt:lpstr>
      <vt:lpstr>So now we’ve got our dataset, what are we gonna do with it?</vt:lpstr>
      <vt:lpstr>Uuringu koguviga</vt:lpstr>
      <vt:lpstr>Uuringu koguviga</vt:lpstr>
      <vt:lpstr>Uuringu koguviga</vt:lpstr>
      <vt:lpstr>Halbade andmete äratundmiseks võib piisata vähesest</vt:lpstr>
      <vt:lpstr>Andmete esinduslikkus, tulemuste üldistatavus</vt:lpstr>
      <vt:lpstr>Kas madal vastamismäär ja andmelüngad on alati probleem?</vt:lpstr>
      <vt:lpstr>Andmelünkade (mittevastamise) liigid</vt:lpstr>
      <vt:lpstr>Andmelünkade (mittevastamise) liigid</vt:lpstr>
      <vt:lpstr>Andmelünkade (mittevastamise) liigid</vt:lpstr>
      <vt:lpstr>Mida andmelünkadega teha?</vt:lpstr>
      <vt:lpstr>Andmete kaalumine</vt:lpstr>
      <vt:lpstr>Mida teha küsimusele mittevastamisest tuleneva esinduslikkuse kaoga?</vt:lpstr>
      <vt:lpstr>Mida teha küsimusele mittevastamisest tuleneva esinduslikkuse kaoga?</vt:lpstr>
      <vt:lpstr>Mida teha küsimusele mittevastamisest tuleneva esinduslikkuse kaoga?</vt:lpstr>
    </vt:vector>
  </TitlesOfParts>
  <Company>University of Tartu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Andmepädevus SVUH.00.059</dc:title>
  <dc:creator>Indrek Soidla</dc:creator>
  <cp:lastModifiedBy>Indrek Soidla</cp:lastModifiedBy>
  <cp:revision>109</cp:revision>
  <dcterms:created xsi:type="dcterms:W3CDTF">2019-10-11T12:59:37Z</dcterms:created>
  <dcterms:modified xsi:type="dcterms:W3CDTF">2021-02-11T16:07:41Z</dcterms:modified>
</cp:coreProperties>
</file>