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F34CC5-D14F-4202-A0D3-62A7F05E919B}"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34CC5-D14F-4202-A0D3-62A7F05E919B}"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34CC5-D14F-4202-A0D3-62A7F05E919B}"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34CC5-D14F-4202-A0D3-62A7F05E919B}"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34CC5-D14F-4202-A0D3-62A7F05E919B}"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F34CC5-D14F-4202-A0D3-62A7F05E919B}"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F34CC5-D14F-4202-A0D3-62A7F05E919B}" type="datetimeFigureOut">
              <a:rPr lang="en-US" smtClean="0"/>
              <a:pPr/>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F34CC5-D14F-4202-A0D3-62A7F05E919B}" type="datetimeFigureOut">
              <a:rPr lang="en-US" smtClean="0"/>
              <a:pPr/>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34CC5-D14F-4202-A0D3-62A7F05E919B}" type="datetimeFigureOut">
              <a:rPr lang="en-US" smtClean="0"/>
              <a:pPr/>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34CC5-D14F-4202-A0D3-62A7F05E919B}"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34CC5-D14F-4202-A0D3-62A7F05E919B}"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03348-9A79-4BC0-A564-EA7A1735B6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34CC5-D14F-4202-A0D3-62A7F05E919B}" type="datetimeFigureOut">
              <a:rPr lang="en-US" smtClean="0"/>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03348-9A79-4BC0-A564-EA7A1735B6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dirty="0" smtClean="0">
                <a:ln>
                  <a:noFill/>
                </a:ln>
                <a:solidFill>
                  <a:schemeClr val="tx1"/>
                </a:solidFill>
                <a:effectLst/>
                <a:uLnTx/>
                <a:uFillTx/>
                <a:latin typeface="+mj-lt"/>
                <a:ea typeface="+mj-ea"/>
                <a:cs typeface="+mj-cs"/>
              </a:rPr>
              <a:t>Power BI Part - II</a:t>
            </a:r>
            <a:endParaRPr kumimoji="0" lang="en-US" sz="6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txBox="1">
            <a:spLocks/>
          </p:cNvSpPr>
          <p:nvPr/>
        </p:nvSpPr>
        <p:spPr>
          <a:xfrm>
            <a:off x="1259632" y="3356992"/>
            <a:ext cx="6400800" cy="1752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Visuals List</a:t>
            </a:r>
            <a:endParaRPr kumimoji="0" lang="en-US" sz="4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354217"/>
          </a:xfrm>
          <a:prstGeom prst="rect">
            <a:avLst/>
          </a:prstGeom>
          <a:noFill/>
        </p:spPr>
        <p:txBody>
          <a:bodyPr wrap="square" rtlCol="0">
            <a:spAutoFit/>
          </a:bodyPr>
          <a:lstStyle/>
          <a:p>
            <a:r>
              <a:rPr lang="en-US" sz="2800" b="1" dirty="0" smtClean="0"/>
              <a:t>26. </a:t>
            </a:r>
            <a:r>
              <a:rPr lang="en-US" sz="2800" b="1" dirty="0"/>
              <a:t>Stream </a:t>
            </a:r>
            <a:r>
              <a:rPr lang="en-US" sz="2800" b="1" dirty="0" smtClean="0"/>
              <a:t>Graph</a:t>
            </a:r>
            <a:endParaRPr lang="en-US" sz="2800" b="1" dirty="0"/>
          </a:p>
          <a:p>
            <a:pPr algn="just"/>
            <a:r>
              <a:rPr lang="en-US" dirty="0"/>
              <a:t>A stream graph is a type of stacked graph which represents data around the central axis, it shows the changes in the data over a certain time through a flowing, organic shape that resembles a river-like stream. </a:t>
            </a:r>
          </a:p>
        </p:txBody>
      </p:sp>
      <p:pic>
        <p:nvPicPr>
          <p:cNvPr id="6" name="Picture 5" descr="custom-visualizations-stream-graph-010621.jpg"/>
          <p:cNvPicPr>
            <a:picLocks noChangeAspect="1"/>
          </p:cNvPicPr>
          <p:nvPr/>
        </p:nvPicPr>
        <p:blipFill>
          <a:blip r:embed="rId2" cstate="print"/>
          <a:stretch>
            <a:fillRect/>
          </a:stretch>
        </p:blipFill>
        <p:spPr>
          <a:xfrm>
            <a:off x="2483768" y="2060848"/>
            <a:ext cx="4608512" cy="34563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631216"/>
          </a:xfrm>
          <a:prstGeom prst="rect">
            <a:avLst/>
          </a:prstGeom>
          <a:noFill/>
        </p:spPr>
        <p:txBody>
          <a:bodyPr wrap="square" rtlCol="0">
            <a:spAutoFit/>
          </a:bodyPr>
          <a:lstStyle/>
          <a:p>
            <a:r>
              <a:rPr lang="en-US" sz="2800" b="1" dirty="0" smtClean="0"/>
              <a:t>27. Sunburst</a:t>
            </a:r>
            <a:endParaRPr lang="en-US" sz="2800" b="1" dirty="0"/>
          </a:p>
          <a:p>
            <a:pPr algn="just"/>
            <a:r>
              <a:rPr lang="en-US" dirty="0"/>
              <a:t>The sunburst chart is also called a multi-level pie chart, radial </a:t>
            </a:r>
            <a:r>
              <a:rPr lang="en-US" dirty="0" err="1"/>
              <a:t>treemap</a:t>
            </a:r>
            <a:r>
              <a:rPr lang="en-US" dirty="0"/>
              <a:t>, and ring chart which is used to visualize the typical hierarchical data.  It consists of inner circles surrounded by rings of deeper hierarchy levels. The angle of each part is divided equally under its parent node.</a:t>
            </a:r>
          </a:p>
        </p:txBody>
      </p:sp>
      <p:pic>
        <p:nvPicPr>
          <p:cNvPr id="6" name="Picture 5" descr="custom-visualizations-sunburst-010621.jpg"/>
          <p:cNvPicPr>
            <a:picLocks noChangeAspect="1"/>
          </p:cNvPicPr>
          <p:nvPr/>
        </p:nvPicPr>
        <p:blipFill>
          <a:blip r:embed="rId2" cstate="print"/>
          <a:stretch>
            <a:fillRect/>
          </a:stretch>
        </p:blipFill>
        <p:spPr>
          <a:xfrm>
            <a:off x="2627784" y="2348880"/>
            <a:ext cx="3456384" cy="34563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077218"/>
          </a:xfrm>
          <a:prstGeom prst="rect">
            <a:avLst/>
          </a:prstGeom>
          <a:noFill/>
        </p:spPr>
        <p:txBody>
          <a:bodyPr wrap="square" rtlCol="0">
            <a:spAutoFit/>
          </a:bodyPr>
          <a:lstStyle/>
          <a:p>
            <a:r>
              <a:rPr lang="en-US" sz="2800" b="1" dirty="0" smtClean="0"/>
              <a:t>28. </a:t>
            </a:r>
            <a:r>
              <a:rPr lang="en-US" sz="2800" b="1" dirty="0"/>
              <a:t>Synoptic </a:t>
            </a:r>
            <a:r>
              <a:rPr lang="en-US" sz="2800" b="1" dirty="0" smtClean="0"/>
              <a:t>Panel</a:t>
            </a:r>
            <a:endParaRPr lang="en-US" sz="2800" b="1" dirty="0"/>
          </a:p>
          <a:p>
            <a:pPr algn="just"/>
            <a:r>
              <a:rPr lang="en-US" dirty="0"/>
              <a:t>The synoptic panel allows you to present one or more images, assigning an arbitrary area. These areas are colored and highlighted to display the information.</a:t>
            </a:r>
          </a:p>
        </p:txBody>
      </p:sp>
      <p:pic>
        <p:nvPicPr>
          <p:cNvPr id="6" name="Picture 5" descr="Synoptic Panel.jpg"/>
          <p:cNvPicPr>
            <a:picLocks noChangeAspect="1"/>
          </p:cNvPicPr>
          <p:nvPr/>
        </p:nvPicPr>
        <p:blipFill>
          <a:blip r:embed="rId2" cstate="print"/>
          <a:stretch>
            <a:fillRect/>
          </a:stretch>
        </p:blipFill>
        <p:spPr>
          <a:xfrm>
            <a:off x="1187624" y="1988840"/>
            <a:ext cx="6696744" cy="37558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354217"/>
          </a:xfrm>
          <a:prstGeom prst="rect">
            <a:avLst/>
          </a:prstGeom>
          <a:noFill/>
        </p:spPr>
        <p:txBody>
          <a:bodyPr wrap="square" rtlCol="0">
            <a:spAutoFit/>
          </a:bodyPr>
          <a:lstStyle/>
          <a:p>
            <a:r>
              <a:rPr lang="en-US" sz="2800" b="1" dirty="0" smtClean="0"/>
              <a:t>29. Tornado</a:t>
            </a:r>
          </a:p>
          <a:p>
            <a:r>
              <a:rPr lang="en-US" dirty="0"/>
              <a:t>Tornado charts are useful to analyze the sensor data compared to the relative variables. These charts are also called tornado charts or plots and a special type of bar chart.  </a:t>
            </a:r>
          </a:p>
        </p:txBody>
      </p:sp>
      <p:pic>
        <p:nvPicPr>
          <p:cNvPr id="6" name="Picture 5" descr="Tornado charts.png"/>
          <p:cNvPicPr>
            <a:picLocks noChangeAspect="1"/>
          </p:cNvPicPr>
          <p:nvPr/>
        </p:nvPicPr>
        <p:blipFill>
          <a:blip r:embed="rId2" cstate="print"/>
          <a:stretch>
            <a:fillRect/>
          </a:stretch>
        </p:blipFill>
        <p:spPr>
          <a:xfrm>
            <a:off x="2195736" y="1988840"/>
            <a:ext cx="4877481" cy="36581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077218"/>
          </a:xfrm>
          <a:prstGeom prst="rect">
            <a:avLst/>
          </a:prstGeom>
          <a:noFill/>
        </p:spPr>
        <p:txBody>
          <a:bodyPr wrap="square" rtlCol="0">
            <a:spAutoFit/>
          </a:bodyPr>
          <a:lstStyle/>
          <a:p>
            <a:r>
              <a:rPr lang="en-US" sz="2800" b="1" dirty="0" smtClean="0"/>
              <a:t>30. </a:t>
            </a:r>
            <a:r>
              <a:rPr lang="en-US" sz="2800" b="1" dirty="0" err="1"/>
              <a:t>Hexbin</a:t>
            </a:r>
            <a:r>
              <a:rPr lang="en-US" sz="2800" b="1" dirty="0"/>
              <a:t> Scatter </a:t>
            </a:r>
            <a:r>
              <a:rPr lang="en-US" sz="2800" b="1" dirty="0" smtClean="0"/>
              <a:t>Plot</a:t>
            </a:r>
          </a:p>
          <a:p>
            <a:r>
              <a:rPr lang="en-US" dirty="0" err="1"/>
              <a:t>Hexbin</a:t>
            </a:r>
            <a:r>
              <a:rPr lang="en-US" dirty="0"/>
              <a:t> scatters plot is a custom visual effect for Microsoft Power BI that displays the points on the top of hexagonal bins.</a:t>
            </a:r>
          </a:p>
        </p:txBody>
      </p:sp>
      <p:pic>
        <p:nvPicPr>
          <p:cNvPr id="8" name="Picture 7" descr="custom-visualizations-hexbin-scatter-plot-010621.jpg"/>
          <p:cNvPicPr>
            <a:picLocks noChangeAspect="1"/>
          </p:cNvPicPr>
          <p:nvPr/>
        </p:nvPicPr>
        <p:blipFill>
          <a:blip r:embed="rId2" cstate="print"/>
          <a:stretch>
            <a:fillRect/>
          </a:stretch>
        </p:blipFill>
        <p:spPr>
          <a:xfrm>
            <a:off x="971599" y="1844824"/>
            <a:ext cx="7558731" cy="35283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2000548"/>
          </a:xfrm>
          <a:prstGeom prst="rect">
            <a:avLst/>
          </a:prstGeom>
          <a:noFill/>
        </p:spPr>
        <p:txBody>
          <a:bodyPr wrap="square" rtlCol="0">
            <a:spAutoFit/>
          </a:bodyPr>
          <a:lstStyle/>
          <a:p>
            <a:r>
              <a:rPr lang="en-US" sz="2800" b="1" dirty="0" smtClean="0"/>
              <a:t>31. </a:t>
            </a:r>
            <a:r>
              <a:rPr lang="en-US" sz="2800" b="1" dirty="0" smtClean="0"/>
              <a:t>KPI</a:t>
            </a:r>
            <a:endParaRPr lang="en-US" sz="2800" b="1" dirty="0" smtClean="0"/>
          </a:p>
          <a:p>
            <a:pPr algn="just"/>
            <a:r>
              <a:rPr lang="en-US" sz="1600" dirty="0" smtClean="0"/>
              <a:t>KPI or Key Performance Indicator is a measure for businesses to understand how they perform in a specific area that is important and many times critical for their business. For example, they would like to see how the current year-to-date sales are going against what they estimated? Is it higher or lower? What is the trend? Is it going upward or downward? There are some visualization options to show KPIs, and from them, the most commons are; Gauges, Charts with arrows that show upward or downward, and color codes of red, amber, or green (visualizing the status).</a:t>
            </a:r>
            <a:endParaRPr lang="en-US" sz="1600" dirty="0"/>
          </a:p>
        </p:txBody>
      </p:sp>
      <p:sp>
        <p:nvSpPr>
          <p:cNvPr id="6" name="TextBox 5"/>
          <p:cNvSpPr txBox="1"/>
          <p:nvPr/>
        </p:nvSpPr>
        <p:spPr>
          <a:xfrm>
            <a:off x="467544" y="2708920"/>
            <a:ext cx="5400600" cy="2185214"/>
          </a:xfrm>
          <a:prstGeom prst="rect">
            <a:avLst/>
          </a:prstGeom>
          <a:noFill/>
        </p:spPr>
        <p:txBody>
          <a:bodyPr wrap="square" rtlCol="0">
            <a:spAutoFit/>
          </a:bodyPr>
          <a:lstStyle/>
          <a:p>
            <a:pPr fontAlgn="base"/>
            <a:r>
              <a:rPr lang="en-US" sz="2800" b="1" dirty="0" smtClean="0"/>
              <a:t>KPI </a:t>
            </a:r>
            <a:r>
              <a:rPr lang="en-US" sz="2800" b="1" dirty="0" smtClean="0"/>
              <a:t>Elements</a:t>
            </a:r>
          </a:p>
          <a:p>
            <a:pPr fontAlgn="base">
              <a:buFont typeface="Arial" pitchFamily="34" charset="0"/>
              <a:buChar char="•"/>
            </a:pPr>
            <a:r>
              <a:rPr lang="en-US" sz="1600" dirty="0" smtClean="0"/>
              <a:t>Value : The </a:t>
            </a:r>
            <a:r>
              <a:rPr lang="en-US" sz="1600" dirty="0" smtClean="0"/>
              <a:t>main measure which we want to evaluate</a:t>
            </a:r>
          </a:p>
          <a:p>
            <a:pPr fontAlgn="base">
              <a:buFont typeface="Arial" pitchFamily="34" charset="0"/>
              <a:buChar char="•"/>
            </a:pPr>
            <a:r>
              <a:rPr lang="en-US" sz="1600" dirty="0" smtClean="0"/>
              <a:t>Target</a:t>
            </a:r>
            <a:r>
              <a:rPr lang="en-US" sz="1600" dirty="0" smtClean="0"/>
              <a:t> </a:t>
            </a:r>
            <a:r>
              <a:rPr lang="en-US" sz="1600" dirty="0" smtClean="0"/>
              <a:t>: What </a:t>
            </a:r>
            <a:r>
              <a:rPr lang="en-US" sz="1600" dirty="0" smtClean="0"/>
              <a:t>we want to </a:t>
            </a:r>
            <a:r>
              <a:rPr lang="en-US" sz="1600" dirty="0" smtClean="0"/>
              <a:t>compare </a:t>
            </a:r>
            <a:r>
              <a:rPr lang="en-US" sz="1600" dirty="0" smtClean="0"/>
              <a:t>the Value with</a:t>
            </a:r>
          </a:p>
          <a:p>
            <a:pPr fontAlgn="base">
              <a:buFont typeface="Arial" pitchFamily="34" charset="0"/>
              <a:buChar char="•"/>
            </a:pPr>
            <a:r>
              <a:rPr lang="en-US" sz="1600" dirty="0" smtClean="0"/>
              <a:t>Trend : </a:t>
            </a:r>
            <a:r>
              <a:rPr lang="en-US" sz="1600" dirty="0" smtClean="0"/>
              <a:t>How Value </a:t>
            </a:r>
            <a:r>
              <a:rPr lang="en-US" sz="1600" dirty="0" smtClean="0"/>
              <a:t>performs </a:t>
            </a:r>
            <a:r>
              <a:rPr lang="en-US" sz="1600" dirty="0" smtClean="0"/>
              <a:t>in a time period, is it going upward, downward…?</a:t>
            </a:r>
          </a:p>
          <a:p>
            <a:pPr fontAlgn="base">
              <a:buFont typeface="Arial" pitchFamily="34" charset="0"/>
              <a:buChar char="•"/>
            </a:pPr>
            <a:r>
              <a:rPr lang="en-US" sz="1600" dirty="0" smtClean="0"/>
              <a:t>Status : What </a:t>
            </a:r>
            <a:r>
              <a:rPr lang="en-US" sz="1600" dirty="0" smtClean="0"/>
              <a:t>is the current status of Value against Target?</a:t>
            </a:r>
          </a:p>
          <a:p>
            <a:pPr fontAlgn="base"/>
            <a:endParaRPr lang="en-US"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354217"/>
          </a:xfrm>
          <a:prstGeom prst="rect">
            <a:avLst/>
          </a:prstGeom>
          <a:noFill/>
        </p:spPr>
        <p:txBody>
          <a:bodyPr wrap="square" rtlCol="0">
            <a:spAutoFit/>
          </a:bodyPr>
          <a:lstStyle/>
          <a:p>
            <a:r>
              <a:rPr lang="en-US" sz="2800" b="1" dirty="0" smtClean="0"/>
              <a:t>18. </a:t>
            </a:r>
            <a:r>
              <a:rPr lang="en-US" sz="2800" b="1" dirty="0"/>
              <a:t>Calendar </a:t>
            </a:r>
            <a:r>
              <a:rPr lang="en-US" sz="2800" b="1" dirty="0" smtClean="0"/>
              <a:t>Charts</a:t>
            </a:r>
            <a:endParaRPr lang="en-US" sz="1200" dirty="0" smtClean="0"/>
          </a:p>
          <a:p>
            <a:pPr algn="just"/>
            <a:r>
              <a:rPr lang="en-US" dirty="0"/>
              <a:t>The calendar charts are unique charts and allow you to represent the distribution of values across a calendar. The custom calendar supports one data field and many measurable columns that are necessary for your project.</a:t>
            </a:r>
          </a:p>
        </p:txBody>
      </p:sp>
      <p:pic>
        <p:nvPicPr>
          <p:cNvPr id="7" name="Picture 6" descr="custom-visualizations-calender-chart-010621.jpg"/>
          <p:cNvPicPr>
            <a:picLocks noChangeAspect="1"/>
          </p:cNvPicPr>
          <p:nvPr/>
        </p:nvPicPr>
        <p:blipFill>
          <a:blip r:embed="rId2" cstate="print"/>
          <a:stretch>
            <a:fillRect/>
          </a:stretch>
        </p:blipFill>
        <p:spPr>
          <a:xfrm>
            <a:off x="1115616" y="1988840"/>
            <a:ext cx="7040782" cy="39604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354217"/>
          </a:xfrm>
          <a:prstGeom prst="rect">
            <a:avLst/>
          </a:prstGeom>
          <a:noFill/>
        </p:spPr>
        <p:txBody>
          <a:bodyPr wrap="square" rtlCol="0">
            <a:spAutoFit/>
          </a:bodyPr>
          <a:lstStyle/>
          <a:p>
            <a:r>
              <a:rPr lang="en-US" sz="2800" b="1" dirty="0" smtClean="0"/>
              <a:t>19. </a:t>
            </a:r>
            <a:r>
              <a:rPr lang="en-US" sz="2800" b="1" dirty="0"/>
              <a:t>Aster </a:t>
            </a:r>
            <a:r>
              <a:rPr lang="en-US" sz="2800" b="1" dirty="0" smtClean="0"/>
              <a:t>Plot</a:t>
            </a:r>
          </a:p>
          <a:p>
            <a:pPr algn="just"/>
            <a:r>
              <a:rPr lang="en-US" dirty="0"/>
              <a:t>Aster plot charts are similar to pie charts and doughnut charts. In the aster plot, you can be able to visualize up to two measures. The first measure controls the depth and the second measure controls the width of each section.</a:t>
            </a:r>
          </a:p>
        </p:txBody>
      </p:sp>
      <p:pic>
        <p:nvPicPr>
          <p:cNvPr id="6" name="Picture 5" descr="custom-visualizations-aster-plot-010621.jpg"/>
          <p:cNvPicPr>
            <a:picLocks noChangeAspect="1"/>
          </p:cNvPicPr>
          <p:nvPr/>
        </p:nvPicPr>
        <p:blipFill>
          <a:blip r:embed="rId2" cstate="print"/>
          <a:stretch>
            <a:fillRect/>
          </a:stretch>
        </p:blipFill>
        <p:spPr>
          <a:xfrm>
            <a:off x="1763688" y="1844824"/>
            <a:ext cx="5184576" cy="38884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354217"/>
          </a:xfrm>
          <a:prstGeom prst="rect">
            <a:avLst/>
          </a:prstGeom>
          <a:noFill/>
        </p:spPr>
        <p:txBody>
          <a:bodyPr wrap="square" rtlCol="0">
            <a:spAutoFit/>
          </a:bodyPr>
          <a:lstStyle/>
          <a:p>
            <a:r>
              <a:rPr lang="en-US" sz="2800" b="1" dirty="0" smtClean="0"/>
              <a:t>20. </a:t>
            </a:r>
            <a:r>
              <a:rPr lang="en-US" sz="2800" b="1" dirty="0"/>
              <a:t>Bullet </a:t>
            </a:r>
            <a:r>
              <a:rPr lang="en-US" sz="2800" b="1" dirty="0" smtClean="0"/>
              <a:t>Charts</a:t>
            </a:r>
          </a:p>
          <a:p>
            <a:pPr algn="just"/>
            <a:r>
              <a:rPr lang="en-US" dirty="0"/>
              <a:t>Bullet charts are the replacement of dashboard gauges and meters. They are useful to compare one or more measures to enrich the data. Bullet charts may be vertical, horizontal and may be stacked to allow the comparison of the data. </a:t>
            </a:r>
          </a:p>
        </p:txBody>
      </p:sp>
      <p:pic>
        <p:nvPicPr>
          <p:cNvPr id="6" name="Picture 5" descr="custom-visualizations-bullet-chart-010621.jpg"/>
          <p:cNvPicPr>
            <a:picLocks noChangeAspect="1"/>
          </p:cNvPicPr>
          <p:nvPr/>
        </p:nvPicPr>
        <p:blipFill>
          <a:blip r:embed="rId2" cstate="print"/>
          <a:stretch>
            <a:fillRect/>
          </a:stretch>
        </p:blipFill>
        <p:spPr>
          <a:xfrm>
            <a:off x="899592" y="2564904"/>
            <a:ext cx="7022494" cy="20162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76672"/>
            <a:ext cx="8280920" cy="1077218"/>
          </a:xfrm>
          <a:prstGeom prst="rect">
            <a:avLst/>
          </a:prstGeom>
          <a:noFill/>
        </p:spPr>
        <p:txBody>
          <a:bodyPr wrap="square" rtlCol="0">
            <a:spAutoFit/>
          </a:bodyPr>
          <a:lstStyle/>
          <a:p>
            <a:r>
              <a:rPr lang="en-US" sz="2800" b="1" dirty="0" smtClean="0"/>
              <a:t>21. </a:t>
            </a:r>
            <a:r>
              <a:rPr lang="en-US" sz="2800" b="1" dirty="0" err="1"/>
              <a:t>Chiclet</a:t>
            </a:r>
            <a:r>
              <a:rPr lang="en-US" sz="2800" b="1" dirty="0"/>
              <a:t> Slicer</a:t>
            </a:r>
          </a:p>
          <a:p>
            <a:r>
              <a:rPr lang="en-US" dirty="0" err="1"/>
              <a:t>Chiclet</a:t>
            </a:r>
            <a:r>
              <a:rPr lang="en-US" dirty="0"/>
              <a:t> Slicer is similar to the slicer and it is made of buttons. It has a lot more flexibility and includes the ability to use images instead of text as filters.</a:t>
            </a:r>
          </a:p>
        </p:txBody>
      </p:sp>
      <p:pic>
        <p:nvPicPr>
          <p:cNvPr id="7" name="Picture 6" descr="custom-visualizations-chiclet-slicer-010621.jpg"/>
          <p:cNvPicPr>
            <a:picLocks noChangeAspect="1"/>
          </p:cNvPicPr>
          <p:nvPr/>
        </p:nvPicPr>
        <p:blipFill>
          <a:blip r:embed="rId2" cstate="print"/>
          <a:stretch>
            <a:fillRect/>
          </a:stretch>
        </p:blipFill>
        <p:spPr>
          <a:xfrm>
            <a:off x="2771800" y="2204864"/>
            <a:ext cx="3384376" cy="31136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354217"/>
          </a:xfrm>
          <a:prstGeom prst="rect">
            <a:avLst/>
          </a:prstGeom>
          <a:noFill/>
        </p:spPr>
        <p:txBody>
          <a:bodyPr wrap="square" rtlCol="0">
            <a:spAutoFit/>
          </a:bodyPr>
          <a:lstStyle/>
          <a:p>
            <a:r>
              <a:rPr lang="en-US" sz="2800" b="1" dirty="0" smtClean="0"/>
              <a:t>22. Chord</a:t>
            </a:r>
            <a:endParaRPr lang="en-US" sz="2800" b="1" dirty="0"/>
          </a:p>
          <a:p>
            <a:pPr algn="just"/>
            <a:r>
              <a:rPr lang="en-US" dirty="0"/>
              <a:t>Chord diagram provides an easy way to identify the interrelationship data visualization in a matrix. A circular chart shows the relationship between the variables, and it connects the data points in the form of an arc in the chord chart. </a:t>
            </a:r>
          </a:p>
        </p:txBody>
      </p:sp>
      <p:pic>
        <p:nvPicPr>
          <p:cNvPr id="8" name="Picture 7" descr="custom-visualizations-chord-010621.jpg"/>
          <p:cNvPicPr>
            <a:picLocks noChangeAspect="1"/>
          </p:cNvPicPr>
          <p:nvPr/>
        </p:nvPicPr>
        <p:blipFill>
          <a:blip r:embed="rId2" cstate="print"/>
          <a:stretch>
            <a:fillRect/>
          </a:stretch>
        </p:blipFill>
        <p:spPr>
          <a:xfrm>
            <a:off x="2771800" y="2132856"/>
            <a:ext cx="3881968" cy="3293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76672"/>
            <a:ext cx="8280920" cy="1354217"/>
          </a:xfrm>
          <a:prstGeom prst="rect">
            <a:avLst/>
          </a:prstGeom>
          <a:noFill/>
        </p:spPr>
        <p:txBody>
          <a:bodyPr wrap="square" rtlCol="0">
            <a:spAutoFit/>
          </a:bodyPr>
          <a:lstStyle/>
          <a:p>
            <a:r>
              <a:rPr lang="en-US" sz="2800" b="1" dirty="0" smtClean="0"/>
              <a:t>23. </a:t>
            </a:r>
            <a:r>
              <a:rPr lang="en-US" sz="2800" b="1" dirty="0"/>
              <a:t>Dot </a:t>
            </a:r>
            <a:r>
              <a:rPr lang="en-US" sz="2800" b="1" dirty="0" smtClean="0"/>
              <a:t>plot</a:t>
            </a:r>
            <a:endParaRPr lang="en-US" sz="2800" b="1" dirty="0"/>
          </a:p>
          <a:p>
            <a:pPr algn="just"/>
            <a:r>
              <a:rPr lang="en-US" dirty="0"/>
              <a:t>A dot plot chart is similar to the scatter chart and bubble chart, and it allows you to compare multiple measures by their magnitudes and represent the data with the dot. It also allows you to plot the data along the x-axis. </a:t>
            </a:r>
          </a:p>
        </p:txBody>
      </p:sp>
      <p:pic>
        <p:nvPicPr>
          <p:cNvPr id="7" name="Picture 6" descr="custom-visualizations-dotplot-010621.jpg"/>
          <p:cNvPicPr>
            <a:picLocks noChangeAspect="1"/>
          </p:cNvPicPr>
          <p:nvPr/>
        </p:nvPicPr>
        <p:blipFill>
          <a:blip r:embed="rId2" cstate="print"/>
          <a:stretch>
            <a:fillRect/>
          </a:stretch>
        </p:blipFill>
        <p:spPr>
          <a:xfrm>
            <a:off x="1547664" y="2276872"/>
            <a:ext cx="5760640" cy="3240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077218"/>
          </a:xfrm>
          <a:prstGeom prst="rect">
            <a:avLst/>
          </a:prstGeom>
          <a:noFill/>
        </p:spPr>
        <p:txBody>
          <a:bodyPr wrap="square" rtlCol="0">
            <a:spAutoFit/>
          </a:bodyPr>
          <a:lstStyle/>
          <a:p>
            <a:r>
              <a:rPr lang="en-US" sz="2800" b="1" dirty="0" smtClean="0"/>
              <a:t>24. Histogram</a:t>
            </a:r>
            <a:endParaRPr lang="en-US" sz="2800" b="1" dirty="0"/>
          </a:p>
          <a:p>
            <a:r>
              <a:rPr lang="en-US" dirty="0"/>
              <a:t>A histogram chart is similar to a column chart, and it visualizes the distribution of data over a certain time. Each bar in the histogram shows the frequency at each interval. </a:t>
            </a:r>
          </a:p>
        </p:txBody>
      </p:sp>
      <p:pic>
        <p:nvPicPr>
          <p:cNvPr id="6" name="Picture 5" descr="custom-visualizations-histogram-010621.jpg"/>
          <p:cNvPicPr>
            <a:picLocks noChangeAspect="1"/>
          </p:cNvPicPr>
          <p:nvPr/>
        </p:nvPicPr>
        <p:blipFill>
          <a:blip r:embed="rId2" cstate="print"/>
          <a:stretch>
            <a:fillRect/>
          </a:stretch>
        </p:blipFill>
        <p:spPr>
          <a:xfrm>
            <a:off x="2195736" y="1772816"/>
            <a:ext cx="4597869" cy="38884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76672"/>
            <a:ext cx="8280920" cy="1908215"/>
          </a:xfrm>
          <a:prstGeom prst="rect">
            <a:avLst/>
          </a:prstGeom>
          <a:noFill/>
        </p:spPr>
        <p:txBody>
          <a:bodyPr wrap="square" rtlCol="0">
            <a:spAutoFit/>
          </a:bodyPr>
          <a:lstStyle/>
          <a:p>
            <a:r>
              <a:rPr lang="en-US" sz="2800" b="1" dirty="0" smtClean="0"/>
              <a:t>25. </a:t>
            </a:r>
            <a:r>
              <a:rPr lang="en-US" sz="2800" b="1" dirty="0"/>
              <a:t>Radar </a:t>
            </a:r>
            <a:r>
              <a:rPr lang="en-US" sz="2800" b="1" dirty="0" smtClean="0"/>
              <a:t>Chart</a:t>
            </a:r>
            <a:endParaRPr lang="en-US" sz="2800" b="1" dirty="0"/>
          </a:p>
          <a:p>
            <a:pPr algn="just"/>
            <a:r>
              <a:rPr lang="en-US" dirty="0"/>
              <a:t>A radar chart is a graphical chart to display various types of data in the form of two-dimensional charts. It compares two or more variables to display on the axes starting from the point. Stream Graph: A stream graph is a type of stacked graph which represents data around the central axis, it shows the changes in the data over a certain time through a flowing, organic shape that resembles a river-like stream.</a:t>
            </a:r>
          </a:p>
        </p:txBody>
      </p:sp>
      <p:pic>
        <p:nvPicPr>
          <p:cNvPr id="7" name="Picture 6" descr="custom-visualizations-rader-chart-010621.jpg"/>
          <p:cNvPicPr>
            <a:picLocks noChangeAspect="1"/>
          </p:cNvPicPr>
          <p:nvPr/>
        </p:nvPicPr>
        <p:blipFill>
          <a:blip r:embed="rId2" cstate="print"/>
          <a:stretch>
            <a:fillRect/>
          </a:stretch>
        </p:blipFill>
        <p:spPr>
          <a:xfrm>
            <a:off x="2555776" y="2564904"/>
            <a:ext cx="4032448" cy="34770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732</Words>
  <Application>Microsoft Office PowerPoint</Application>
  <PresentationFormat>On-screen Show (4:3)</PresentationFormat>
  <Paragraphs>35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indresh soni</dc:creator>
  <cp:lastModifiedBy>indresh soni</cp:lastModifiedBy>
  <cp:revision>23</cp:revision>
  <dcterms:created xsi:type="dcterms:W3CDTF">2023-02-21T17:40:38Z</dcterms:created>
  <dcterms:modified xsi:type="dcterms:W3CDTF">2023-02-22T19:41:38Z</dcterms:modified>
</cp:coreProperties>
</file>