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1B880C-C544-43E1-8A10-AC5D4D008C9E}"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2C72-6575-4356-8D33-EE5F6469690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B880C-C544-43E1-8A10-AC5D4D008C9E}"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2C72-6575-4356-8D33-EE5F646969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B880C-C544-43E1-8A10-AC5D4D008C9E}"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2C72-6575-4356-8D33-EE5F646969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B880C-C544-43E1-8A10-AC5D4D008C9E}"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2C72-6575-4356-8D33-EE5F646969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B880C-C544-43E1-8A10-AC5D4D008C9E}"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2C72-6575-4356-8D33-EE5F6469690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1B880C-C544-43E1-8A10-AC5D4D008C9E}"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82C72-6575-4356-8D33-EE5F646969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1B880C-C544-43E1-8A10-AC5D4D008C9E}" type="datetimeFigureOut">
              <a:rPr lang="en-US" smtClean="0"/>
              <a:t>6/16/2023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82C72-6575-4356-8D33-EE5F646969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1B880C-C544-43E1-8A10-AC5D4D008C9E}" type="datetimeFigureOut">
              <a:rPr lang="en-US" smtClean="0"/>
              <a:t>6/16/2023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82C72-6575-4356-8D33-EE5F646969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B880C-C544-43E1-8A10-AC5D4D008C9E}" type="datetimeFigureOut">
              <a:rPr lang="en-US" smtClean="0"/>
              <a:t>6/16/2023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82C72-6575-4356-8D33-EE5F646969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B880C-C544-43E1-8A10-AC5D4D008C9E}"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82C72-6575-4356-8D33-EE5F646969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B880C-C544-43E1-8A10-AC5D4D008C9E}"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82C72-6575-4356-8D33-EE5F6469690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B880C-C544-43E1-8A10-AC5D4D008C9E}" type="datetimeFigureOut">
              <a:rPr lang="en-US" smtClean="0"/>
              <a:t>6/16/2023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82C72-6575-4356-8D33-EE5F6469690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Dimensionality Reduction</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352928" cy="6309420"/>
          </a:xfrm>
          <a:prstGeom prst="rect">
            <a:avLst/>
          </a:prstGeom>
          <a:noFill/>
        </p:spPr>
        <p:txBody>
          <a:bodyPr wrap="square" rtlCol="0">
            <a:spAutoFit/>
          </a:bodyPr>
          <a:lstStyle/>
          <a:p>
            <a:pPr algn="just"/>
            <a:r>
              <a:rPr lang="en-US" sz="2000" b="1" dirty="0"/>
              <a:t>Information Gain:</a:t>
            </a:r>
            <a:r>
              <a:rPr lang="en-US" dirty="0"/>
              <a:t> Information gain determines the reduction in entropy while transforming the dataset. It can be used as a feature selection technique by calculating the information gain of each variable with respect to the target variable</a:t>
            </a:r>
            <a:r>
              <a:rPr lang="en-US" dirty="0" smtClean="0"/>
              <a:t>.</a:t>
            </a:r>
          </a:p>
          <a:p>
            <a:endParaRPr lang="en-US" dirty="0"/>
          </a:p>
          <a:p>
            <a:pPr algn="just"/>
            <a:r>
              <a:rPr lang="en-US" sz="2000" b="1" dirty="0"/>
              <a:t>Chi-square Test:</a:t>
            </a:r>
            <a:r>
              <a:rPr lang="en-US" sz="2000" dirty="0"/>
              <a:t> </a:t>
            </a:r>
            <a:r>
              <a:rPr lang="en-US" dirty="0"/>
              <a:t>Chi-square test is a technique to determine the relationship between the categorical variables. The chi-square value is calculated between each feature and the target variable, and the desired number of features with the best chi-square value is selected</a:t>
            </a:r>
            <a:r>
              <a:rPr lang="en-US" dirty="0" smtClean="0"/>
              <a:t>.</a:t>
            </a:r>
          </a:p>
          <a:p>
            <a:endParaRPr lang="en-US" dirty="0"/>
          </a:p>
          <a:p>
            <a:pPr algn="just"/>
            <a:r>
              <a:rPr lang="en-US" sz="2000" b="1" dirty="0"/>
              <a:t>Fisher's </a:t>
            </a:r>
            <a:r>
              <a:rPr lang="en-US" sz="2000" b="1" dirty="0" smtClean="0"/>
              <a:t>Score - </a:t>
            </a:r>
            <a:r>
              <a:rPr lang="en-US" dirty="0" smtClean="0"/>
              <a:t>Fisher's </a:t>
            </a:r>
            <a:r>
              <a:rPr lang="en-US" dirty="0"/>
              <a:t>score is one of the popular supervised technique of features selection. It returns the rank of the variable on the fisher's criteria in descending order. Then we can select the variables with a large fisher's score</a:t>
            </a:r>
            <a:r>
              <a:rPr lang="en-US" dirty="0" smtClean="0"/>
              <a:t>.</a:t>
            </a:r>
          </a:p>
          <a:p>
            <a:endParaRPr lang="en-US" dirty="0"/>
          </a:p>
          <a:p>
            <a:pPr algn="just"/>
            <a:r>
              <a:rPr lang="en-US" sz="2000" b="1" dirty="0"/>
              <a:t>Missing Value </a:t>
            </a:r>
            <a:r>
              <a:rPr lang="en-US" sz="2000" b="1" dirty="0" smtClean="0"/>
              <a:t>Ratio - </a:t>
            </a:r>
            <a:r>
              <a:rPr lang="en-US" dirty="0"/>
              <a:t>The value of the missing value ratio can be used for evaluating the feature set against the threshold value. The formula for obtaining the missing value ratio is the number of missing values in each column divided by the total number of observations. The variable is having more than the threshold value can be dropped.</a:t>
            </a:r>
          </a:p>
          <a:p>
            <a:r>
              <a:rPr lang="en-US" dirty="0" smtClean="0"/>
              <a:t/>
            </a:r>
            <a:br>
              <a:rPr lang="en-US" dirty="0" smtClean="0"/>
            </a:br>
            <a:endParaRPr lang="en-US" dirty="0" smtClean="0"/>
          </a:p>
          <a:p>
            <a:endParaRPr lang="en-US" dirty="0"/>
          </a:p>
          <a:p>
            <a:endParaRPr lang="en-US" dirty="0"/>
          </a:p>
          <a:p>
            <a:endParaRPr lang="en-US" dirty="0"/>
          </a:p>
        </p:txBody>
      </p:sp>
      <p:pic>
        <p:nvPicPr>
          <p:cNvPr id="3" name="Picture 2" descr="feature-selection-techniques-in-machine-learning5.png"/>
          <p:cNvPicPr>
            <a:picLocks noChangeAspect="1"/>
          </p:cNvPicPr>
          <p:nvPr/>
        </p:nvPicPr>
        <p:blipFill>
          <a:blip r:embed="rId2" cstate="print"/>
          <a:stretch>
            <a:fillRect/>
          </a:stretch>
        </p:blipFill>
        <p:spPr>
          <a:xfrm>
            <a:off x="395536" y="5373216"/>
            <a:ext cx="8300558" cy="8640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4536504" cy="4216539"/>
          </a:xfrm>
          <a:prstGeom prst="rect">
            <a:avLst/>
          </a:prstGeom>
          <a:noFill/>
        </p:spPr>
        <p:txBody>
          <a:bodyPr wrap="square" rtlCol="0">
            <a:spAutoFit/>
          </a:bodyPr>
          <a:lstStyle/>
          <a:p>
            <a:r>
              <a:rPr lang="en-US" sz="2800" dirty="0"/>
              <a:t>3. Embedded </a:t>
            </a:r>
            <a:r>
              <a:rPr lang="en-US" sz="2800" dirty="0" smtClean="0"/>
              <a:t>Methods</a:t>
            </a:r>
          </a:p>
          <a:p>
            <a:endParaRPr lang="en-US" sz="2400" dirty="0"/>
          </a:p>
          <a:p>
            <a:pPr algn="just"/>
            <a:r>
              <a:rPr lang="en-US" dirty="0" smtClean="0"/>
              <a:t>	Embedded </a:t>
            </a:r>
            <a:r>
              <a:rPr lang="en-US" dirty="0"/>
              <a:t>methods combined the advantages of both filter and wrapper methods by considering the interaction of features along with low computational cost. These are fast processing methods similar to the filter method but more accurate than the filter </a:t>
            </a:r>
            <a:r>
              <a:rPr lang="en-US" dirty="0" smtClean="0"/>
              <a:t>method.</a:t>
            </a:r>
          </a:p>
          <a:p>
            <a:pPr algn="just"/>
            <a:r>
              <a:rPr lang="en-US" dirty="0" smtClean="0"/>
              <a:t>	These </a:t>
            </a:r>
            <a:r>
              <a:rPr lang="en-US" dirty="0"/>
              <a:t>methods are also iterative, which evaluates each iteration, and optimally finds the most important features that contribute the most to training in a particular iteration. </a:t>
            </a:r>
          </a:p>
        </p:txBody>
      </p:sp>
      <p:pic>
        <p:nvPicPr>
          <p:cNvPr id="3" name="Picture 2" descr="3.png"/>
          <p:cNvPicPr>
            <a:picLocks noChangeAspect="1"/>
          </p:cNvPicPr>
          <p:nvPr/>
        </p:nvPicPr>
        <p:blipFill>
          <a:blip r:embed="rId2" cstate="print"/>
          <a:stretch>
            <a:fillRect/>
          </a:stretch>
        </p:blipFill>
        <p:spPr>
          <a:xfrm>
            <a:off x="5004048" y="620688"/>
            <a:ext cx="4022367" cy="35283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12968" cy="6555641"/>
          </a:xfrm>
          <a:prstGeom prst="rect">
            <a:avLst/>
          </a:prstGeom>
          <a:noFill/>
        </p:spPr>
        <p:txBody>
          <a:bodyPr wrap="square" rtlCol="0">
            <a:spAutoFit/>
          </a:bodyPr>
          <a:lstStyle/>
          <a:p>
            <a:r>
              <a:rPr lang="en-US" sz="2800" dirty="0"/>
              <a:t>Some techniques of embedded methods are</a:t>
            </a:r>
            <a:r>
              <a:rPr lang="en-US" sz="2800" dirty="0" smtClean="0"/>
              <a:t>:</a:t>
            </a:r>
          </a:p>
          <a:p>
            <a:endParaRPr lang="en-US" sz="2400" dirty="0" smtClean="0"/>
          </a:p>
          <a:p>
            <a:r>
              <a:rPr lang="en-US" sz="2800" b="1" dirty="0"/>
              <a:t>Regularization</a:t>
            </a:r>
            <a:r>
              <a:rPr lang="en-US" sz="2800" dirty="0"/>
              <a:t>- </a:t>
            </a:r>
            <a:r>
              <a:rPr lang="en-US" sz="2000" dirty="0"/>
              <a:t>Regularization adds a penalty term to different parameters of the machine learning model for avoiding </a:t>
            </a:r>
            <a:r>
              <a:rPr lang="en-US" sz="2000" dirty="0" err="1"/>
              <a:t>overfitting</a:t>
            </a:r>
            <a:r>
              <a:rPr lang="en-US" sz="2000" dirty="0"/>
              <a:t> in the model. This penalty term is added to the coefficients; hence it shrinks some coefficients to zero. Those features with zero coefficients can be removed from the dataset. The types of regularization techniques are L1 Regularization (Lasso Regularization) or Elastic Nets (L1 and L2 regularization</a:t>
            </a:r>
            <a:r>
              <a:rPr lang="en-US" sz="2000" dirty="0" smtClean="0"/>
              <a:t>).</a:t>
            </a:r>
          </a:p>
          <a:p>
            <a:endParaRPr lang="en-US" sz="2400" dirty="0"/>
          </a:p>
          <a:p>
            <a:r>
              <a:rPr lang="en-US" sz="2800" b="1" dirty="0"/>
              <a:t>Random Forest Importance</a:t>
            </a:r>
            <a:r>
              <a:rPr lang="en-US" sz="2800" dirty="0"/>
              <a:t> - </a:t>
            </a:r>
            <a:r>
              <a:rPr lang="en-US" sz="2000" dirty="0"/>
              <a:t>Different tree-based methods of feature selection help us with feature importance to provide a way of selecting features. Here, feature importance specifies which feature has more importance in model building or has a great impact on the target variable. Random Forest is such a tree-based method, which is a type of bagging algorithm that aggregates a different number of decision trees. It automatically ranks the nodes by their performance or decrease in the impurity (</a:t>
            </a:r>
            <a:r>
              <a:rPr lang="en-US" sz="2000" dirty="0" err="1"/>
              <a:t>Gini</a:t>
            </a:r>
            <a:r>
              <a:rPr lang="en-US" sz="2000" dirty="0"/>
              <a:t> impurity) over all the trees. Nodes are arranged as per the impurity values, and thus it allows to pruning of trees below a specific node. The remaining nodes create a subset of the most important features.</a:t>
            </a:r>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88640"/>
            <a:ext cx="8568952" cy="584775"/>
          </a:xfrm>
          <a:prstGeom prst="rect">
            <a:avLst/>
          </a:prstGeom>
          <a:noFill/>
        </p:spPr>
        <p:txBody>
          <a:bodyPr wrap="square" rtlCol="0">
            <a:spAutoFit/>
          </a:bodyPr>
          <a:lstStyle/>
          <a:p>
            <a:r>
              <a:rPr lang="en-US" sz="3200" dirty="0"/>
              <a:t>How to choose a Feature Selection Method</a:t>
            </a:r>
            <a:r>
              <a:rPr lang="en-US" sz="3200" dirty="0" smtClean="0"/>
              <a:t>?</a:t>
            </a:r>
            <a:endParaRPr lang="en-US" sz="3200" dirty="0"/>
          </a:p>
        </p:txBody>
      </p:sp>
      <p:sp>
        <p:nvSpPr>
          <p:cNvPr id="3" name="TextBox 2"/>
          <p:cNvSpPr txBox="1"/>
          <p:nvPr/>
        </p:nvSpPr>
        <p:spPr>
          <a:xfrm>
            <a:off x="323528" y="908720"/>
            <a:ext cx="8568952" cy="1477328"/>
          </a:xfrm>
          <a:prstGeom prst="rect">
            <a:avLst/>
          </a:prstGeom>
          <a:noFill/>
        </p:spPr>
        <p:txBody>
          <a:bodyPr wrap="square" rtlCol="0">
            <a:spAutoFit/>
          </a:bodyPr>
          <a:lstStyle/>
          <a:p>
            <a:r>
              <a:rPr lang="en-US" dirty="0"/>
              <a:t>For machine learning engineers, it is very important to understand that which feature selection method will work properly for their model. The more we know the </a:t>
            </a:r>
            <a:r>
              <a:rPr lang="en-US" dirty="0" smtClean="0"/>
              <a:t>data types </a:t>
            </a:r>
            <a:r>
              <a:rPr lang="en-US" dirty="0"/>
              <a:t>of variables, the easier it is to choose the appropriate statistical measure for feature selection</a:t>
            </a:r>
            <a:r>
              <a:rPr lang="en-US" dirty="0" smtClean="0"/>
              <a:t>.</a:t>
            </a:r>
          </a:p>
          <a:p>
            <a:r>
              <a:rPr lang="en-US" dirty="0" smtClean="0"/>
              <a:t>To </a:t>
            </a:r>
            <a:r>
              <a:rPr lang="en-US" dirty="0"/>
              <a:t>know this, we need to first identify the type of input and output variables. </a:t>
            </a:r>
          </a:p>
        </p:txBody>
      </p:sp>
      <p:pic>
        <p:nvPicPr>
          <p:cNvPr id="4" name="Picture 3" descr="4.png"/>
          <p:cNvPicPr>
            <a:picLocks noChangeAspect="1"/>
          </p:cNvPicPr>
          <p:nvPr/>
        </p:nvPicPr>
        <p:blipFill>
          <a:blip r:embed="rId2" cstate="print"/>
          <a:stretch>
            <a:fillRect/>
          </a:stretch>
        </p:blipFill>
        <p:spPr>
          <a:xfrm>
            <a:off x="899592" y="2636912"/>
            <a:ext cx="6912768" cy="389419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8640960" cy="6555641"/>
          </a:xfrm>
          <a:prstGeom prst="rect">
            <a:avLst/>
          </a:prstGeom>
          <a:noFill/>
        </p:spPr>
        <p:txBody>
          <a:bodyPr wrap="square" rtlCol="0">
            <a:spAutoFit/>
          </a:bodyPr>
          <a:lstStyle/>
          <a:p>
            <a:r>
              <a:rPr lang="en-US" sz="2800" b="1" dirty="0" smtClean="0"/>
              <a:t>In machine learning, variables are of mainly two types:</a:t>
            </a:r>
          </a:p>
          <a:p>
            <a:endParaRPr lang="en-US" sz="1100" b="1" dirty="0" smtClean="0"/>
          </a:p>
          <a:p>
            <a:r>
              <a:rPr lang="en-US" sz="2000" b="1" dirty="0" smtClean="0"/>
              <a:t>Numerical </a:t>
            </a:r>
            <a:r>
              <a:rPr lang="en-US" sz="2000" b="1" dirty="0"/>
              <a:t>Variables:</a:t>
            </a:r>
            <a:r>
              <a:rPr lang="en-US" sz="2400" dirty="0"/>
              <a:t> </a:t>
            </a:r>
            <a:r>
              <a:rPr lang="en-US" sz="2000" dirty="0"/>
              <a:t>Variable with continuous values such as integer, float</a:t>
            </a:r>
            <a:endParaRPr lang="en-US" sz="2400" dirty="0"/>
          </a:p>
          <a:p>
            <a:r>
              <a:rPr lang="en-US" sz="2000" b="1" dirty="0"/>
              <a:t>Categorical Variables:</a:t>
            </a:r>
            <a:r>
              <a:rPr lang="en-US" sz="2400" dirty="0"/>
              <a:t> </a:t>
            </a:r>
            <a:r>
              <a:rPr lang="en-US" sz="2000" dirty="0"/>
              <a:t>Variables with categorical values such as Boolean, ordinal, </a:t>
            </a:r>
            <a:r>
              <a:rPr lang="en-US" sz="2000" dirty="0" err="1" smtClean="0"/>
              <a:t>nominals</a:t>
            </a:r>
            <a:endParaRPr lang="en-US" sz="2000" dirty="0" smtClean="0"/>
          </a:p>
          <a:p>
            <a:endParaRPr lang="en-US" sz="2000" dirty="0"/>
          </a:p>
          <a:p>
            <a:r>
              <a:rPr lang="en-US" sz="2000" b="1" dirty="0"/>
              <a:t>1. Numerical Input, Numerical </a:t>
            </a:r>
            <a:r>
              <a:rPr lang="en-US" sz="2000" b="1" dirty="0" smtClean="0"/>
              <a:t>Output:</a:t>
            </a:r>
            <a:r>
              <a:rPr lang="en-US" sz="2000" dirty="0" smtClean="0"/>
              <a:t> Numerical </a:t>
            </a:r>
            <a:r>
              <a:rPr lang="en-US" sz="2000" dirty="0"/>
              <a:t>Input variables are used for predictive regression </a:t>
            </a:r>
            <a:r>
              <a:rPr lang="en-US" sz="2000" dirty="0" err="1"/>
              <a:t>modelling</a:t>
            </a:r>
            <a:r>
              <a:rPr lang="en-US" sz="2000" dirty="0"/>
              <a:t>. The common method to be used for such a case is the Correlation coefficient.</a:t>
            </a:r>
          </a:p>
          <a:p>
            <a:pPr marL="722313" indent="-366713">
              <a:buFont typeface="Arial" pitchFamily="34" charset="0"/>
              <a:buChar char="•"/>
            </a:pPr>
            <a:r>
              <a:rPr lang="en-US" sz="2000" dirty="0"/>
              <a:t>Pearson's correlation coefficient (For linear Correlation).</a:t>
            </a:r>
          </a:p>
          <a:p>
            <a:pPr marL="722313" indent="-366713">
              <a:buFont typeface="Arial" pitchFamily="34" charset="0"/>
              <a:buChar char="•"/>
            </a:pPr>
            <a:r>
              <a:rPr lang="en-US" sz="2000" dirty="0"/>
              <a:t>Spearman's rank coefficient (for non-linear correlation).</a:t>
            </a:r>
          </a:p>
          <a:p>
            <a:r>
              <a:rPr lang="en-US" sz="2000" b="1" dirty="0"/>
              <a:t>2. Numerical Input, Categorical </a:t>
            </a:r>
            <a:r>
              <a:rPr lang="en-US" sz="2000" b="1" dirty="0" smtClean="0"/>
              <a:t>Output:</a:t>
            </a:r>
            <a:r>
              <a:rPr lang="en-US" sz="2000" dirty="0" smtClean="0"/>
              <a:t> Numerical </a:t>
            </a:r>
            <a:r>
              <a:rPr lang="en-US" sz="2000" dirty="0"/>
              <a:t>Input with categorical output is the case for classification predictive </a:t>
            </a:r>
            <a:r>
              <a:rPr lang="en-US" sz="2000" dirty="0" err="1"/>
              <a:t>modelling</a:t>
            </a:r>
            <a:r>
              <a:rPr lang="en-US" sz="2000" dirty="0"/>
              <a:t> problem</a:t>
            </a:r>
            <a:r>
              <a:rPr lang="en-US" sz="2000" b="1" dirty="0"/>
              <a:t>s.</a:t>
            </a:r>
            <a:r>
              <a:rPr lang="en-US" sz="2000" dirty="0"/>
              <a:t> In this case, also, correlation-based techniques should be used, but with categorical output.</a:t>
            </a:r>
          </a:p>
          <a:p>
            <a:pPr marL="722313" indent="-366713">
              <a:buFont typeface="Arial" pitchFamily="34" charset="0"/>
              <a:buChar char="•"/>
            </a:pPr>
            <a:r>
              <a:rPr lang="en-US" sz="2000" b="1" dirty="0"/>
              <a:t>ANOVA correlation coefficient (linear).</a:t>
            </a:r>
            <a:endParaRPr lang="en-US" sz="2000" dirty="0"/>
          </a:p>
          <a:p>
            <a:pPr marL="722313" indent="-366713">
              <a:buFont typeface="Arial" pitchFamily="34" charset="0"/>
              <a:buChar char="•"/>
            </a:pPr>
            <a:r>
              <a:rPr lang="en-US" sz="2000" b="1" dirty="0"/>
              <a:t>Kendall's rank coefficient (nonlinear).</a:t>
            </a:r>
            <a:endParaRPr lang="en-US" sz="2000" dirty="0"/>
          </a:p>
          <a:p>
            <a:r>
              <a:rPr lang="en-US" sz="2000" b="1" dirty="0"/>
              <a:t>3. Categorical Input, Numerical </a:t>
            </a:r>
            <a:r>
              <a:rPr lang="en-US" sz="2000" b="1" dirty="0" smtClean="0"/>
              <a:t>Output:</a:t>
            </a:r>
            <a:r>
              <a:rPr lang="en-US" sz="2000" dirty="0" smtClean="0"/>
              <a:t> This </a:t>
            </a:r>
            <a:r>
              <a:rPr lang="en-US" sz="2000" dirty="0"/>
              <a:t>is the case of regression predictive </a:t>
            </a:r>
            <a:r>
              <a:rPr lang="en-US" sz="2000" dirty="0" err="1"/>
              <a:t>modelling</a:t>
            </a:r>
            <a:r>
              <a:rPr lang="en-US" sz="2000" dirty="0"/>
              <a:t> with categorical input. It is a different example of a regression problem. We can use the same measures as discussed in the above case but in reverse order</a:t>
            </a:r>
            <a:r>
              <a:rPr lang="en-US" sz="2000" dirty="0" smtClean="0"/>
              <a:t>.</a:t>
            </a:r>
            <a:endParaRPr lang="en-US" sz="2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jpg"/>
          <p:cNvPicPr>
            <a:picLocks noChangeAspect="1"/>
          </p:cNvPicPr>
          <p:nvPr/>
        </p:nvPicPr>
        <p:blipFill>
          <a:blip r:embed="rId2" cstate="print"/>
          <a:stretch>
            <a:fillRect/>
          </a:stretch>
        </p:blipFill>
        <p:spPr>
          <a:xfrm>
            <a:off x="238504" y="908720"/>
            <a:ext cx="8905496" cy="5472608"/>
          </a:xfrm>
          <a:prstGeom prst="rect">
            <a:avLst/>
          </a:prstGeom>
        </p:spPr>
      </p:pic>
      <p:sp>
        <p:nvSpPr>
          <p:cNvPr id="3" name="TextBox 2"/>
          <p:cNvSpPr txBox="1"/>
          <p:nvPr/>
        </p:nvSpPr>
        <p:spPr>
          <a:xfrm>
            <a:off x="0" y="188640"/>
            <a:ext cx="9144000" cy="400110"/>
          </a:xfrm>
          <a:prstGeom prst="rect">
            <a:avLst/>
          </a:prstGeom>
          <a:noFill/>
        </p:spPr>
        <p:txBody>
          <a:bodyPr wrap="square" rtlCol="0">
            <a:spAutoFit/>
          </a:bodyPr>
          <a:lstStyle/>
          <a:p>
            <a:r>
              <a:rPr lang="en-US" sz="2000" b="1" dirty="0"/>
              <a:t>We can </a:t>
            </a:r>
            <a:r>
              <a:rPr lang="en-US" sz="2000" b="1" dirty="0" smtClean="0"/>
              <a:t>summaries </a:t>
            </a:r>
            <a:r>
              <a:rPr lang="en-US" sz="2000" b="1" dirty="0"/>
              <a:t>the above cases with appropriate measures in the below table:</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88640"/>
            <a:ext cx="7992888" cy="954107"/>
          </a:xfrm>
          <a:prstGeom prst="rect">
            <a:avLst/>
          </a:prstGeom>
          <a:noFill/>
        </p:spPr>
        <p:txBody>
          <a:bodyPr wrap="square" rtlCol="0">
            <a:spAutoFit/>
          </a:bodyPr>
          <a:lstStyle/>
          <a:p>
            <a:pPr algn="ctr"/>
            <a:r>
              <a:rPr lang="en-US" sz="2800" dirty="0" smtClean="0"/>
              <a:t>Dimensionality Reduction Vs  Feature  Selection</a:t>
            </a:r>
          </a:p>
          <a:p>
            <a:pPr algn="ctr"/>
            <a:r>
              <a:rPr lang="en-US" sz="2800" dirty="0" smtClean="0"/>
              <a:t>Vs Feature Extraction</a:t>
            </a:r>
            <a:endParaRPr lang="en-US" sz="2800" dirty="0"/>
          </a:p>
        </p:txBody>
      </p:sp>
      <p:sp>
        <p:nvSpPr>
          <p:cNvPr id="3" name="TextBox 2"/>
          <p:cNvSpPr txBox="1"/>
          <p:nvPr/>
        </p:nvSpPr>
        <p:spPr>
          <a:xfrm>
            <a:off x="323528" y="1124744"/>
            <a:ext cx="8352928" cy="5509200"/>
          </a:xfrm>
          <a:prstGeom prst="rect">
            <a:avLst/>
          </a:prstGeom>
          <a:noFill/>
        </p:spPr>
        <p:txBody>
          <a:bodyPr wrap="square" rtlCol="0">
            <a:spAutoFit/>
          </a:bodyPr>
          <a:lstStyle/>
          <a:p>
            <a:r>
              <a:rPr lang="en-US" sz="3200" dirty="0" smtClean="0"/>
              <a:t>Let</a:t>
            </a:r>
          </a:p>
          <a:p>
            <a:r>
              <a:rPr lang="en-US" sz="3200" dirty="0" smtClean="0"/>
              <a:t>A1, A2, A3, A4 ……………… An are Features</a:t>
            </a:r>
          </a:p>
          <a:p>
            <a:endParaRPr lang="en-US" sz="3200" dirty="0" smtClean="0"/>
          </a:p>
          <a:p>
            <a:r>
              <a:rPr lang="en-US" sz="3200" dirty="0" smtClean="0"/>
              <a:t>Challenges Using All Features</a:t>
            </a:r>
          </a:p>
          <a:p>
            <a:r>
              <a:rPr lang="en-US" sz="3200" dirty="0" smtClean="0"/>
              <a:t>More Features                            Less Features</a:t>
            </a:r>
          </a:p>
          <a:p>
            <a:r>
              <a:rPr lang="en-US" sz="3200" dirty="0" smtClean="0"/>
              <a:t>Difficult to interact		    Easy </a:t>
            </a:r>
          </a:p>
          <a:p>
            <a:r>
              <a:rPr lang="en-US" sz="3200" dirty="0" smtClean="0"/>
              <a:t>More prone to over fitting       Less</a:t>
            </a:r>
          </a:p>
          <a:p>
            <a:r>
              <a:rPr lang="en-US" sz="3200" dirty="0" smtClean="0"/>
              <a:t>More Complex			    Less</a:t>
            </a:r>
          </a:p>
          <a:p>
            <a:r>
              <a:rPr lang="en-US" sz="3200" dirty="0" smtClean="0"/>
              <a:t>More Processing time		    Less  </a:t>
            </a:r>
          </a:p>
          <a:p>
            <a:r>
              <a:rPr lang="en-US" sz="3200" dirty="0" smtClean="0"/>
              <a:t>High Training Acc.  		    Less Training Acc.</a:t>
            </a:r>
          </a:p>
          <a:p>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55576" y="188640"/>
            <a:ext cx="7772400" cy="1470025"/>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tx1"/>
                </a:solidFill>
                <a:effectLst/>
                <a:uLnTx/>
                <a:uFillTx/>
                <a:latin typeface="+mj-lt"/>
                <a:ea typeface="+mj-ea"/>
                <a:cs typeface="+mj-cs"/>
              </a:rPr>
              <a:t>Dimensionality Reduction</a:t>
            </a:r>
          </a:p>
        </p:txBody>
      </p:sp>
      <p:sp>
        <p:nvSpPr>
          <p:cNvPr id="3" name="TextBox 2"/>
          <p:cNvSpPr txBox="1"/>
          <p:nvPr/>
        </p:nvSpPr>
        <p:spPr>
          <a:xfrm>
            <a:off x="467544" y="1196752"/>
            <a:ext cx="8280920" cy="584775"/>
          </a:xfrm>
          <a:prstGeom prst="rect">
            <a:avLst/>
          </a:prstGeom>
          <a:noFill/>
        </p:spPr>
        <p:txBody>
          <a:bodyPr wrap="square" rtlCol="0">
            <a:spAutoFit/>
          </a:bodyPr>
          <a:lstStyle/>
          <a:p>
            <a:r>
              <a:rPr lang="en-US" sz="3200" dirty="0" smtClean="0"/>
              <a:t>Reduce Dimension of data</a:t>
            </a:r>
            <a:endParaRPr lang="en-US" sz="3200" dirty="0"/>
          </a:p>
        </p:txBody>
      </p:sp>
      <p:pic>
        <p:nvPicPr>
          <p:cNvPr id="4" name="Picture 3" descr="dimensionality-reduction-1.png"/>
          <p:cNvPicPr>
            <a:picLocks noChangeAspect="1"/>
          </p:cNvPicPr>
          <p:nvPr/>
        </p:nvPicPr>
        <p:blipFill>
          <a:blip r:embed="rId2" cstate="print"/>
          <a:stretch>
            <a:fillRect/>
          </a:stretch>
        </p:blipFill>
        <p:spPr>
          <a:xfrm>
            <a:off x="1259632" y="1844824"/>
            <a:ext cx="6192688" cy="46051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908720"/>
            <a:ext cx="8640960" cy="5209118"/>
          </a:xfrm>
          <a:prstGeom prst="rect">
            <a:avLst/>
          </a:prstGeom>
          <a:noFill/>
        </p:spPr>
        <p:txBody>
          <a:bodyPr wrap="square" rtlCol="0">
            <a:spAutoFit/>
          </a:bodyPr>
          <a:lstStyle/>
          <a:p>
            <a:r>
              <a:rPr lang="en-US" sz="2800" b="1" dirty="0"/>
              <a:t>What is Feature Selection</a:t>
            </a:r>
            <a:r>
              <a:rPr lang="en-US" sz="2800" b="1" dirty="0" smtClean="0"/>
              <a:t>?</a:t>
            </a:r>
          </a:p>
          <a:p>
            <a:r>
              <a:rPr lang="en-US" sz="2800" b="1" dirty="0"/>
              <a:t>	</a:t>
            </a:r>
            <a:r>
              <a:rPr lang="en-US" sz="2800" b="1" i="1" dirty="0"/>
              <a:t> </a:t>
            </a:r>
            <a:r>
              <a:rPr lang="en-US" sz="2000" b="1" i="1" dirty="0"/>
              <a:t>It is a process of automatically or manually selecting the subset of most appropriate and relevant features to be used in model building</a:t>
            </a:r>
            <a:r>
              <a:rPr lang="en-US" sz="2000" dirty="0" smtClean="0"/>
              <a:t>.</a:t>
            </a:r>
            <a:endParaRPr lang="en-US" sz="2800" dirty="0" smtClean="0"/>
          </a:p>
          <a:p>
            <a:endParaRPr lang="en-US" dirty="0"/>
          </a:p>
          <a:p>
            <a:r>
              <a:rPr lang="en-US" sz="2800" b="1" dirty="0"/>
              <a:t>Need for Feature </a:t>
            </a:r>
            <a:r>
              <a:rPr lang="en-US" sz="2800" b="1" dirty="0" smtClean="0"/>
              <a:t>Selection</a:t>
            </a:r>
          </a:p>
          <a:p>
            <a:pPr marL="355600" indent="-268288">
              <a:buFont typeface="Arial" pitchFamily="34" charset="0"/>
              <a:buChar char="•"/>
            </a:pPr>
            <a:r>
              <a:rPr lang="en-US" sz="1600" b="1" dirty="0"/>
              <a:t>It helps in avoiding the curse of dimensionality.</a:t>
            </a:r>
            <a:endParaRPr lang="en-US" sz="1600" dirty="0"/>
          </a:p>
          <a:p>
            <a:pPr marL="355600" indent="-268288">
              <a:buFont typeface="Arial" pitchFamily="34" charset="0"/>
              <a:buChar char="•"/>
            </a:pPr>
            <a:r>
              <a:rPr lang="en-US" sz="1600" b="1" dirty="0"/>
              <a:t>It helps in the simplification of the model so that it can be easily interpreted by the researchers.</a:t>
            </a:r>
            <a:endParaRPr lang="en-US" sz="1600" dirty="0"/>
          </a:p>
          <a:p>
            <a:pPr marL="355600" indent="-268288">
              <a:buFont typeface="Arial" pitchFamily="34" charset="0"/>
              <a:buChar char="•"/>
            </a:pPr>
            <a:r>
              <a:rPr lang="en-US" sz="1600" b="1" dirty="0"/>
              <a:t>It reduces the training time.</a:t>
            </a:r>
            <a:endParaRPr lang="en-US" sz="1600" dirty="0"/>
          </a:p>
          <a:p>
            <a:pPr marL="355600" indent="-268288">
              <a:buFont typeface="Arial" pitchFamily="34" charset="0"/>
              <a:buChar char="•"/>
            </a:pPr>
            <a:r>
              <a:rPr lang="en-US" sz="1600" b="1" dirty="0"/>
              <a:t>It reduces </a:t>
            </a:r>
            <a:r>
              <a:rPr lang="en-US" sz="1600" b="1" dirty="0" smtClean="0"/>
              <a:t>over fitting </a:t>
            </a:r>
            <a:r>
              <a:rPr lang="en-US" sz="1600" b="1" dirty="0"/>
              <a:t>hence enhance the generalization.</a:t>
            </a:r>
            <a:endParaRPr lang="en-US" sz="1600" dirty="0"/>
          </a:p>
          <a:p>
            <a:endParaRPr lang="en-US" sz="1050" dirty="0"/>
          </a:p>
          <a:p>
            <a:r>
              <a:rPr lang="en-US" sz="2800" b="1" dirty="0"/>
              <a:t>Feature Selection </a:t>
            </a:r>
            <a:r>
              <a:rPr lang="en-US" sz="2800" b="1" dirty="0" smtClean="0"/>
              <a:t>Methods/Techniques</a:t>
            </a:r>
          </a:p>
          <a:p>
            <a:pPr marL="355600" indent="-355600">
              <a:buFont typeface="Arial" pitchFamily="34" charset="0"/>
              <a:buChar char="•"/>
            </a:pPr>
            <a:r>
              <a:rPr lang="en-US" sz="1600" b="1" dirty="0"/>
              <a:t>Supervised Feature Selection technique</a:t>
            </a:r>
            <a:r>
              <a:rPr lang="en-US" sz="1600" dirty="0"/>
              <a:t/>
            </a:r>
            <a:br>
              <a:rPr lang="en-US" sz="1600" dirty="0"/>
            </a:br>
            <a:r>
              <a:rPr lang="en-US" sz="1600" dirty="0"/>
              <a:t>Supervised Feature selection techniques consider the target variable and can be used for the </a:t>
            </a:r>
            <a:r>
              <a:rPr lang="en-US" sz="1600" dirty="0" smtClean="0"/>
              <a:t>labeled </a:t>
            </a:r>
            <a:r>
              <a:rPr lang="en-US" sz="1600" dirty="0"/>
              <a:t>dataset.</a:t>
            </a:r>
          </a:p>
          <a:p>
            <a:pPr marL="355600" indent="-355600">
              <a:buFont typeface="Arial" pitchFamily="34" charset="0"/>
              <a:buChar char="•"/>
            </a:pPr>
            <a:r>
              <a:rPr lang="en-US" sz="1600" b="1" dirty="0"/>
              <a:t>Unsupervised Feature Selection technique</a:t>
            </a:r>
            <a:r>
              <a:rPr lang="en-US" sz="1600" dirty="0"/>
              <a:t/>
            </a:r>
            <a:br>
              <a:rPr lang="en-US" sz="1600" dirty="0"/>
            </a:br>
            <a:r>
              <a:rPr lang="en-US" sz="1600" dirty="0"/>
              <a:t>Unsupervised Feature selection techniques ignore the target variable and can be used for the unlabelled dataset.</a:t>
            </a:r>
          </a:p>
          <a:p>
            <a:endParaRPr lang="en-US" sz="12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r.jpg"/>
          <p:cNvPicPr>
            <a:picLocks noChangeAspect="1"/>
          </p:cNvPicPr>
          <p:nvPr/>
        </p:nvPicPr>
        <p:blipFill>
          <a:blip r:embed="rId2" cstate="print"/>
          <a:stretch>
            <a:fillRect/>
          </a:stretch>
        </p:blipFill>
        <p:spPr>
          <a:xfrm>
            <a:off x="539552" y="764704"/>
            <a:ext cx="7943585" cy="56886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628800"/>
            <a:ext cx="8352928" cy="2585323"/>
          </a:xfrm>
          <a:prstGeom prst="rect">
            <a:avLst/>
          </a:prstGeom>
          <a:noFill/>
        </p:spPr>
        <p:txBody>
          <a:bodyPr wrap="square" rtlCol="0">
            <a:spAutoFit/>
          </a:bodyPr>
          <a:lstStyle/>
          <a:p>
            <a:r>
              <a:rPr lang="en-US" sz="2400" b="1" dirty="0"/>
              <a:t>There are mainly three </a:t>
            </a:r>
            <a:r>
              <a:rPr lang="en-US" sz="2400" b="1" dirty="0" smtClean="0"/>
              <a:t>techniques </a:t>
            </a:r>
            <a:r>
              <a:rPr lang="en-US" sz="2400" b="1" dirty="0"/>
              <a:t>under supervised feature Selection</a:t>
            </a:r>
            <a:r>
              <a:rPr lang="en-US" sz="2400" b="1" dirty="0" smtClean="0"/>
              <a:t>:</a:t>
            </a:r>
          </a:p>
          <a:p>
            <a:endParaRPr lang="en-US" sz="2400" b="1" dirty="0" smtClean="0"/>
          </a:p>
          <a:p>
            <a:r>
              <a:rPr lang="en-US" sz="2400" b="1" dirty="0" smtClean="0"/>
              <a:t>	1</a:t>
            </a:r>
            <a:r>
              <a:rPr lang="en-US" sz="2400" b="1" dirty="0"/>
              <a:t>. Wrapper Methods</a:t>
            </a:r>
          </a:p>
          <a:p>
            <a:r>
              <a:rPr lang="en-US" sz="2400" b="1" dirty="0" smtClean="0"/>
              <a:t>	2</a:t>
            </a:r>
            <a:r>
              <a:rPr lang="en-US" sz="2400" b="1" dirty="0"/>
              <a:t>. Filter Methods</a:t>
            </a:r>
          </a:p>
          <a:p>
            <a:r>
              <a:rPr lang="en-US" sz="2400" b="1" dirty="0" smtClean="0"/>
              <a:t>	3</a:t>
            </a:r>
            <a:r>
              <a:rPr lang="en-US" sz="2400" b="1" dirty="0"/>
              <a:t>. Embedded Methods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332656"/>
            <a:ext cx="8352928" cy="523220"/>
          </a:xfrm>
          <a:prstGeom prst="rect">
            <a:avLst/>
          </a:prstGeom>
          <a:noFill/>
        </p:spPr>
        <p:txBody>
          <a:bodyPr wrap="square" rtlCol="0">
            <a:spAutoFit/>
          </a:bodyPr>
          <a:lstStyle/>
          <a:p>
            <a:pPr marL="514350" indent="-514350">
              <a:buAutoNum type="arabicPeriod"/>
            </a:pPr>
            <a:r>
              <a:rPr lang="en-US" sz="2800" dirty="0" smtClean="0"/>
              <a:t>Wrapper Methods</a:t>
            </a:r>
          </a:p>
        </p:txBody>
      </p:sp>
      <p:sp>
        <p:nvSpPr>
          <p:cNvPr id="3" name="TextBox 2"/>
          <p:cNvSpPr txBox="1"/>
          <p:nvPr/>
        </p:nvSpPr>
        <p:spPr>
          <a:xfrm>
            <a:off x="251520" y="1052736"/>
            <a:ext cx="5184576" cy="4154984"/>
          </a:xfrm>
          <a:prstGeom prst="rect">
            <a:avLst/>
          </a:prstGeom>
          <a:noFill/>
        </p:spPr>
        <p:txBody>
          <a:bodyPr wrap="square" rtlCol="0">
            <a:spAutoFit/>
          </a:bodyPr>
          <a:lstStyle/>
          <a:p>
            <a:pPr indent="452438"/>
            <a:r>
              <a:rPr lang="en-US" sz="2400" dirty="0"/>
              <a:t>In wrapper methodology, selection of features is done by considering it as a search problem, in which different combinations are made, evaluated, and compared with other combinations. It trains the algorithm by using the subset of features iteratively</a:t>
            </a:r>
            <a:r>
              <a:rPr lang="en-US" sz="2400" dirty="0" smtClean="0"/>
              <a:t>.</a:t>
            </a:r>
          </a:p>
          <a:p>
            <a:pPr indent="452438"/>
            <a:r>
              <a:rPr lang="en-US" sz="2400" dirty="0"/>
              <a:t>On the basis of the output of the model, features are added or subtracted, and with this feature set, the model has trained again.</a:t>
            </a:r>
            <a:endParaRPr lang="en-US" sz="2400" dirty="0" smtClean="0"/>
          </a:p>
        </p:txBody>
      </p:sp>
      <p:pic>
        <p:nvPicPr>
          <p:cNvPr id="4" name="Picture 3" descr="feature-selection-techniques-in-machine-learning3.png"/>
          <p:cNvPicPr>
            <a:picLocks noChangeAspect="1"/>
          </p:cNvPicPr>
          <p:nvPr/>
        </p:nvPicPr>
        <p:blipFill>
          <a:blip r:embed="rId2" cstate="print"/>
          <a:stretch>
            <a:fillRect/>
          </a:stretch>
        </p:blipFill>
        <p:spPr>
          <a:xfrm>
            <a:off x="5436096" y="1124744"/>
            <a:ext cx="3427581" cy="40324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568952" cy="6586418"/>
          </a:xfrm>
          <a:prstGeom prst="rect">
            <a:avLst/>
          </a:prstGeom>
          <a:noFill/>
        </p:spPr>
        <p:txBody>
          <a:bodyPr wrap="square" rtlCol="0">
            <a:spAutoFit/>
          </a:bodyPr>
          <a:lstStyle/>
          <a:p>
            <a:r>
              <a:rPr lang="en-US" sz="2400" dirty="0"/>
              <a:t>Some techniques of wrapper methods are:</a:t>
            </a:r>
          </a:p>
          <a:p>
            <a:r>
              <a:rPr lang="en-US" sz="2000" b="1" dirty="0"/>
              <a:t>Forward selection</a:t>
            </a:r>
            <a:r>
              <a:rPr lang="en-US" sz="2000" dirty="0"/>
              <a:t> </a:t>
            </a:r>
            <a:r>
              <a:rPr lang="en-US" dirty="0"/>
              <a:t>- Forward selection is an iterative process, which begins with an empty set of features. After each iteration, it keeps adding on a feature and evaluates the performance to check whether it is improving the performance or not. The process continues until the addition of a new variable/feature does not improve the performance of the model</a:t>
            </a:r>
            <a:r>
              <a:rPr lang="en-US" dirty="0" smtClean="0"/>
              <a:t>.</a:t>
            </a:r>
          </a:p>
          <a:p>
            <a:endParaRPr lang="en-US" sz="1600" dirty="0"/>
          </a:p>
          <a:p>
            <a:r>
              <a:rPr lang="en-US" sz="2000" b="1" dirty="0"/>
              <a:t>Backward elimination</a:t>
            </a:r>
            <a:r>
              <a:rPr lang="en-US" sz="2000" dirty="0"/>
              <a:t> </a:t>
            </a:r>
            <a:r>
              <a:rPr lang="en-US" dirty="0"/>
              <a:t>- Backward elimination is also an iterative approach, but it is the opposite of forward selection. This technique begins the process by considering all the features and removes the least significant feature. This elimination process continues until removing the features does not improve the performance of the model</a:t>
            </a:r>
            <a:r>
              <a:rPr lang="en-US" dirty="0" smtClean="0"/>
              <a:t>.</a:t>
            </a:r>
          </a:p>
          <a:p>
            <a:endParaRPr lang="en-US" sz="1600" dirty="0"/>
          </a:p>
          <a:p>
            <a:r>
              <a:rPr lang="en-US" sz="2000" b="1" dirty="0"/>
              <a:t>Exhaustive Feature Selection-</a:t>
            </a:r>
            <a:r>
              <a:rPr lang="en-US" dirty="0"/>
              <a:t> Exhaustive feature selection is one of the best feature selection methods, which evaluates each feature set as brute-force. It means this method tries &amp; make each possible combination of features and return the best performing feature set</a:t>
            </a:r>
            <a:r>
              <a:rPr lang="en-US" dirty="0" smtClean="0"/>
              <a:t>.</a:t>
            </a:r>
          </a:p>
          <a:p>
            <a:endParaRPr lang="en-US" sz="1600" dirty="0"/>
          </a:p>
          <a:p>
            <a:r>
              <a:rPr lang="en-US" sz="2000" b="1" dirty="0"/>
              <a:t>Recursive Feature </a:t>
            </a:r>
            <a:r>
              <a:rPr lang="en-US" sz="2000" b="1" dirty="0" smtClean="0"/>
              <a:t>Elimination - </a:t>
            </a:r>
            <a:r>
              <a:rPr lang="en-US" dirty="0" smtClean="0"/>
              <a:t>Recursive </a:t>
            </a:r>
            <a:r>
              <a:rPr lang="en-US" dirty="0"/>
              <a:t>feature elimination is a recursive greedy optimization approach, where features are selected by recursively taking a smaller and smaller subset of features. Now, an estimator is trained with each set of features, and the importance of each feature is determined using </a:t>
            </a:r>
            <a:r>
              <a:rPr lang="en-US" i="1" dirty="0" err="1"/>
              <a:t>coef_attribute</a:t>
            </a:r>
            <a:r>
              <a:rPr lang="en-US" dirty="0"/>
              <a:t> or through a </a:t>
            </a:r>
            <a:r>
              <a:rPr lang="en-US" i="1" dirty="0" err="1"/>
              <a:t>feature_importances_attribute</a:t>
            </a:r>
            <a:r>
              <a:rPr lang="en-US" i="1" dirty="0"/>
              <a:t>.</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76672"/>
            <a:ext cx="4896544" cy="4001095"/>
          </a:xfrm>
          <a:prstGeom prst="rect">
            <a:avLst/>
          </a:prstGeom>
          <a:noFill/>
        </p:spPr>
        <p:txBody>
          <a:bodyPr wrap="square" rtlCol="0">
            <a:spAutoFit/>
          </a:bodyPr>
          <a:lstStyle/>
          <a:p>
            <a:r>
              <a:rPr lang="en-US" sz="2800" dirty="0"/>
              <a:t>2. Filter </a:t>
            </a:r>
            <a:r>
              <a:rPr lang="en-US" sz="2800" dirty="0" smtClean="0"/>
              <a:t>Methods</a:t>
            </a:r>
          </a:p>
          <a:p>
            <a:endParaRPr lang="en-US" sz="2800" dirty="0"/>
          </a:p>
          <a:p>
            <a:r>
              <a:rPr lang="en-US" dirty="0" smtClean="0"/>
              <a:t>	In </a:t>
            </a:r>
            <a:r>
              <a:rPr lang="en-US" dirty="0"/>
              <a:t>Filter Method, features are selected on the basis of statistics measures. This method does not depend on the learning algorithm and chooses the features as a pre-processing step.</a:t>
            </a:r>
          </a:p>
          <a:p>
            <a:r>
              <a:rPr lang="en-US" dirty="0"/>
              <a:t>The filter method filters out the irrelevant feature and redundant columns from the model by using different metrics through ranking.</a:t>
            </a:r>
          </a:p>
          <a:p>
            <a:r>
              <a:rPr lang="en-US" dirty="0"/>
              <a:t>The advantage of using filter methods is that it needs low computational time and does not </a:t>
            </a:r>
            <a:r>
              <a:rPr lang="en-US" dirty="0" smtClean="0"/>
              <a:t>over fit </a:t>
            </a:r>
            <a:r>
              <a:rPr lang="en-US" dirty="0"/>
              <a:t>the data.</a:t>
            </a:r>
          </a:p>
          <a:p>
            <a:endParaRPr lang="en-US" dirty="0"/>
          </a:p>
        </p:txBody>
      </p:sp>
      <p:pic>
        <p:nvPicPr>
          <p:cNvPr id="3" name="Picture 2" descr="2.png"/>
          <p:cNvPicPr>
            <a:picLocks noChangeAspect="1"/>
          </p:cNvPicPr>
          <p:nvPr/>
        </p:nvPicPr>
        <p:blipFill>
          <a:blip r:embed="rId2" cstate="print"/>
          <a:stretch>
            <a:fillRect/>
          </a:stretch>
        </p:blipFill>
        <p:spPr>
          <a:xfrm>
            <a:off x="4984558" y="620688"/>
            <a:ext cx="3978442" cy="46805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329</Words>
  <Application>Microsoft Office PowerPoint</Application>
  <PresentationFormat>On-screen Show (4:3)</PresentationFormat>
  <Paragraphs>82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Dimensionality Reduction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dc:title>
  <dc:creator>indresh soni</dc:creator>
  <cp:lastModifiedBy>indresh soni</cp:lastModifiedBy>
  <cp:revision>10</cp:revision>
  <dcterms:created xsi:type="dcterms:W3CDTF">2023-06-15T19:19:48Z</dcterms:created>
  <dcterms:modified xsi:type="dcterms:W3CDTF">2023-06-15T20:23:44Z</dcterms:modified>
</cp:coreProperties>
</file>