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68" r:id="rId5"/>
    <p:sldId id="269" r:id="rId6"/>
    <p:sldId id="270" r:id="rId7"/>
    <p:sldId id="271" r:id="rId8"/>
    <p:sldId id="272" r:id="rId9"/>
    <p:sldId id="273" r:id="rId10"/>
    <p:sldId id="274" r:id="rId11"/>
    <p:sldId id="275" r:id="rId12"/>
    <p:sldId id="27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6CFC7-99A4-4BC9-8C31-203D132A53AE}" type="datetimeFigureOut">
              <a:rPr lang="en-IN" smtClean="0"/>
              <a:t>25-07-2024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76A40-C3F8-42CF-8BDD-E280192E7B02}" type="slidenum">
              <a:rPr lang="en-IN" smtClean="0"/>
              <a:t>‹#›</a:t>
            </a:fld>
            <a:endParaRPr lang="en-IN"/>
          </a:p>
        </p:txBody>
      </p:sp>
    </p:spTree>
    <p:extLst>
      <p:ext uri="{BB962C8B-B14F-4D97-AF65-F5344CB8AC3E}">
        <p14:creationId xmlns:p14="http://schemas.microsoft.com/office/powerpoint/2010/main" val="3650692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9A3B6C-BBE4-4241-9F70-971B7753C113}" type="datetime1">
              <a:rPr lang="en-US" smtClean="0"/>
              <a:t>7/25/2024</a:t>
            </a:fld>
            <a:endParaRPr lang="en-US"/>
          </a:p>
        </p:txBody>
      </p:sp>
      <p:sp>
        <p:nvSpPr>
          <p:cNvPr id="5" name="Footer Placeholder 4"/>
          <p:cNvSpPr>
            <a:spLocks noGrp="1"/>
          </p:cNvSpPr>
          <p:nvPr>
            <p:ph type="ftr" sz="quarter" idx="11"/>
          </p:nvPr>
        </p:nvSpPr>
        <p:spPr/>
        <p:txBody>
          <a:bodyPr/>
          <a:lstStyle/>
          <a:p>
            <a:r>
              <a:rPr lang="en-US"/>
              <a:t>21AIM67-Mini Project</a:t>
            </a:r>
          </a:p>
        </p:txBody>
      </p:sp>
      <p:sp>
        <p:nvSpPr>
          <p:cNvPr id="6" name="Slide Number Placeholder 5"/>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1013306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6208325-E2C4-4463-9280-74F4DADD7675}" type="datetime1">
              <a:rPr lang="en-US" smtClean="0"/>
              <a:t>7/25/2024</a:t>
            </a:fld>
            <a:endParaRPr lang="en-US"/>
          </a:p>
        </p:txBody>
      </p:sp>
      <p:sp>
        <p:nvSpPr>
          <p:cNvPr id="5" name="Footer Placeholder 4"/>
          <p:cNvSpPr>
            <a:spLocks noGrp="1"/>
          </p:cNvSpPr>
          <p:nvPr>
            <p:ph type="ftr" sz="quarter" idx="11"/>
          </p:nvPr>
        </p:nvSpPr>
        <p:spPr/>
        <p:txBody>
          <a:bodyPr/>
          <a:lstStyle/>
          <a:p>
            <a:r>
              <a:rPr lang="en-US"/>
              <a:t>21AIM67-Mini Project</a:t>
            </a:r>
          </a:p>
        </p:txBody>
      </p:sp>
      <p:sp>
        <p:nvSpPr>
          <p:cNvPr id="6" name="Slide Number Placeholder 5"/>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349494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D11FF9-1989-49AF-BCCD-0FA75C78BBEA}" type="datetime1">
              <a:rPr lang="en-US" smtClean="0"/>
              <a:t>7/25/2024</a:t>
            </a:fld>
            <a:endParaRPr lang="en-US"/>
          </a:p>
        </p:txBody>
      </p:sp>
      <p:sp>
        <p:nvSpPr>
          <p:cNvPr id="5" name="Footer Placeholder 4"/>
          <p:cNvSpPr>
            <a:spLocks noGrp="1"/>
          </p:cNvSpPr>
          <p:nvPr>
            <p:ph type="ftr" sz="quarter" idx="11"/>
          </p:nvPr>
        </p:nvSpPr>
        <p:spPr/>
        <p:txBody>
          <a:bodyPr/>
          <a:lstStyle/>
          <a:p>
            <a:r>
              <a:rPr lang="en-US"/>
              <a:t>21AIM67-Mini Project</a:t>
            </a:r>
          </a:p>
        </p:txBody>
      </p:sp>
      <p:sp>
        <p:nvSpPr>
          <p:cNvPr id="6" name="Slide Number Placeholder 5"/>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2194668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4BC3017-9C0A-404B-B341-44A1CAB787B3}" type="datetime1">
              <a:rPr lang="en-US" smtClean="0"/>
              <a:t>7/25/2024</a:t>
            </a:fld>
            <a:endParaRPr lang="en-US"/>
          </a:p>
        </p:txBody>
      </p:sp>
      <p:sp>
        <p:nvSpPr>
          <p:cNvPr id="5" name="Footer Placeholder 4"/>
          <p:cNvSpPr>
            <a:spLocks noGrp="1"/>
          </p:cNvSpPr>
          <p:nvPr>
            <p:ph type="ftr" sz="quarter" idx="11"/>
          </p:nvPr>
        </p:nvSpPr>
        <p:spPr/>
        <p:txBody>
          <a:bodyPr/>
          <a:lstStyle/>
          <a:p>
            <a:r>
              <a:rPr lang="en-US"/>
              <a:t>21AIM67-Mini Project</a:t>
            </a:r>
          </a:p>
        </p:txBody>
      </p:sp>
      <p:sp>
        <p:nvSpPr>
          <p:cNvPr id="6" name="Slide Number Placeholder 5"/>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370147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32C62-3519-4C42-A739-A7CDC106A155}" type="datetime1">
              <a:rPr lang="en-US" smtClean="0"/>
              <a:t>7/25/2024</a:t>
            </a:fld>
            <a:endParaRPr lang="en-US"/>
          </a:p>
        </p:txBody>
      </p:sp>
      <p:sp>
        <p:nvSpPr>
          <p:cNvPr id="5" name="Footer Placeholder 4"/>
          <p:cNvSpPr>
            <a:spLocks noGrp="1"/>
          </p:cNvSpPr>
          <p:nvPr>
            <p:ph type="ftr" sz="quarter" idx="11"/>
          </p:nvPr>
        </p:nvSpPr>
        <p:spPr/>
        <p:txBody>
          <a:bodyPr/>
          <a:lstStyle/>
          <a:p>
            <a:r>
              <a:rPr lang="en-US"/>
              <a:t>21AIM67-Mini Project</a:t>
            </a:r>
          </a:p>
        </p:txBody>
      </p:sp>
      <p:sp>
        <p:nvSpPr>
          <p:cNvPr id="6" name="Slide Number Placeholder 5"/>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299758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8EE9AE-42BD-47D5-8D81-3DE81D41A7E8}" type="datetime1">
              <a:rPr lang="en-US" smtClean="0"/>
              <a:t>7/25/2024</a:t>
            </a:fld>
            <a:endParaRPr lang="en-US"/>
          </a:p>
        </p:txBody>
      </p:sp>
      <p:sp>
        <p:nvSpPr>
          <p:cNvPr id="6" name="Footer Placeholder 5"/>
          <p:cNvSpPr>
            <a:spLocks noGrp="1"/>
          </p:cNvSpPr>
          <p:nvPr>
            <p:ph type="ftr" sz="quarter" idx="11"/>
          </p:nvPr>
        </p:nvSpPr>
        <p:spPr/>
        <p:txBody>
          <a:bodyPr/>
          <a:lstStyle/>
          <a:p>
            <a:r>
              <a:rPr lang="en-US"/>
              <a:t>21AIM67-Mini Project</a:t>
            </a:r>
          </a:p>
        </p:txBody>
      </p:sp>
      <p:sp>
        <p:nvSpPr>
          <p:cNvPr id="7" name="Slide Number Placeholder 6"/>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4234123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6D2EA6-D170-436D-B8BD-ED487A3F22C1}" type="datetime1">
              <a:rPr lang="en-US" smtClean="0"/>
              <a:t>7/25/2024</a:t>
            </a:fld>
            <a:endParaRPr lang="en-US"/>
          </a:p>
        </p:txBody>
      </p:sp>
      <p:sp>
        <p:nvSpPr>
          <p:cNvPr id="8" name="Footer Placeholder 7"/>
          <p:cNvSpPr>
            <a:spLocks noGrp="1"/>
          </p:cNvSpPr>
          <p:nvPr>
            <p:ph type="ftr" sz="quarter" idx="11"/>
          </p:nvPr>
        </p:nvSpPr>
        <p:spPr/>
        <p:txBody>
          <a:bodyPr/>
          <a:lstStyle/>
          <a:p>
            <a:r>
              <a:rPr lang="en-US"/>
              <a:t>21AIM67-Mini Project</a:t>
            </a:r>
          </a:p>
        </p:txBody>
      </p:sp>
      <p:sp>
        <p:nvSpPr>
          <p:cNvPr id="9" name="Slide Number Placeholder 8"/>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2105868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F1DED4F-D6A9-4AF8-A3A8-2B0967A438F8}" type="datetime1">
              <a:rPr lang="en-US" smtClean="0"/>
              <a:t>7/25/2024</a:t>
            </a:fld>
            <a:endParaRPr lang="en-US"/>
          </a:p>
        </p:txBody>
      </p:sp>
      <p:sp>
        <p:nvSpPr>
          <p:cNvPr id="4" name="Footer Placeholder 3"/>
          <p:cNvSpPr>
            <a:spLocks noGrp="1"/>
          </p:cNvSpPr>
          <p:nvPr>
            <p:ph type="ftr" sz="quarter" idx="11"/>
          </p:nvPr>
        </p:nvSpPr>
        <p:spPr/>
        <p:txBody>
          <a:bodyPr/>
          <a:lstStyle/>
          <a:p>
            <a:r>
              <a:rPr lang="en-US"/>
              <a:t>21AIM67-Mini Project</a:t>
            </a:r>
          </a:p>
        </p:txBody>
      </p:sp>
      <p:sp>
        <p:nvSpPr>
          <p:cNvPr id="5" name="Slide Number Placeholder 4"/>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1649525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1574F5-B115-44AC-9519-1DD3B260D7A1}" type="datetime1">
              <a:rPr lang="en-US" smtClean="0"/>
              <a:t>7/25/2024</a:t>
            </a:fld>
            <a:endParaRPr lang="en-US"/>
          </a:p>
        </p:txBody>
      </p:sp>
      <p:sp>
        <p:nvSpPr>
          <p:cNvPr id="3" name="Footer Placeholder 2"/>
          <p:cNvSpPr>
            <a:spLocks noGrp="1"/>
          </p:cNvSpPr>
          <p:nvPr>
            <p:ph type="ftr" sz="quarter" idx="11"/>
          </p:nvPr>
        </p:nvSpPr>
        <p:spPr/>
        <p:txBody>
          <a:bodyPr/>
          <a:lstStyle/>
          <a:p>
            <a:r>
              <a:rPr lang="en-US"/>
              <a:t>21AIM67-Mini Project</a:t>
            </a:r>
          </a:p>
        </p:txBody>
      </p:sp>
      <p:sp>
        <p:nvSpPr>
          <p:cNvPr id="4" name="Slide Number Placeholder 3"/>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3916183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1F6D0F-FD5B-4526-B47D-B3ABD37B2F86}" type="datetime1">
              <a:rPr lang="en-US" smtClean="0"/>
              <a:t>7/25/2024</a:t>
            </a:fld>
            <a:endParaRPr lang="en-US"/>
          </a:p>
        </p:txBody>
      </p:sp>
      <p:sp>
        <p:nvSpPr>
          <p:cNvPr id="6" name="Footer Placeholder 5"/>
          <p:cNvSpPr>
            <a:spLocks noGrp="1"/>
          </p:cNvSpPr>
          <p:nvPr>
            <p:ph type="ftr" sz="quarter" idx="11"/>
          </p:nvPr>
        </p:nvSpPr>
        <p:spPr/>
        <p:txBody>
          <a:bodyPr/>
          <a:lstStyle/>
          <a:p>
            <a:r>
              <a:rPr lang="en-US"/>
              <a:t>21AIM67-Mini Project</a:t>
            </a:r>
          </a:p>
        </p:txBody>
      </p:sp>
      <p:sp>
        <p:nvSpPr>
          <p:cNvPr id="7" name="Slide Number Placeholder 6"/>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3729609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4E96F5-99D5-42B0-9D1C-47415542EBA8}" type="datetime1">
              <a:rPr lang="en-US" smtClean="0"/>
              <a:t>7/25/2024</a:t>
            </a:fld>
            <a:endParaRPr lang="en-US"/>
          </a:p>
        </p:txBody>
      </p:sp>
      <p:sp>
        <p:nvSpPr>
          <p:cNvPr id="6" name="Footer Placeholder 5"/>
          <p:cNvSpPr>
            <a:spLocks noGrp="1"/>
          </p:cNvSpPr>
          <p:nvPr>
            <p:ph type="ftr" sz="quarter" idx="11"/>
          </p:nvPr>
        </p:nvSpPr>
        <p:spPr/>
        <p:txBody>
          <a:bodyPr/>
          <a:lstStyle/>
          <a:p>
            <a:r>
              <a:rPr lang="en-US"/>
              <a:t>21AIM67-Mini Project</a:t>
            </a:r>
          </a:p>
        </p:txBody>
      </p:sp>
      <p:sp>
        <p:nvSpPr>
          <p:cNvPr id="7" name="Slide Number Placeholder 6"/>
          <p:cNvSpPr>
            <a:spLocks noGrp="1"/>
          </p:cNvSpPr>
          <p:nvPr>
            <p:ph type="sldNum" sz="quarter" idx="12"/>
          </p:nvPr>
        </p:nvSpPr>
        <p:spPr/>
        <p:txBody>
          <a:bodyPr/>
          <a:lstStyle/>
          <a:p>
            <a:fld id="{748DD99C-BC24-4F96-A2DD-DD80F6BF3F0F}" type="slidenum">
              <a:rPr lang="en-US" smtClean="0"/>
              <a:t>‹#›</a:t>
            </a:fld>
            <a:endParaRPr lang="en-US"/>
          </a:p>
        </p:txBody>
      </p:sp>
    </p:spTree>
    <p:extLst>
      <p:ext uri="{BB962C8B-B14F-4D97-AF65-F5344CB8AC3E}">
        <p14:creationId xmlns:p14="http://schemas.microsoft.com/office/powerpoint/2010/main" val="86393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FEA72-E47D-4695-A562-5037C39596B5}" type="datetime1">
              <a:rPr lang="en-US" smtClean="0"/>
              <a:t>7/25/2024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21AIM67-Mini Project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8DD99C-BC24-4F96-A2DD-DD80F6BF3F0F}" type="slidenum">
              <a:rPr lang="en-US" smtClean="0"/>
              <a:t>‹#›</a:t>
            </a:fld>
            <a:endParaRPr lang="en-US"/>
          </a:p>
        </p:txBody>
      </p:sp>
    </p:spTree>
    <p:extLst>
      <p:ext uri="{BB962C8B-B14F-4D97-AF65-F5344CB8AC3E}">
        <p14:creationId xmlns:p14="http://schemas.microsoft.com/office/powerpoint/2010/main" val="212449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723331" y="4038767"/>
            <a:ext cx="4094328" cy="1655762"/>
          </a:xfrm>
        </p:spPr>
        <p:txBody>
          <a:bodyPr>
            <a:normAutofit fontScale="32500" lnSpcReduction="20000"/>
          </a:bodyPr>
          <a:lstStyle/>
          <a:p>
            <a:pPr marL="0" indent="0" algn="ctr">
              <a:buNone/>
            </a:pPr>
            <a:r>
              <a:rPr lang="en-US" sz="8000"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Under the Guidance of</a:t>
            </a:r>
          </a:p>
          <a:p>
            <a:pPr marL="0" indent="0" algn="ctr">
              <a:lnSpc>
                <a:spcPct val="120000"/>
              </a:lnSpc>
              <a:buNone/>
            </a:pPr>
            <a:r>
              <a:rPr lang="en-US" sz="5600" b="1" dirty="0">
                <a:solidFill>
                  <a:srgbClr val="C00000"/>
                </a:solidFill>
                <a:latin typeface="Times New Roman" panose="02020603050405020304" pitchFamily="18" charset="0"/>
                <a:ea typeface="Cambria" panose="02040503050406030204" pitchFamily="18" charset="0"/>
                <a:cs typeface="Times New Roman" panose="02020603050405020304" pitchFamily="18" charset="0"/>
              </a:rPr>
              <a:t>Ms. Lakshmi S Hanne</a:t>
            </a:r>
          </a:p>
          <a:p>
            <a:pPr marL="0" indent="0" algn="ctr">
              <a:lnSpc>
                <a:spcPct val="120000"/>
              </a:lnSpc>
              <a:buNone/>
            </a:pPr>
            <a:r>
              <a:rPr lang="en-US" sz="5600" b="1" dirty="0">
                <a:latin typeface="Times New Roman" panose="02020603050405020304" pitchFamily="18" charset="0"/>
                <a:ea typeface="Cambria" panose="02040503050406030204" pitchFamily="18" charset="0"/>
                <a:cs typeface="Times New Roman" panose="02020603050405020304" pitchFamily="18" charset="0"/>
              </a:rPr>
              <a:t>Department Of CSE, NHCE</a:t>
            </a:r>
          </a:p>
          <a:p>
            <a:pPr marL="0" indent="0" algn="ctr">
              <a:buNone/>
            </a:pPr>
            <a:endParaRPr lang="en-US" b="1" dirty="0"/>
          </a:p>
        </p:txBody>
      </p:sp>
      <p:sp>
        <p:nvSpPr>
          <p:cNvPr id="2" name="Title 1"/>
          <p:cNvSpPr>
            <a:spLocks noGrp="1"/>
          </p:cNvSpPr>
          <p:nvPr>
            <p:ph type="title" idx="4294967295"/>
          </p:nvPr>
        </p:nvSpPr>
        <p:spPr>
          <a:xfrm>
            <a:off x="2047165" y="1866379"/>
            <a:ext cx="8755038" cy="1354493"/>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WAKE WATCH</a:t>
            </a:r>
          </a:p>
        </p:txBody>
      </p:sp>
      <p:sp>
        <p:nvSpPr>
          <p:cNvPr id="7" name="TextBox 6"/>
          <p:cNvSpPr txBox="1"/>
          <p:nvPr/>
        </p:nvSpPr>
        <p:spPr>
          <a:xfrm>
            <a:off x="6424684" y="4048679"/>
            <a:ext cx="5392535" cy="1257075"/>
          </a:xfrm>
          <a:prstGeom prst="rect">
            <a:avLst/>
          </a:prstGeom>
          <a:noFill/>
        </p:spPr>
        <p:txBody>
          <a:bodyPr wrap="square" rtlCol="0">
            <a:spAutoFit/>
          </a:bodyPr>
          <a:lstStyle/>
          <a:p>
            <a:pPr algn="ctr">
              <a:lnSpc>
                <a:spcPct val="70000"/>
              </a:lnSpc>
              <a:spcBef>
                <a:spcPts val="1000"/>
              </a:spcBef>
            </a:pPr>
            <a:r>
              <a:rPr lang="en-US" sz="2600" b="1" dirty="0">
                <a:solidFill>
                  <a:srgbClr val="002060"/>
                </a:solidFill>
                <a:latin typeface="Times New Roman" panose="02020603050405020304" pitchFamily="18" charset="0"/>
                <a:ea typeface="Cambria" panose="02040503050406030204" pitchFamily="18" charset="0"/>
                <a:cs typeface="Times New Roman" panose="02020603050405020304" pitchFamily="18" charset="0"/>
              </a:rPr>
              <a:t>        Presented By	</a:t>
            </a:r>
          </a:p>
          <a:p>
            <a:pPr algn="ctr">
              <a:lnSpc>
                <a:spcPct val="70000"/>
              </a:lnSpc>
              <a:spcBef>
                <a:spcPts val="1000"/>
              </a:spcBef>
            </a:pPr>
            <a:r>
              <a:rPr lang="en-US" sz="1600" b="1" dirty="0">
                <a:latin typeface="Times New Roman" panose="02020603050405020304" pitchFamily="18" charset="0"/>
                <a:ea typeface="Cambria" panose="02040503050406030204" pitchFamily="18" charset="0"/>
                <a:cs typeface="Times New Roman" panose="02020603050405020304" pitchFamily="18" charset="0"/>
              </a:rPr>
              <a:t>Indresh M                     	   1NH21CS101</a:t>
            </a:r>
          </a:p>
          <a:p>
            <a:pPr algn="ctr">
              <a:lnSpc>
                <a:spcPct val="70000"/>
              </a:lnSpc>
              <a:spcBef>
                <a:spcPts val="1000"/>
              </a:spcBef>
            </a:pPr>
            <a:r>
              <a:rPr lang="en-US" sz="1600" b="1" dirty="0">
                <a:latin typeface="Times New Roman" panose="02020603050405020304" pitchFamily="18" charset="0"/>
                <a:ea typeface="Cambria" panose="02040503050406030204" pitchFamily="18" charset="0"/>
                <a:cs typeface="Times New Roman" panose="02020603050405020304" pitchFamily="18" charset="0"/>
              </a:rPr>
              <a:t>Vigna Shanmugam P                     1NH21CS259</a:t>
            </a:r>
          </a:p>
          <a:p>
            <a:pPr algn="ctr">
              <a:lnSpc>
                <a:spcPct val="70000"/>
              </a:lnSpc>
              <a:spcBef>
                <a:spcPts val="1000"/>
              </a:spcBef>
            </a:pPr>
            <a:endParaRPr lang="en-US" sz="1400" b="1" dirty="0">
              <a:latin typeface="Times New Roman" panose="02020603050405020304" pitchFamily="18" charset="0"/>
              <a:ea typeface="Cambria" panose="02040503050406030204" pitchFamily="18" charset="0"/>
              <a:cs typeface="Times New Roman" panose="02020603050405020304" pitchFamily="18"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567" y="169179"/>
            <a:ext cx="9453093" cy="883007"/>
          </a:xfrm>
          <a:prstGeom prst="rect">
            <a:avLst/>
          </a:prstGeom>
        </p:spPr>
      </p:pic>
      <p:sp>
        <p:nvSpPr>
          <p:cNvPr id="9" name="Footer Placeholder 8">
            <a:extLst>
              <a:ext uri="{FF2B5EF4-FFF2-40B4-BE49-F238E27FC236}">
                <a16:creationId xmlns:a16="http://schemas.microsoft.com/office/drawing/2014/main" id="{D5A6FAD1-C6C9-3B8A-1FFE-1A422F4BF943}"/>
              </a:ext>
            </a:extLst>
          </p:cNvPr>
          <p:cNvSpPr>
            <a:spLocks noGrp="1"/>
          </p:cNvSpPr>
          <p:nvPr>
            <p:ph type="ftr" sz="quarter" idx="11"/>
          </p:nvPr>
        </p:nvSpPr>
        <p:spPr/>
        <p:txBody>
          <a:bodyPr/>
          <a:lstStyle/>
          <a:p>
            <a:r>
              <a:rPr lang="en-US" b="1" dirty="0"/>
              <a:t>21CSE67 - INTERDISCIPLINARY MINI PROJECT</a:t>
            </a:r>
          </a:p>
        </p:txBody>
      </p:sp>
    </p:spTree>
    <p:extLst>
      <p:ext uri="{BB962C8B-B14F-4D97-AF65-F5344CB8AC3E}">
        <p14:creationId xmlns:p14="http://schemas.microsoft.com/office/powerpoint/2010/main" val="759360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304800" y="1690688"/>
            <a:ext cx="11049000" cy="4486275"/>
          </a:xfrm>
        </p:spPr>
        <p:txBody>
          <a:bodyPr>
            <a:normAutofit fontScale="77500" lnSpcReduction="20000"/>
          </a:bodyPr>
          <a:lstStyle/>
          <a:p>
            <a:pPr marL="914400" lvl="2" indent="0">
              <a:lnSpc>
                <a:spcPct val="150000"/>
              </a:lnSpc>
              <a:buNone/>
            </a:pPr>
            <a:r>
              <a:rPr lang="en-US" sz="5100" b="1" dirty="0">
                <a:solidFill>
                  <a:srgbClr val="002060"/>
                </a:solidFill>
                <a:latin typeface="Times New Roman" panose="02020603050405020304" pitchFamily="18" charset="0"/>
                <a:cs typeface="Times New Roman" panose="02020603050405020304" pitchFamily="18" charset="0"/>
              </a:rPr>
              <a:t>System design </a:t>
            </a:r>
            <a:endParaRPr lang="en-US" sz="3200" b="1" dirty="0">
              <a:solidFill>
                <a:srgbClr val="002060"/>
              </a:solidFill>
              <a:latin typeface="Times New Roman" panose="02020603050405020304" pitchFamily="18" charset="0"/>
              <a:cs typeface="Times New Roman" panose="02020603050405020304" pitchFamily="18" charset="0"/>
            </a:endParaRPr>
          </a:p>
          <a:p>
            <a:pPr>
              <a:lnSpc>
                <a:spcPct val="150000"/>
              </a:lnSpc>
            </a:pPr>
            <a:r>
              <a:rPr lang="en-US" sz="2600" dirty="0">
                <a:cs typeface="Times New Roman" panose="02020603050405020304" pitchFamily="18" charset="0"/>
              </a:rPr>
              <a:t>Drowsiness Detection is the detection of a person to check whether the person is feeling sleepy while performing a significant task.</a:t>
            </a:r>
          </a:p>
          <a:p>
            <a:pPr>
              <a:lnSpc>
                <a:spcPct val="150000"/>
              </a:lnSpc>
            </a:pPr>
            <a:r>
              <a:rPr lang="en-US" sz="2600" dirty="0">
                <a:cs typeface="Times New Roman" panose="02020603050405020304" pitchFamily="18" charset="0"/>
              </a:rPr>
              <a:t>This detection has many applications in medical and safety fields. </a:t>
            </a:r>
          </a:p>
          <a:p>
            <a:pPr>
              <a:lnSpc>
                <a:spcPct val="150000"/>
              </a:lnSpc>
            </a:pPr>
            <a:r>
              <a:rPr lang="en-US" sz="2600" dirty="0">
                <a:cs typeface="Times New Roman" panose="02020603050405020304" pitchFamily="18" charset="0"/>
              </a:rPr>
              <a:t>This detection can be quickly done using “shape predictor face landmarks” that mark the essential landmarks on the face</a:t>
            </a:r>
          </a:p>
          <a:p>
            <a:pPr>
              <a:lnSpc>
                <a:spcPct val="150000"/>
              </a:lnSpc>
            </a:pPr>
            <a:r>
              <a:rPr lang="en-US" sz="2600" dirty="0">
                <a:solidFill>
                  <a:srgbClr val="333333"/>
                </a:solidFill>
                <a:cs typeface="Times New Roman" panose="02020603050405020304" pitchFamily="18" charset="0"/>
              </a:rPr>
              <a:t>SOS </a:t>
            </a:r>
            <a:r>
              <a:rPr lang="en-US" sz="2600" b="0" i="0" dirty="0">
                <a:solidFill>
                  <a:srgbClr val="333333"/>
                </a:solidFill>
                <a:effectLst/>
                <a:cs typeface="Times New Roman" panose="02020603050405020304" pitchFamily="18" charset="0"/>
              </a:rPr>
              <a:t>system mainly focuses on detecting the accident with</a:t>
            </a:r>
            <a:r>
              <a:rPr lang="en-US" sz="2600" dirty="0">
                <a:solidFill>
                  <a:srgbClr val="333333"/>
                </a:solidFill>
                <a:cs typeface="Times New Roman" panose="02020603050405020304" pitchFamily="18" charset="0"/>
              </a:rPr>
              <a:t> </a:t>
            </a:r>
            <a:r>
              <a:rPr lang="en-US" sz="2600" b="0" i="0" dirty="0">
                <a:solidFill>
                  <a:srgbClr val="333333"/>
                </a:solidFill>
                <a:effectLst/>
                <a:cs typeface="Times New Roman" panose="02020603050405020304" pitchFamily="18" charset="0"/>
              </a:rPr>
              <a:t>different test cases, and actuates the corresponding system based on the results from the test cases.</a:t>
            </a:r>
          </a:p>
          <a:p>
            <a:endParaRPr lang="en-US" sz="4400" dirty="0"/>
          </a:p>
          <a:p>
            <a:pPr marL="914400" lvl="2" indent="0">
              <a:lnSpc>
                <a:spcPct val="150000"/>
              </a:lnSpc>
              <a:buNone/>
            </a:pPr>
            <a:endParaRPr lang="en-US" sz="3200" b="1"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0379" y="7937"/>
            <a:ext cx="918575" cy="897699"/>
          </a:xfrm>
          <a:prstGeom prst="rect">
            <a:avLst/>
          </a:prstGeom>
        </p:spPr>
      </p:pic>
      <p:sp>
        <p:nvSpPr>
          <p:cNvPr id="6" name="Footer Placeholder 5">
            <a:extLst>
              <a:ext uri="{FF2B5EF4-FFF2-40B4-BE49-F238E27FC236}">
                <a16:creationId xmlns:a16="http://schemas.microsoft.com/office/drawing/2014/main" id="{7FF85BA7-2A43-C886-065F-191A814E779B}"/>
              </a:ext>
            </a:extLst>
          </p:cNvPr>
          <p:cNvSpPr>
            <a:spLocks noGrp="1"/>
          </p:cNvSpPr>
          <p:nvPr>
            <p:ph type="ftr" sz="quarter" idx="11"/>
          </p:nvPr>
        </p:nvSpPr>
        <p:spPr/>
        <p:txBody>
          <a:bodyPr/>
          <a:lstStyle/>
          <a:p>
            <a:r>
              <a:rPr lang="en-US" b="1" dirty="0"/>
              <a:t>21CSE67 INTERDISCIPLINARY MINI PROJECT</a:t>
            </a:r>
          </a:p>
        </p:txBody>
      </p:sp>
    </p:spTree>
    <p:extLst>
      <p:ext uri="{BB962C8B-B14F-4D97-AF65-F5344CB8AC3E}">
        <p14:creationId xmlns:p14="http://schemas.microsoft.com/office/powerpoint/2010/main" val="1749236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0004"/>
            <a:ext cx="10515600" cy="1325563"/>
          </a:xfrm>
        </p:spPr>
        <p:txBody>
          <a:bodyPr/>
          <a:lstStyle/>
          <a:p>
            <a:r>
              <a:rPr lang="en-US" b="1" dirty="0">
                <a:solidFill>
                  <a:srgbClr val="C00000"/>
                </a:solidFill>
                <a:latin typeface="Times New Roman" panose="02020603050405020304" pitchFamily="18" charset="0"/>
                <a:cs typeface="Times New Roman" panose="02020603050405020304" pitchFamily="18" charset="0"/>
              </a:rPr>
              <a:t>Interdisciplinary Approach</a:t>
            </a:r>
          </a:p>
        </p:txBody>
      </p:sp>
      <p:sp>
        <p:nvSpPr>
          <p:cNvPr id="3" name="Content Placeholder 2"/>
          <p:cNvSpPr>
            <a:spLocks noGrp="1"/>
          </p:cNvSpPr>
          <p:nvPr>
            <p:ph idx="1"/>
          </p:nvPr>
        </p:nvSpPr>
        <p:spPr>
          <a:xfrm>
            <a:off x="-125506" y="685054"/>
            <a:ext cx="6866965" cy="1061010"/>
          </a:xfrm>
        </p:spPr>
        <p:txBody>
          <a:bodyPr>
            <a:normAutofit/>
          </a:bodyPr>
          <a:lstStyle/>
          <a:p>
            <a:pPr lvl="2">
              <a:lnSpc>
                <a:spcPct val="150000"/>
              </a:lnSpc>
            </a:pPr>
            <a:r>
              <a:rPr lang="en-US" sz="3600" b="1" dirty="0">
                <a:solidFill>
                  <a:srgbClr val="002060"/>
                </a:solidFill>
                <a:latin typeface="Times New Roman" panose="02020603050405020304" pitchFamily="18" charset="0"/>
                <a:cs typeface="Times New Roman" panose="02020603050405020304" pitchFamily="18" charset="0"/>
              </a:rPr>
              <a:t>Integration Strategy</a:t>
            </a:r>
            <a:endParaRPr lang="en-US" sz="1400" b="1"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0379" y="7937"/>
            <a:ext cx="918575" cy="897699"/>
          </a:xfrm>
          <a:prstGeom prst="rect">
            <a:avLst/>
          </a:prstGeom>
        </p:spPr>
      </p:pic>
      <p:sp>
        <p:nvSpPr>
          <p:cNvPr id="6" name="Footer Placeholder 5">
            <a:extLst>
              <a:ext uri="{FF2B5EF4-FFF2-40B4-BE49-F238E27FC236}">
                <a16:creationId xmlns:a16="http://schemas.microsoft.com/office/drawing/2014/main" id="{7FF85BA7-2A43-C886-065F-191A814E779B}"/>
              </a:ext>
            </a:extLst>
          </p:cNvPr>
          <p:cNvSpPr>
            <a:spLocks noGrp="1"/>
          </p:cNvSpPr>
          <p:nvPr>
            <p:ph type="ftr" sz="quarter" idx="11"/>
          </p:nvPr>
        </p:nvSpPr>
        <p:spPr/>
        <p:txBody>
          <a:bodyPr/>
          <a:lstStyle/>
          <a:p>
            <a:r>
              <a:rPr lang="en-US" b="1" dirty="0"/>
              <a:t>21CSE67 INTERDISCIPLINARY MINI PROJECT</a:t>
            </a:r>
          </a:p>
        </p:txBody>
      </p:sp>
      <p:sp>
        <p:nvSpPr>
          <p:cNvPr id="4" name="TextBox 3">
            <a:extLst>
              <a:ext uri="{FF2B5EF4-FFF2-40B4-BE49-F238E27FC236}">
                <a16:creationId xmlns:a16="http://schemas.microsoft.com/office/drawing/2014/main" id="{71585AC7-623E-DFCD-B41A-E0854E899BA7}"/>
              </a:ext>
            </a:extLst>
          </p:cNvPr>
          <p:cNvSpPr txBox="1"/>
          <p:nvPr/>
        </p:nvSpPr>
        <p:spPr>
          <a:xfrm>
            <a:off x="143435" y="1518958"/>
            <a:ext cx="11905129" cy="5056128"/>
          </a:xfrm>
          <a:prstGeom prst="rect">
            <a:avLst/>
          </a:prstGeom>
          <a:noFill/>
        </p:spPr>
        <p:txBody>
          <a:bodyPr wrap="square" rtlCol="0">
            <a:spAutoFit/>
          </a:bodyPr>
          <a:lstStyle/>
          <a:p>
            <a:pPr marL="914400" lvl="2" indent="0">
              <a:lnSpc>
                <a:spcPct val="120000"/>
              </a:lnSpc>
              <a:buNone/>
            </a:pPr>
            <a:r>
              <a:rPr lang="en-US" dirty="0">
                <a:cs typeface="Times New Roman" panose="02020603050405020304" pitchFamily="18" charset="0"/>
              </a:rPr>
              <a:t>SOS Feature Integration:</a:t>
            </a:r>
          </a:p>
          <a:p>
            <a:pPr marL="914400" lvl="2" indent="0">
              <a:lnSpc>
                <a:spcPct val="120000"/>
              </a:lnSpc>
              <a:buNone/>
            </a:pPr>
            <a:r>
              <a:rPr lang="en-US" dirty="0">
                <a:cs typeface="Times New Roman" panose="02020603050405020304" pitchFamily="18" charset="0"/>
              </a:rPr>
              <a:t>Emergency Protocols: Integrate a system that can automatically send SOS alerts to emergency contacts or services, including real-time location data, when critical signs of drowsiness or emergencies are detected.</a:t>
            </a:r>
          </a:p>
          <a:p>
            <a:pPr marL="914400" lvl="2" indent="0">
              <a:lnSpc>
                <a:spcPct val="120000"/>
              </a:lnSpc>
              <a:buNone/>
            </a:pPr>
            <a:r>
              <a:rPr lang="en-US" dirty="0">
                <a:cs typeface="Times New Roman" panose="02020603050405020304" pitchFamily="18" charset="0"/>
              </a:rPr>
              <a:t>Data Communication: Ensure seamless communication with external networks for SOS alerts, using secure and reliable data transmission protocols.</a:t>
            </a:r>
          </a:p>
          <a:p>
            <a:pPr marL="914400" lvl="2" indent="0">
              <a:lnSpc>
                <a:spcPct val="120000"/>
              </a:lnSpc>
              <a:buNone/>
            </a:pPr>
            <a:r>
              <a:rPr lang="en-US" dirty="0">
                <a:cs typeface="Times New Roman" panose="02020603050405020304" pitchFamily="18" charset="0"/>
              </a:rPr>
              <a:t>Testing and Calibration:</a:t>
            </a:r>
          </a:p>
          <a:p>
            <a:pPr marL="914400" lvl="2" indent="0">
              <a:lnSpc>
                <a:spcPct val="120000"/>
              </a:lnSpc>
              <a:buNone/>
            </a:pPr>
            <a:r>
              <a:rPr lang="en-US" dirty="0">
                <a:cs typeface="Times New Roman" panose="02020603050405020304" pitchFamily="18" charset="0"/>
              </a:rPr>
              <a:t>Field Testing: Conduct extensive testing in various driving conditions and environments to validate the system's accuracy and responsiveness.</a:t>
            </a:r>
          </a:p>
          <a:p>
            <a:pPr marL="914400" lvl="2" indent="0">
              <a:lnSpc>
                <a:spcPct val="120000"/>
              </a:lnSpc>
              <a:buNone/>
            </a:pPr>
            <a:r>
              <a:rPr lang="en-US" dirty="0">
                <a:cs typeface="Times New Roman" panose="02020603050405020304" pitchFamily="18" charset="0"/>
              </a:rPr>
              <a:t>Calibration and Adjustment: Fine-tune the system based on test results to minimize false positives/negatives and ensure reliability.</a:t>
            </a:r>
          </a:p>
          <a:p>
            <a:pPr marL="914400" lvl="2" indent="0">
              <a:lnSpc>
                <a:spcPct val="120000"/>
              </a:lnSpc>
              <a:buNone/>
            </a:pPr>
            <a:r>
              <a:rPr lang="en-US" dirty="0">
                <a:cs typeface="Times New Roman" panose="02020603050405020304" pitchFamily="18" charset="0"/>
              </a:rPr>
              <a:t>User Education and Support:</a:t>
            </a:r>
          </a:p>
          <a:p>
            <a:pPr marL="914400" lvl="2" indent="0">
              <a:lnSpc>
                <a:spcPct val="120000"/>
              </a:lnSpc>
              <a:buNone/>
            </a:pPr>
            <a:r>
              <a:rPr lang="en-US" dirty="0">
                <a:cs typeface="Times New Roman" panose="02020603050405020304" pitchFamily="18" charset="0"/>
              </a:rPr>
              <a:t>Driver Education: Provide training and educational materials to drivers on the system's functions and benefits, promoting its proper use and building trust.</a:t>
            </a:r>
          </a:p>
          <a:p>
            <a:pPr marL="914400" lvl="2" indent="0">
              <a:lnSpc>
                <a:spcPct val="120000"/>
              </a:lnSpc>
              <a:buNone/>
            </a:pPr>
            <a:r>
              <a:rPr lang="en-US" dirty="0">
                <a:cs typeface="Times New Roman" panose="02020603050405020304" pitchFamily="18" charset="0"/>
              </a:rPr>
              <a:t>Customer Support: Establish a support system to assist users with installation, troubleshooting, and understanding alerts.</a:t>
            </a:r>
          </a:p>
        </p:txBody>
      </p:sp>
    </p:spTree>
    <p:extLst>
      <p:ext uri="{BB962C8B-B14F-4D97-AF65-F5344CB8AC3E}">
        <p14:creationId xmlns:p14="http://schemas.microsoft.com/office/powerpoint/2010/main" val="2565806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Conclusion and Future Enhancements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0379" y="7937"/>
            <a:ext cx="918575" cy="897699"/>
          </a:xfrm>
          <a:prstGeom prst="rect">
            <a:avLst/>
          </a:prstGeom>
        </p:spPr>
      </p:pic>
      <p:sp>
        <p:nvSpPr>
          <p:cNvPr id="6" name="Footer Placeholder 5">
            <a:extLst>
              <a:ext uri="{FF2B5EF4-FFF2-40B4-BE49-F238E27FC236}">
                <a16:creationId xmlns:a16="http://schemas.microsoft.com/office/drawing/2014/main" id="{7FF85BA7-2A43-C886-065F-191A814E779B}"/>
              </a:ext>
            </a:extLst>
          </p:cNvPr>
          <p:cNvSpPr>
            <a:spLocks noGrp="1"/>
          </p:cNvSpPr>
          <p:nvPr>
            <p:ph type="ftr" sz="quarter" idx="11"/>
          </p:nvPr>
        </p:nvSpPr>
        <p:spPr/>
        <p:txBody>
          <a:bodyPr/>
          <a:lstStyle/>
          <a:p>
            <a:r>
              <a:rPr lang="en-US" b="1" dirty="0"/>
              <a:t>21CSE67 INTERDISCIPLINARY MINI PROJECT</a:t>
            </a:r>
          </a:p>
        </p:txBody>
      </p:sp>
      <p:sp>
        <p:nvSpPr>
          <p:cNvPr id="3" name="TextBox 2">
            <a:extLst>
              <a:ext uri="{FF2B5EF4-FFF2-40B4-BE49-F238E27FC236}">
                <a16:creationId xmlns:a16="http://schemas.microsoft.com/office/drawing/2014/main" id="{5F3C92F0-3F95-6BE8-2E41-1BA01E04F5DD}"/>
              </a:ext>
            </a:extLst>
          </p:cNvPr>
          <p:cNvSpPr txBox="1"/>
          <p:nvPr/>
        </p:nvSpPr>
        <p:spPr>
          <a:xfrm>
            <a:off x="1102659" y="1394852"/>
            <a:ext cx="8175812" cy="32778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800" dirty="0">
                <a:cs typeface="Times New Roman" panose="02020603050405020304" pitchFamily="18" charset="0"/>
              </a:rPr>
              <a:t>Enhanced Safety</a:t>
            </a:r>
          </a:p>
          <a:p>
            <a:pPr marL="285750" indent="-285750">
              <a:lnSpc>
                <a:spcPct val="150000"/>
              </a:lnSpc>
              <a:buFont typeface="Arial" panose="020B0604020202020204" pitchFamily="34" charset="0"/>
              <a:buChar char="•"/>
            </a:pPr>
            <a:r>
              <a:rPr lang="en-US" sz="1800" dirty="0">
                <a:cs typeface="Times New Roman" panose="02020603050405020304" pitchFamily="18" charset="0"/>
              </a:rPr>
              <a:t>Automated Alerts</a:t>
            </a:r>
          </a:p>
          <a:p>
            <a:pPr marL="285750" indent="-285750">
              <a:lnSpc>
                <a:spcPct val="150000"/>
              </a:lnSpc>
              <a:buFont typeface="Arial" panose="020B0604020202020204" pitchFamily="34" charset="0"/>
              <a:buChar char="•"/>
            </a:pPr>
            <a:r>
              <a:rPr lang="en-US" sz="1800" dirty="0">
                <a:cs typeface="Times New Roman" panose="02020603050405020304" pitchFamily="18" charset="0"/>
              </a:rPr>
              <a:t>Emergency Assistance:</a:t>
            </a:r>
          </a:p>
          <a:p>
            <a:pPr marL="285750" indent="-285750">
              <a:lnSpc>
                <a:spcPct val="150000"/>
              </a:lnSpc>
              <a:buFont typeface="Arial" panose="020B0604020202020204" pitchFamily="34" charset="0"/>
              <a:buChar char="•"/>
            </a:pPr>
            <a:r>
              <a:rPr lang="en-US" sz="1800" dirty="0">
                <a:cs typeface="Times New Roman" panose="02020603050405020304" pitchFamily="18" charset="0"/>
              </a:rPr>
              <a:t>User-friendly Operation</a:t>
            </a:r>
          </a:p>
          <a:p>
            <a:pPr marL="285750" indent="-285750">
              <a:lnSpc>
                <a:spcPct val="150000"/>
              </a:lnSpc>
              <a:buFont typeface="Arial" panose="020B0604020202020204" pitchFamily="34" charset="0"/>
              <a:buChar char="•"/>
            </a:pPr>
            <a:r>
              <a:rPr lang="en-US" sz="1800" dirty="0">
                <a:cs typeface="Times New Roman" panose="02020603050405020304" pitchFamily="18" charset="0"/>
              </a:rPr>
              <a:t>Scalability</a:t>
            </a:r>
          </a:p>
          <a:p>
            <a:pPr marL="285750" indent="-285750">
              <a:lnSpc>
                <a:spcPct val="150000"/>
              </a:lnSpc>
              <a:buFont typeface="Arial" panose="020B0604020202020204" pitchFamily="34" charset="0"/>
              <a:buChar char="•"/>
            </a:pPr>
            <a:r>
              <a:rPr lang="en-US" sz="1800" dirty="0">
                <a:cs typeface="Times New Roman" panose="02020603050405020304" pitchFamily="18" charset="0"/>
              </a:rPr>
              <a:t>Comprehensive Safety Solution</a:t>
            </a:r>
          </a:p>
          <a:p>
            <a:pPr marL="285750" indent="-285750">
              <a:lnSpc>
                <a:spcPct val="150000"/>
              </a:lnSpc>
              <a:buFont typeface="Arial" panose="020B0604020202020204" pitchFamily="34" charset="0"/>
              <a:buChar char="•"/>
            </a:pPr>
            <a:r>
              <a:rPr lang="en-US" sz="1800" dirty="0">
                <a:cs typeface="Times New Roman" panose="02020603050405020304" pitchFamily="18" charset="0"/>
              </a:rPr>
              <a:t>Potential for Future Integration</a:t>
            </a:r>
          </a:p>
          <a:p>
            <a:pPr marL="0" indent="0">
              <a:buNone/>
            </a:pPr>
            <a:endParaRPr lang="en-US" dirty="0"/>
          </a:p>
        </p:txBody>
      </p:sp>
      <p:sp>
        <p:nvSpPr>
          <p:cNvPr id="4" name="TextBox 3">
            <a:extLst>
              <a:ext uri="{FF2B5EF4-FFF2-40B4-BE49-F238E27FC236}">
                <a16:creationId xmlns:a16="http://schemas.microsoft.com/office/drawing/2014/main" id="{CB22A8A2-C139-57F6-171C-DB8A71629566}"/>
              </a:ext>
            </a:extLst>
          </p:cNvPr>
          <p:cNvSpPr txBox="1"/>
          <p:nvPr/>
        </p:nvSpPr>
        <p:spPr>
          <a:xfrm>
            <a:off x="1046783" y="4485483"/>
            <a:ext cx="10422883" cy="1754326"/>
          </a:xfrm>
          <a:prstGeom prst="rect">
            <a:avLst/>
          </a:prstGeom>
          <a:noFill/>
        </p:spPr>
        <p:txBody>
          <a:bodyPr wrap="square" rtlCol="0">
            <a:spAutoFit/>
          </a:bodyPr>
          <a:lstStyle/>
          <a:p>
            <a:r>
              <a:rPr lang="en-US" dirty="0"/>
              <a:t>Future enhancements for the drowsiness detection and SOS alert system could include the integration of more sophisticated AI models that leverage multimodal data (such as physiological signals and driving patterns) for improved accuracy. Additionally, developing adaptive algorithms that personalize alerts based on individual driver behavior and patterns could further enhance safety. Expanding connectivity features to include integration with smart city infrastructure and other vehicles could also provide a more comprehensive safety network, allowing for proactive accident prevention and response.</a:t>
            </a:r>
            <a:endParaRPr lang="en-IN" dirty="0"/>
          </a:p>
        </p:txBody>
      </p:sp>
    </p:spTree>
    <p:extLst>
      <p:ext uri="{BB962C8B-B14F-4D97-AF65-F5344CB8AC3E}">
        <p14:creationId xmlns:p14="http://schemas.microsoft.com/office/powerpoint/2010/main" val="2238385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0379" y="7937"/>
            <a:ext cx="918575" cy="897699"/>
          </a:xfrm>
          <a:prstGeom prst="rect">
            <a:avLst/>
          </a:prstGeom>
        </p:spPr>
      </p:pic>
      <p:sp>
        <p:nvSpPr>
          <p:cNvPr id="3" name="Footer Placeholder 2">
            <a:extLst>
              <a:ext uri="{FF2B5EF4-FFF2-40B4-BE49-F238E27FC236}">
                <a16:creationId xmlns:a16="http://schemas.microsoft.com/office/drawing/2014/main" id="{36A787EB-9EE5-3F4F-B43F-5DA580283A7A}"/>
              </a:ext>
            </a:extLst>
          </p:cNvPr>
          <p:cNvSpPr>
            <a:spLocks noGrp="1"/>
          </p:cNvSpPr>
          <p:nvPr>
            <p:ph type="ftr" sz="quarter" idx="11"/>
          </p:nvPr>
        </p:nvSpPr>
        <p:spPr/>
        <p:txBody>
          <a:bodyPr/>
          <a:lstStyle/>
          <a:p>
            <a:r>
              <a:rPr lang="en-US" b="1" dirty="0"/>
              <a:t>21CSE67 INTERDISCIPLINARY MINI PROJECT</a:t>
            </a:r>
          </a:p>
        </p:txBody>
      </p:sp>
      <p:pic>
        <p:nvPicPr>
          <p:cNvPr id="8" name="Picture 7">
            <a:extLst>
              <a:ext uri="{FF2B5EF4-FFF2-40B4-BE49-F238E27FC236}">
                <a16:creationId xmlns:a16="http://schemas.microsoft.com/office/drawing/2014/main" id="{5C749DBD-2F46-0C71-141D-C6DE50F09BD5}"/>
              </a:ext>
            </a:extLst>
          </p:cNvPr>
          <p:cNvPicPr>
            <a:picLocks noChangeAspect="1"/>
          </p:cNvPicPr>
          <p:nvPr/>
        </p:nvPicPr>
        <p:blipFill>
          <a:blip r:embed="rId3"/>
          <a:stretch>
            <a:fillRect/>
          </a:stretch>
        </p:blipFill>
        <p:spPr>
          <a:xfrm>
            <a:off x="1931309" y="1219008"/>
            <a:ext cx="8329382" cy="4419983"/>
          </a:xfrm>
          <a:prstGeom prst="rect">
            <a:avLst/>
          </a:prstGeom>
        </p:spPr>
      </p:pic>
    </p:spTree>
    <p:extLst>
      <p:ext uri="{BB962C8B-B14F-4D97-AF65-F5344CB8AC3E}">
        <p14:creationId xmlns:p14="http://schemas.microsoft.com/office/powerpoint/2010/main" val="821237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Outline</a:t>
            </a:r>
          </a:p>
        </p:txBody>
      </p:sp>
      <p:sp>
        <p:nvSpPr>
          <p:cNvPr id="4" name="Content Placeholder 3"/>
          <p:cNvSpPr>
            <a:spLocks noGrp="1"/>
          </p:cNvSpPr>
          <p:nvPr>
            <p:ph idx="1"/>
          </p:nvPr>
        </p:nvSpPr>
        <p:spPr>
          <a:xfrm>
            <a:off x="838200" y="1555038"/>
            <a:ext cx="10515600" cy="4351338"/>
          </a:xfrm>
        </p:spPr>
        <p:txBody>
          <a:bodyPr>
            <a:normAutofit fontScale="55000" lnSpcReduction="20000"/>
          </a:bodyPr>
          <a:lstStyle/>
          <a:p>
            <a:pPr lvl="1">
              <a:lnSpc>
                <a:spcPct val="150000"/>
              </a:lnSpc>
            </a:pPr>
            <a:r>
              <a:rPr lang="en-US" b="1" dirty="0">
                <a:solidFill>
                  <a:srgbClr val="002060"/>
                </a:solidFill>
                <a:latin typeface="Times New Roman" panose="02020603050405020304" pitchFamily="18" charset="0"/>
                <a:cs typeface="Times New Roman" panose="02020603050405020304" pitchFamily="18" charset="0"/>
              </a:rPr>
              <a:t>Introduction</a:t>
            </a:r>
          </a:p>
          <a:p>
            <a:pPr lvl="2">
              <a:lnSpc>
                <a:spcPct val="150000"/>
              </a:lnSpc>
              <a:buFont typeface="Wingdings" panose="05000000000000000000" pitchFamily="2" charset="2"/>
              <a:buChar char="Ø"/>
            </a:pPr>
            <a:r>
              <a:rPr lang="en-US" b="1" dirty="0">
                <a:solidFill>
                  <a:srgbClr val="C00000"/>
                </a:solidFill>
                <a:latin typeface="Times New Roman" panose="02020603050405020304" pitchFamily="18" charset="0"/>
                <a:cs typeface="Times New Roman" panose="02020603050405020304" pitchFamily="18" charset="0"/>
              </a:rPr>
              <a:t>Project overview and objectives</a:t>
            </a:r>
          </a:p>
          <a:p>
            <a:pPr lvl="1">
              <a:lnSpc>
                <a:spcPct val="150000"/>
              </a:lnSpc>
            </a:pPr>
            <a:r>
              <a:rPr lang="en-US" b="1" dirty="0">
                <a:solidFill>
                  <a:srgbClr val="002060"/>
                </a:solidFill>
                <a:latin typeface="Times New Roman" panose="02020603050405020304" pitchFamily="18" charset="0"/>
                <a:cs typeface="Times New Roman" panose="02020603050405020304" pitchFamily="18" charset="0"/>
              </a:rPr>
              <a:t>Background</a:t>
            </a:r>
          </a:p>
          <a:p>
            <a:pPr lvl="2">
              <a:lnSpc>
                <a:spcPct val="150000"/>
              </a:lnSpc>
              <a:buFont typeface="Wingdings" panose="05000000000000000000" pitchFamily="2" charset="2"/>
              <a:buChar char="Ø"/>
            </a:pPr>
            <a:r>
              <a:rPr lang="en-US" sz="2100" b="1" dirty="0">
                <a:solidFill>
                  <a:srgbClr val="C00000"/>
                </a:solidFill>
                <a:latin typeface="Times New Roman" panose="02020603050405020304" pitchFamily="18" charset="0"/>
                <a:cs typeface="Times New Roman" panose="02020603050405020304" pitchFamily="18" charset="0"/>
              </a:rPr>
              <a:t>Existing Research</a:t>
            </a:r>
          </a:p>
          <a:p>
            <a:pPr lvl="2">
              <a:lnSpc>
                <a:spcPct val="150000"/>
              </a:lnSpc>
              <a:buFont typeface="Wingdings" panose="05000000000000000000" pitchFamily="2" charset="2"/>
              <a:buChar char="Ø"/>
            </a:pPr>
            <a:r>
              <a:rPr lang="en-US" sz="2100" b="1" dirty="0">
                <a:solidFill>
                  <a:srgbClr val="C00000"/>
                </a:solidFill>
                <a:latin typeface="Times New Roman" panose="02020603050405020304" pitchFamily="18" charset="0"/>
                <a:cs typeface="Times New Roman" panose="02020603050405020304" pitchFamily="18" charset="0"/>
              </a:rPr>
              <a:t>Problem statement</a:t>
            </a:r>
          </a:p>
          <a:p>
            <a:pPr lvl="2">
              <a:lnSpc>
                <a:spcPct val="150000"/>
              </a:lnSpc>
              <a:buFont typeface="Wingdings" panose="05000000000000000000" pitchFamily="2" charset="2"/>
              <a:buChar char="Ø"/>
            </a:pPr>
            <a:r>
              <a:rPr lang="en-US" sz="2100" b="1" dirty="0">
                <a:solidFill>
                  <a:srgbClr val="C00000"/>
                </a:solidFill>
                <a:latin typeface="Times New Roman" panose="02020603050405020304" pitchFamily="18" charset="0"/>
                <a:cs typeface="Times New Roman" panose="02020603050405020304" pitchFamily="18" charset="0"/>
              </a:rPr>
              <a:t>Gap Analysis</a:t>
            </a:r>
          </a:p>
          <a:p>
            <a:pPr lvl="1">
              <a:lnSpc>
                <a:spcPct val="150000"/>
              </a:lnSpc>
            </a:pPr>
            <a:r>
              <a:rPr lang="en-US" b="1" dirty="0">
                <a:solidFill>
                  <a:srgbClr val="002060"/>
                </a:solidFill>
                <a:latin typeface="Times New Roman" panose="02020603050405020304" pitchFamily="18" charset="0"/>
                <a:cs typeface="Times New Roman" panose="02020603050405020304" pitchFamily="18" charset="0"/>
              </a:rPr>
              <a:t>Requirement Specification</a:t>
            </a:r>
          </a:p>
          <a:p>
            <a:pPr lvl="2">
              <a:lnSpc>
                <a:spcPct val="150000"/>
              </a:lnSpc>
              <a:buFont typeface="Wingdings" panose="05000000000000000000" pitchFamily="2" charset="2"/>
              <a:buChar char="ü"/>
            </a:pPr>
            <a:r>
              <a:rPr lang="en-US" b="1" dirty="0">
                <a:solidFill>
                  <a:srgbClr val="C00000"/>
                </a:solidFill>
                <a:latin typeface="Times New Roman" panose="02020603050405020304" pitchFamily="18" charset="0"/>
                <a:cs typeface="Times New Roman" panose="02020603050405020304" pitchFamily="18" charset="0"/>
              </a:rPr>
              <a:t>Functional/Nonfunctional requirements</a:t>
            </a:r>
          </a:p>
          <a:p>
            <a:pPr lvl="1">
              <a:lnSpc>
                <a:spcPct val="150000"/>
              </a:lnSpc>
            </a:pPr>
            <a:r>
              <a:rPr lang="en-US" b="1" dirty="0">
                <a:solidFill>
                  <a:srgbClr val="002060"/>
                </a:solidFill>
                <a:latin typeface="Times New Roman" panose="02020603050405020304" pitchFamily="18" charset="0"/>
                <a:cs typeface="Times New Roman" panose="02020603050405020304" pitchFamily="18" charset="0"/>
              </a:rPr>
              <a:t>Methodology</a:t>
            </a:r>
          </a:p>
          <a:p>
            <a:pPr lvl="2">
              <a:lnSpc>
                <a:spcPct val="150000"/>
              </a:lnSpc>
              <a:buFont typeface="Wingdings" panose="05000000000000000000" pitchFamily="2" charset="2"/>
              <a:buChar char="ü"/>
            </a:pPr>
            <a:r>
              <a:rPr lang="en-US" b="1" dirty="0">
                <a:solidFill>
                  <a:srgbClr val="C00000"/>
                </a:solidFill>
                <a:latin typeface="Times New Roman" panose="02020603050405020304" pitchFamily="18" charset="0"/>
                <a:cs typeface="Times New Roman" panose="02020603050405020304" pitchFamily="18" charset="0"/>
              </a:rPr>
              <a:t>System design and data collection methods</a:t>
            </a:r>
          </a:p>
          <a:p>
            <a:pPr lvl="1">
              <a:lnSpc>
                <a:spcPct val="150000"/>
              </a:lnSpc>
            </a:pPr>
            <a:r>
              <a:rPr lang="en-US" b="1" dirty="0">
                <a:solidFill>
                  <a:srgbClr val="002060"/>
                </a:solidFill>
                <a:latin typeface="Times New Roman" panose="02020603050405020304" pitchFamily="18" charset="0"/>
                <a:cs typeface="Times New Roman" panose="02020603050405020304" pitchFamily="18" charset="0"/>
              </a:rPr>
              <a:t>Interdisciplinary Approach</a:t>
            </a:r>
          </a:p>
          <a:p>
            <a:pPr lvl="2">
              <a:lnSpc>
                <a:spcPct val="150000"/>
              </a:lnSpc>
              <a:buFont typeface="Wingdings" panose="05000000000000000000" pitchFamily="2" charset="2"/>
              <a:buChar char="ü"/>
            </a:pPr>
            <a:r>
              <a:rPr lang="en-US" b="1" dirty="0">
                <a:solidFill>
                  <a:srgbClr val="C00000"/>
                </a:solidFill>
                <a:latin typeface="Times New Roman" panose="02020603050405020304" pitchFamily="18" charset="0"/>
                <a:cs typeface="Times New Roman" panose="02020603050405020304" pitchFamily="18" charset="0"/>
              </a:rPr>
              <a:t>Integration Strategy</a:t>
            </a:r>
          </a:p>
          <a:p>
            <a:pPr lvl="1">
              <a:lnSpc>
                <a:spcPct val="150000"/>
              </a:lnSpc>
            </a:pPr>
            <a:r>
              <a:rPr lang="en-US" b="1" dirty="0">
                <a:solidFill>
                  <a:srgbClr val="002060"/>
                </a:solidFill>
                <a:latin typeface="Times New Roman" panose="02020603050405020304" pitchFamily="18" charset="0"/>
                <a:cs typeface="Times New Roman" panose="02020603050405020304" pitchFamily="18" charset="0"/>
              </a:rPr>
              <a:t>Conclusion and Future Enhancements</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0379" y="7937"/>
            <a:ext cx="918575" cy="897699"/>
          </a:xfrm>
          <a:prstGeom prst="rect">
            <a:avLst/>
          </a:prstGeom>
        </p:spPr>
      </p:pic>
      <p:sp>
        <p:nvSpPr>
          <p:cNvPr id="6" name="Footer Placeholder 5">
            <a:extLst>
              <a:ext uri="{FF2B5EF4-FFF2-40B4-BE49-F238E27FC236}">
                <a16:creationId xmlns:a16="http://schemas.microsoft.com/office/drawing/2014/main" id="{F0B6B5CF-30AF-7D5C-8B82-8A478BD9AD7C}"/>
              </a:ext>
            </a:extLst>
          </p:cNvPr>
          <p:cNvSpPr>
            <a:spLocks noGrp="1"/>
          </p:cNvSpPr>
          <p:nvPr>
            <p:ph type="ftr" sz="quarter" idx="11"/>
          </p:nvPr>
        </p:nvSpPr>
        <p:spPr/>
        <p:txBody>
          <a:bodyPr/>
          <a:lstStyle/>
          <a:p>
            <a:r>
              <a:rPr lang="en-US" b="1" dirty="0"/>
              <a:t>21CSE67 INTERDISCIPLINARY MINI PROJECT</a:t>
            </a:r>
          </a:p>
        </p:txBody>
      </p:sp>
    </p:spTree>
    <p:extLst>
      <p:ext uri="{BB962C8B-B14F-4D97-AF65-F5344CB8AC3E}">
        <p14:creationId xmlns:p14="http://schemas.microsoft.com/office/powerpoint/2010/main" val="312653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rmAutofit/>
          </a:bodyPr>
          <a:lstStyle/>
          <a:p>
            <a:pPr lvl="2">
              <a:lnSpc>
                <a:spcPct val="150000"/>
              </a:lnSpc>
            </a:pPr>
            <a:r>
              <a:rPr lang="en-US" sz="3200" b="1" dirty="0">
                <a:solidFill>
                  <a:srgbClr val="002060"/>
                </a:solidFill>
                <a:latin typeface="Times New Roman" panose="02020603050405020304" pitchFamily="18" charset="0"/>
                <a:cs typeface="Times New Roman" panose="02020603050405020304" pitchFamily="18" charset="0"/>
              </a:rPr>
              <a:t>Project overview </a:t>
            </a:r>
          </a:p>
          <a:p>
            <a:pPr lvl="2">
              <a:lnSpc>
                <a:spcPct val="150000"/>
              </a:lnSpc>
            </a:pPr>
            <a:r>
              <a:rPr lang="en-US" sz="3200" b="1" dirty="0">
                <a:solidFill>
                  <a:srgbClr val="002060"/>
                </a:solidFill>
                <a:latin typeface="Times New Roman" panose="02020603050405020304" pitchFamily="18" charset="0"/>
                <a:cs typeface="Times New Roman" panose="02020603050405020304" pitchFamily="18" charset="0"/>
              </a:rPr>
              <a:t>objectives</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0379" y="7937"/>
            <a:ext cx="918575" cy="897699"/>
          </a:xfrm>
          <a:prstGeom prst="rect">
            <a:avLst/>
          </a:prstGeom>
        </p:spPr>
      </p:pic>
      <p:sp>
        <p:nvSpPr>
          <p:cNvPr id="6" name="Footer Placeholder 5">
            <a:extLst>
              <a:ext uri="{FF2B5EF4-FFF2-40B4-BE49-F238E27FC236}">
                <a16:creationId xmlns:a16="http://schemas.microsoft.com/office/drawing/2014/main" id="{7FF85BA7-2A43-C886-065F-191A814E779B}"/>
              </a:ext>
            </a:extLst>
          </p:cNvPr>
          <p:cNvSpPr>
            <a:spLocks noGrp="1"/>
          </p:cNvSpPr>
          <p:nvPr>
            <p:ph type="ftr" sz="quarter" idx="11"/>
          </p:nvPr>
        </p:nvSpPr>
        <p:spPr/>
        <p:txBody>
          <a:bodyPr/>
          <a:lstStyle/>
          <a:p>
            <a:r>
              <a:rPr lang="en-US" b="1" dirty="0"/>
              <a:t>21CSE67 INTERDISCIPLINARY MINI PROJECT</a:t>
            </a:r>
          </a:p>
        </p:txBody>
      </p:sp>
    </p:spTree>
    <p:extLst>
      <p:ext uri="{BB962C8B-B14F-4D97-AF65-F5344CB8AC3E}">
        <p14:creationId xmlns:p14="http://schemas.microsoft.com/office/powerpoint/2010/main" val="11484155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717176" y="1219948"/>
            <a:ext cx="6503894" cy="765175"/>
          </a:xfrm>
        </p:spPr>
        <p:txBody>
          <a:bodyPr>
            <a:normAutofit/>
          </a:bodyPr>
          <a:lstStyle/>
          <a:p>
            <a:pPr marL="914400" lvl="2" indent="0">
              <a:lnSpc>
                <a:spcPct val="150000"/>
              </a:lnSpc>
              <a:buNone/>
            </a:pPr>
            <a:r>
              <a:rPr lang="en-US" sz="3200" b="1" dirty="0">
                <a:solidFill>
                  <a:srgbClr val="002060"/>
                </a:solidFill>
                <a:latin typeface="Times New Roman" panose="02020603050405020304" pitchFamily="18" charset="0"/>
                <a:cs typeface="Times New Roman" panose="02020603050405020304" pitchFamily="18" charset="0"/>
              </a:rPr>
              <a:t>Project overview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0379" y="7937"/>
            <a:ext cx="918575" cy="897699"/>
          </a:xfrm>
          <a:prstGeom prst="rect">
            <a:avLst/>
          </a:prstGeom>
        </p:spPr>
      </p:pic>
      <p:sp>
        <p:nvSpPr>
          <p:cNvPr id="6" name="Footer Placeholder 5">
            <a:extLst>
              <a:ext uri="{FF2B5EF4-FFF2-40B4-BE49-F238E27FC236}">
                <a16:creationId xmlns:a16="http://schemas.microsoft.com/office/drawing/2014/main" id="{7FF85BA7-2A43-C886-065F-191A814E779B}"/>
              </a:ext>
            </a:extLst>
          </p:cNvPr>
          <p:cNvSpPr>
            <a:spLocks noGrp="1"/>
          </p:cNvSpPr>
          <p:nvPr>
            <p:ph type="ftr" sz="quarter" idx="11"/>
          </p:nvPr>
        </p:nvSpPr>
        <p:spPr/>
        <p:txBody>
          <a:bodyPr/>
          <a:lstStyle/>
          <a:p>
            <a:r>
              <a:rPr lang="en-US" b="1" dirty="0"/>
              <a:t>21CSE67 INTERDISCIPLINARY MINI PROJECT</a:t>
            </a:r>
          </a:p>
        </p:txBody>
      </p:sp>
      <p:sp>
        <p:nvSpPr>
          <p:cNvPr id="4" name="TextBox 3">
            <a:extLst>
              <a:ext uri="{FF2B5EF4-FFF2-40B4-BE49-F238E27FC236}">
                <a16:creationId xmlns:a16="http://schemas.microsoft.com/office/drawing/2014/main" id="{7B9372A6-8AB8-3064-6130-F1571136E54D}"/>
              </a:ext>
            </a:extLst>
          </p:cNvPr>
          <p:cNvSpPr txBox="1"/>
          <p:nvPr/>
        </p:nvSpPr>
        <p:spPr>
          <a:xfrm>
            <a:off x="174136" y="2162969"/>
            <a:ext cx="11754818" cy="3359061"/>
          </a:xfrm>
          <a:prstGeom prst="rect">
            <a:avLst/>
          </a:prstGeom>
          <a:noFill/>
        </p:spPr>
        <p:txBody>
          <a:bodyPr wrap="square" rtlCol="0">
            <a:spAutoFit/>
          </a:bodyPr>
          <a:lstStyle/>
          <a:p>
            <a:pPr>
              <a:lnSpc>
                <a:spcPct val="150000"/>
              </a:lnSpc>
            </a:pPr>
            <a:r>
              <a:rPr lang="en-US" sz="2400" dirty="0">
                <a:cs typeface="Times New Roman" panose="02020603050405020304" pitchFamily="18" charset="0"/>
              </a:rPr>
              <a:t>The mini project focuses on developing a system that can detect drowsiness in individuals to prevent accidents caused by driver fatigue. In addition to drowsiness detection, the system incorporates an SOS alert feature to notify emergency contacts in case of any critical situation. By combining advanced technology for monitoring alertness levels and providing immediate assistance through SOS alerts, this project aims to enhance safety and prevent potential risks on the road</a:t>
            </a:r>
            <a:r>
              <a:rPr lang="en-US" sz="2400" dirty="0"/>
              <a:t>.</a:t>
            </a:r>
          </a:p>
        </p:txBody>
      </p:sp>
    </p:spTree>
    <p:extLst>
      <p:ext uri="{BB962C8B-B14F-4D97-AF65-F5344CB8AC3E}">
        <p14:creationId xmlns:p14="http://schemas.microsoft.com/office/powerpoint/2010/main" val="740642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25506" y="1404285"/>
            <a:ext cx="4773706" cy="1034116"/>
          </a:xfrm>
        </p:spPr>
        <p:txBody>
          <a:bodyPr>
            <a:normAutofit/>
          </a:bodyPr>
          <a:lstStyle/>
          <a:p>
            <a:pPr marL="914400" lvl="2" indent="0">
              <a:lnSpc>
                <a:spcPct val="150000"/>
              </a:lnSpc>
              <a:buNone/>
            </a:pPr>
            <a:r>
              <a:rPr lang="en-US" sz="3200" b="1" dirty="0">
                <a:solidFill>
                  <a:srgbClr val="002060"/>
                </a:solidFill>
                <a:latin typeface="Times New Roman" panose="02020603050405020304" pitchFamily="18" charset="0"/>
                <a:cs typeface="Times New Roman" panose="02020603050405020304" pitchFamily="18" charset="0"/>
              </a:rPr>
              <a:t>Objectives</a:t>
            </a:r>
          </a:p>
          <a:p>
            <a:pPr marL="914400" lvl="2" indent="0">
              <a:lnSpc>
                <a:spcPct val="150000"/>
              </a:lnSpc>
              <a:buNone/>
            </a:pPr>
            <a:endParaRPr lang="en-US" sz="3200" b="1" dirty="0">
              <a:solidFill>
                <a:srgbClr val="002060"/>
              </a:solidFill>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7FF85BA7-2A43-C886-065F-191A814E779B}"/>
              </a:ext>
            </a:extLst>
          </p:cNvPr>
          <p:cNvSpPr>
            <a:spLocks noGrp="1"/>
          </p:cNvSpPr>
          <p:nvPr>
            <p:ph type="ftr" sz="quarter" idx="11"/>
          </p:nvPr>
        </p:nvSpPr>
        <p:spPr/>
        <p:txBody>
          <a:bodyPr/>
          <a:lstStyle/>
          <a:p>
            <a:r>
              <a:rPr lang="en-US" b="1" dirty="0"/>
              <a:t>21CSE67 INTERDISCIPLINARY MINI PROJECT</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10379" y="7937"/>
            <a:ext cx="918575" cy="897699"/>
          </a:xfrm>
          <a:prstGeom prst="rect">
            <a:avLst/>
          </a:prstGeom>
        </p:spPr>
      </p:pic>
      <p:sp>
        <p:nvSpPr>
          <p:cNvPr id="4" name="TextBox 3">
            <a:extLst>
              <a:ext uri="{FF2B5EF4-FFF2-40B4-BE49-F238E27FC236}">
                <a16:creationId xmlns:a16="http://schemas.microsoft.com/office/drawing/2014/main" id="{A34B21EE-018F-64ED-9E43-D567A1371441}"/>
              </a:ext>
            </a:extLst>
          </p:cNvPr>
          <p:cNvSpPr txBox="1"/>
          <p:nvPr/>
        </p:nvSpPr>
        <p:spPr>
          <a:xfrm>
            <a:off x="726141" y="2519082"/>
            <a:ext cx="6859378" cy="2805063"/>
          </a:xfrm>
          <a:prstGeom prst="rect">
            <a:avLst/>
          </a:prstGeom>
          <a:noFill/>
        </p:spPr>
        <p:txBody>
          <a:bodyPr wrap="none" rtlCol="0">
            <a:spAutoFit/>
          </a:bodyPr>
          <a:lstStyle/>
          <a:p>
            <a:pPr marL="285750" indent="-285750">
              <a:lnSpc>
                <a:spcPct val="150000"/>
              </a:lnSpc>
              <a:buFont typeface="Arial" panose="020B0604020202020204" pitchFamily="34" charset="0"/>
              <a:buChar char="•"/>
            </a:pPr>
            <a:r>
              <a:rPr lang="en-US" sz="2400" dirty="0"/>
              <a:t>Develop a Reliable Drowsiness Detection Algorithm</a:t>
            </a:r>
          </a:p>
          <a:p>
            <a:pPr marL="285750" indent="-285750">
              <a:lnSpc>
                <a:spcPct val="150000"/>
              </a:lnSpc>
              <a:buFont typeface="Arial" panose="020B0604020202020204" pitchFamily="34" charset="0"/>
              <a:buChar char="•"/>
            </a:pPr>
            <a:r>
              <a:rPr lang="en-US" sz="2400" dirty="0"/>
              <a:t>Integrate Real-Time Monitoring</a:t>
            </a:r>
          </a:p>
          <a:p>
            <a:pPr marL="285750" indent="-285750">
              <a:lnSpc>
                <a:spcPct val="150000"/>
              </a:lnSpc>
              <a:buFont typeface="Arial" panose="020B0604020202020204" pitchFamily="34" charset="0"/>
              <a:buChar char="•"/>
            </a:pPr>
            <a:r>
              <a:rPr lang="en-US" sz="2400" dirty="0"/>
              <a:t>Implement an Effective Alert System</a:t>
            </a:r>
          </a:p>
          <a:p>
            <a:pPr marL="285750" indent="-285750">
              <a:lnSpc>
                <a:spcPct val="150000"/>
              </a:lnSpc>
              <a:buFont typeface="Arial" panose="020B0604020202020204" pitchFamily="34" charset="0"/>
              <a:buChar char="•"/>
            </a:pPr>
            <a:r>
              <a:rPr lang="en-US" sz="2400" dirty="0"/>
              <a:t>Incorporate SOS Alert Functionality</a:t>
            </a:r>
          </a:p>
          <a:p>
            <a:pPr marL="285750" indent="-285750">
              <a:lnSpc>
                <a:spcPct val="150000"/>
              </a:lnSpc>
              <a:buFont typeface="Arial" panose="020B0604020202020204" pitchFamily="34" charset="0"/>
              <a:buChar char="•"/>
            </a:pPr>
            <a:r>
              <a:rPr lang="en-US" sz="2400" dirty="0"/>
              <a:t>Enhance Road Safety</a:t>
            </a:r>
            <a:endParaRPr lang="en-IN" sz="2400" dirty="0"/>
          </a:p>
        </p:txBody>
      </p:sp>
    </p:spTree>
    <p:extLst>
      <p:ext uri="{BB962C8B-B14F-4D97-AF65-F5344CB8AC3E}">
        <p14:creationId xmlns:p14="http://schemas.microsoft.com/office/powerpoint/2010/main" val="3124092974"/>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Background</a:t>
            </a:r>
          </a:p>
        </p:txBody>
      </p:sp>
      <p:sp>
        <p:nvSpPr>
          <p:cNvPr id="3" name="Content Placeholder 2"/>
          <p:cNvSpPr>
            <a:spLocks noGrp="1"/>
          </p:cNvSpPr>
          <p:nvPr>
            <p:ph idx="1"/>
          </p:nvPr>
        </p:nvSpPr>
        <p:spPr>
          <a:xfrm>
            <a:off x="-85165" y="1276724"/>
            <a:ext cx="10515600" cy="612775"/>
          </a:xfrm>
        </p:spPr>
        <p:txBody>
          <a:bodyPr>
            <a:normAutofit fontScale="92500" lnSpcReduction="10000"/>
          </a:bodyPr>
          <a:lstStyle/>
          <a:p>
            <a:pPr marL="457200" lvl="1" indent="0">
              <a:lnSpc>
                <a:spcPct val="150000"/>
              </a:lnSpc>
              <a:buNone/>
            </a:pPr>
            <a:r>
              <a:rPr lang="en-US" sz="2800" b="1" dirty="0">
                <a:solidFill>
                  <a:srgbClr val="002060"/>
                </a:solidFill>
                <a:latin typeface="Times New Roman" panose="02020603050405020304" pitchFamily="18" charset="0"/>
                <a:cs typeface="Times New Roman" panose="02020603050405020304" pitchFamily="18" charset="0"/>
              </a:rPr>
              <a:t>Existing Research</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0379" y="7937"/>
            <a:ext cx="918575" cy="897699"/>
          </a:xfrm>
          <a:prstGeom prst="rect">
            <a:avLst/>
          </a:prstGeom>
        </p:spPr>
      </p:pic>
      <p:sp>
        <p:nvSpPr>
          <p:cNvPr id="6" name="Footer Placeholder 5">
            <a:extLst>
              <a:ext uri="{FF2B5EF4-FFF2-40B4-BE49-F238E27FC236}">
                <a16:creationId xmlns:a16="http://schemas.microsoft.com/office/drawing/2014/main" id="{7FF85BA7-2A43-C886-065F-191A814E779B}"/>
              </a:ext>
            </a:extLst>
          </p:cNvPr>
          <p:cNvSpPr>
            <a:spLocks noGrp="1"/>
          </p:cNvSpPr>
          <p:nvPr>
            <p:ph type="ftr" sz="quarter" idx="11"/>
          </p:nvPr>
        </p:nvSpPr>
        <p:spPr/>
        <p:txBody>
          <a:bodyPr/>
          <a:lstStyle/>
          <a:p>
            <a:r>
              <a:rPr lang="en-US" b="1" dirty="0"/>
              <a:t>21CSE67 INTERDISCIPLINARY MINI PROJECT</a:t>
            </a:r>
          </a:p>
        </p:txBody>
      </p:sp>
      <p:sp>
        <p:nvSpPr>
          <p:cNvPr id="7" name="TextBox 6">
            <a:extLst>
              <a:ext uri="{FF2B5EF4-FFF2-40B4-BE49-F238E27FC236}">
                <a16:creationId xmlns:a16="http://schemas.microsoft.com/office/drawing/2014/main" id="{4D65D181-9637-F794-02C8-3A428AA0F827}"/>
              </a:ext>
            </a:extLst>
          </p:cNvPr>
          <p:cNvSpPr txBox="1"/>
          <p:nvPr/>
        </p:nvSpPr>
        <p:spPr>
          <a:xfrm>
            <a:off x="494593" y="1911537"/>
            <a:ext cx="11434361" cy="4204356"/>
          </a:xfrm>
          <a:prstGeom prst="rect">
            <a:avLst/>
          </a:prstGeom>
          <a:noFill/>
        </p:spPr>
        <p:txBody>
          <a:bodyPr wrap="square" rtlCol="0">
            <a:spAutoFit/>
          </a:bodyPr>
          <a:lstStyle/>
          <a:p>
            <a:pPr>
              <a:lnSpc>
                <a:spcPct val="150000"/>
              </a:lnSpc>
            </a:pPr>
            <a:r>
              <a:rPr lang="en-US" dirty="0"/>
              <a:t>Research in the field of drowsiness detection and automotive safety has been growing, with significant advancements in recent years. Existing studies have explored various methods for detecting driver drowsiness, including facial recognition techniques to monitor eye movements and blink rates, physiological signals such as heart rate and EEG, and vehicle-based metrics like steering patterns and lane deviations. These methods aim to identify early signs of fatigue and prevent accidents caused by reduced driver alertness. Additionally, the integration of SOS alert systems has been a focus, enabling quick responses in emergencies by automatically notifying emergency services or preselected contacts. The combination of real-time monitoring, advanced machine learning algorithms, and seamless communication technologies has shown promise in enhancing road safety and reducing the incidence of accidents due to driver fatigue. However, challenges remain in ensuring the accuracy, reliability, and user acceptance of these systems, as well as addressing privacy concerns related to biometric data collection.</a:t>
            </a:r>
            <a:endParaRPr lang="en-IN" dirty="0"/>
          </a:p>
        </p:txBody>
      </p:sp>
    </p:spTree>
    <p:extLst>
      <p:ext uri="{BB962C8B-B14F-4D97-AF65-F5344CB8AC3E}">
        <p14:creationId xmlns:p14="http://schemas.microsoft.com/office/powerpoint/2010/main" val="2149736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Background</a:t>
            </a:r>
          </a:p>
        </p:txBody>
      </p:sp>
      <p:sp>
        <p:nvSpPr>
          <p:cNvPr id="3" name="Content Placeholder 2"/>
          <p:cNvSpPr>
            <a:spLocks noGrp="1"/>
          </p:cNvSpPr>
          <p:nvPr>
            <p:ph idx="1"/>
          </p:nvPr>
        </p:nvSpPr>
        <p:spPr/>
        <p:txBody>
          <a:bodyPr>
            <a:normAutofit/>
          </a:bodyPr>
          <a:lstStyle/>
          <a:p>
            <a:pPr marL="457200" lvl="1" indent="0">
              <a:lnSpc>
                <a:spcPct val="150000"/>
              </a:lnSpc>
              <a:buNone/>
            </a:pPr>
            <a:r>
              <a:rPr lang="en-US" sz="2800" b="1" dirty="0">
                <a:solidFill>
                  <a:srgbClr val="002060"/>
                </a:solidFill>
                <a:latin typeface="Times New Roman" panose="02020603050405020304" pitchFamily="18" charset="0"/>
                <a:cs typeface="Times New Roman" panose="02020603050405020304" pitchFamily="18" charset="0"/>
              </a:rPr>
              <a:t>Problem statement</a:t>
            </a:r>
          </a:p>
          <a:p>
            <a:pPr marL="457200" lvl="1" indent="0">
              <a:lnSpc>
                <a:spcPct val="150000"/>
              </a:lnSpc>
              <a:buNone/>
            </a:pPr>
            <a:r>
              <a:rPr lang="en-US" sz="2000" dirty="0">
                <a:cs typeface="Times New Roman" panose="02020603050405020304" pitchFamily="18" charset="0"/>
              </a:rPr>
              <a:t>Driver fatigue is a leading cause of road accidents, posing significant risks to safety and resulting in severe injuries and fatalities. Existing measures to prevent these accidents are often inadequate, highlighting the need for a reliable system to detect drowsiness and provide timely alerts or emergency assistance.</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0379" y="7937"/>
            <a:ext cx="918575" cy="897699"/>
          </a:xfrm>
          <a:prstGeom prst="rect">
            <a:avLst/>
          </a:prstGeom>
        </p:spPr>
      </p:pic>
      <p:sp>
        <p:nvSpPr>
          <p:cNvPr id="6" name="Footer Placeholder 5">
            <a:extLst>
              <a:ext uri="{FF2B5EF4-FFF2-40B4-BE49-F238E27FC236}">
                <a16:creationId xmlns:a16="http://schemas.microsoft.com/office/drawing/2014/main" id="{7FF85BA7-2A43-C886-065F-191A814E779B}"/>
              </a:ext>
            </a:extLst>
          </p:cNvPr>
          <p:cNvSpPr>
            <a:spLocks noGrp="1"/>
          </p:cNvSpPr>
          <p:nvPr>
            <p:ph type="ftr" sz="quarter" idx="11"/>
          </p:nvPr>
        </p:nvSpPr>
        <p:spPr/>
        <p:txBody>
          <a:bodyPr/>
          <a:lstStyle/>
          <a:p>
            <a:r>
              <a:rPr lang="en-US" b="1" dirty="0"/>
              <a:t>21CSE67 INTERDISCIPLINARY MINI PROJECT</a:t>
            </a:r>
          </a:p>
        </p:txBody>
      </p:sp>
    </p:spTree>
    <p:extLst>
      <p:ext uri="{BB962C8B-B14F-4D97-AF65-F5344CB8AC3E}">
        <p14:creationId xmlns:p14="http://schemas.microsoft.com/office/powerpoint/2010/main" val="2671927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Background</a:t>
            </a:r>
          </a:p>
        </p:txBody>
      </p:sp>
      <p:sp>
        <p:nvSpPr>
          <p:cNvPr id="3" name="Content Placeholder 2"/>
          <p:cNvSpPr>
            <a:spLocks noGrp="1"/>
          </p:cNvSpPr>
          <p:nvPr>
            <p:ph idx="1"/>
          </p:nvPr>
        </p:nvSpPr>
        <p:spPr/>
        <p:txBody>
          <a:bodyPr>
            <a:normAutofit/>
          </a:bodyPr>
          <a:lstStyle/>
          <a:p>
            <a:pPr marL="457200" lvl="1" indent="0">
              <a:lnSpc>
                <a:spcPct val="150000"/>
              </a:lnSpc>
              <a:buNone/>
            </a:pPr>
            <a:r>
              <a:rPr lang="en-US" sz="2800" b="1" dirty="0">
                <a:solidFill>
                  <a:srgbClr val="002060"/>
                </a:solidFill>
                <a:latin typeface="Times New Roman" panose="02020603050405020304" pitchFamily="18" charset="0"/>
                <a:cs typeface="Times New Roman" panose="02020603050405020304" pitchFamily="18" charset="0"/>
              </a:rPr>
              <a:t>Gap Analysis</a:t>
            </a:r>
          </a:p>
          <a:p>
            <a:pPr marL="457200" lvl="1" indent="0">
              <a:lnSpc>
                <a:spcPct val="150000"/>
              </a:lnSpc>
              <a:buNone/>
            </a:pPr>
            <a:r>
              <a:rPr lang="en-US" sz="2000" dirty="0">
                <a:cs typeface="Times New Roman" panose="02020603050405020304" pitchFamily="18" charset="0"/>
              </a:rPr>
              <a:t>Despite advancements in drowsiness detection technologies, current systems often suffer from limited accuracy and high false alarm rates, which can undermine driver trust and effectiveness. Additionally, there is a lack of comprehensive solutions that seamlessly integrate drowsiness detection with automatic emergency response mechanisms, such as SOS alerts, to provide immediate assistance in critical situations. This gap underscores the need for a more robust, reliable, and integrated approach to enhance driver safety and accident prevention.</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0379" y="7937"/>
            <a:ext cx="918575" cy="897699"/>
          </a:xfrm>
          <a:prstGeom prst="rect">
            <a:avLst/>
          </a:prstGeom>
        </p:spPr>
      </p:pic>
      <p:sp>
        <p:nvSpPr>
          <p:cNvPr id="6" name="Footer Placeholder 5">
            <a:extLst>
              <a:ext uri="{FF2B5EF4-FFF2-40B4-BE49-F238E27FC236}">
                <a16:creationId xmlns:a16="http://schemas.microsoft.com/office/drawing/2014/main" id="{7FF85BA7-2A43-C886-065F-191A814E779B}"/>
              </a:ext>
            </a:extLst>
          </p:cNvPr>
          <p:cNvSpPr>
            <a:spLocks noGrp="1"/>
          </p:cNvSpPr>
          <p:nvPr>
            <p:ph type="ftr" sz="quarter" idx="11"/>
          </p:nvPr>
        </p:nvSpPr>
        <p:spPr/>
        <p:txBody>
          <a:bodyPr/>
          <a:lstStyle/>
          <a:p>
            <a:r>
              <a:rPr lang="en-US" b="1" dirty="0"/>
              <a:t>21CSE67 INTERDISCIPLINARY MINI PROJECT</a:t>
            </a:r>
          </a:p>
        </p:txBody>
      </p:sp>
    </p:spTree>
    <p:extLst>
      <p:ext uri="{BB962C8B-B14F-4D97-AF65-F5344CB8AC3E}">
        <p14:creationId xmlns:p14="http://schemas.microsoft.com/office/powerpoint/2010/main" val="2842752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Times New Roman" panose="02020603050405020304" pitchFamily="18" charset="0"/>
                <a:cs typeface="Times New Roman" panose="02020603050405020304" pitchFamily="18" charset="0"/>
              </a:rPr>
              <a:t>Requirement Specification</a:t>
            </a:r>
          </a:p>
        </p:txBody>
      </p:sp>
      <p:sp>
        <p:nvSpPr>
          <p:cNvPr id="3" name="Content Placeholder 2"/>
          <p:cNvSpPr>
            <a:spLocks noGrp="1"/>
          </p:cNvSpPr>
          <p:nvPr>
            <p:ph idx="1"/>
          </p:nvPr>
        </p:nvSpPr>
        <p:spPr/>
        <p:txBody>
          <a:bodyPr>
            <a:normAutofit lnSpcReduction="10000"/>
          </a:bodyPr>
          <a:lstStyle/>
          <a:p>
            <a:pPr marL="0" indent="0">
              <a:buNone/>
            </a:pPr>
            <a:r>
              <a:rPr lang="en-US" sz="2800" b="1" dirty="0">
                <a:solidFill>
                  <a:srgbClr val="002060"/>
                </a:solidFill>
                <a:latin typeface="Times New Roman" panose="02020603050405020304" pitchFamily="18" charset="0"/>
                <a:cs typeface="Times New Roman" panose="02020603050405020304" pitchFamily="18" charset="0"/>
              </a:rPr>
              <a:t>Functional/Nonfunctional requirements</a:t>
            </a:r>
            <a:br>
              <a:rPr lang="en-US" sz="2800" b="1" dirty="0">
                <a:solidFill>
                  <a:srgbClr val="002060"/>
                </a:solidFill>
                <a:latin typeface="Times New Roman" panose="02020603050405020304" pitchFamily="18" charset="0"/>
                <a:cs typeface="Times New Roman" panose="02020603050405020304" pitchFamily="18" charset="0"/>
              </a:rPr>
            </a:br>
            <a:endParaRPr lang="en-US" sz="2800" b="1" dirty="0">
              <a:solidFill>
                <a:srgbClr val="002060"/>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Drowsiness Detection Module</a:t>
            </a:r>
          </a:p>
          <a:p>
            <a:pPr marL="857250" lvl="1" indent="-457200"/>
            <a:r>
              <a:rPr lang="en-US" sz="2400" dirty="0">
                <a:latin typeface="Times New Roman" panose="02020603050405020304" pitchFamily="18" charset="0"/>
                <a:cs typeface="Times New Roman" panose="02020603050405020304" pitchFamily="18" charset="0"/>
              </a:rPr>
              <a:t>Function: Analyze eye state (open or closed) to determine drowsiness.</a:t>
            </a:r>
          </a:p>
          <a:p>
            <a:pPr marL="857250" lvl="1" indent="-457200"/>
            <a:r>
              <a:rPr lang="en-US" sz="2400" dirty="0">
                <a:latin typeface="Times New Roman" panose="02020603050405020304" pitchFamily="18" charset="0"/>
                <a:cs typeface="Times New Roman" panose="02020603050405020304" pitchFamily="18" charset="0"/>
              </a:rPr>
              <a:t>Libraries: </a:t>
            </a:r>
            <a:r>
              <a:rPr lang="en-US" sz="2400" dirty="0" err="1">
                <a:latin typeface="Times New Roman" panose="02020603050405020304" pitchFamily="18" charset="0"/>
                <a:cs typeface="Times New Roman" panose="02020603050405020304" pitchFamily="18" charset="0"/>
              </a:rPr>
              <a:t>Scipy</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Numpy</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Alert System Module</a:t>
            </a:r>
          </a:p>
          <a:p>
            <a:pPr lvl="1"/>
            <a:r>
              <a:rPr lang="en-US" sz="2400" dirty="0">
                <a:latin typeface="Times New Roman" panose="02020603050405020304" pitchFamily="18" charset="0"/>
                <a:cs typeface="Times New Roman" panose="02020603050405020304" pitchFamily="18" charset="0"/>
              </a:rPr>
              <a:t>Function: Trigger an alert if drowsiness is detected.</a:t>
            </a:r>
          </a:p>
          <a:p>
            <a:pPr lvl="1"/>
            <a:r>
              <a:rPr lang="en-US" sz="2400" dirty="0">
                <a:latin typeface="Times New Roman" panose="02020603050405020304" pitchFamily="18" charset="0"/>
                <a:cs typeface="Times New Roman" panose="02020603050405020304" pitchFamily="18" charset="0"/>
              </a:rPr>
              <a:t>Libraries: </a:t>
            </a:r>
            <a:r>
              <a:rPr lang="en-US" sz="2400" dirty="0" err="1">
                <a:latin typeface="Times New Roman" panose="02020603050405020304" pitchFamily="18" charset="0"/>
                <a:cs typeface="Times New Roman" panose="02020603050405020304" pitchFamily="18" charset="0"/>
              </a:rPr>
              <a:t>Playsound</a:t>
            </a:r>
            <a:r>
              <a:rPr lang="en-US" sz="2400" dirty="0">
                <a:latin typeface="Times New Roman" panose="02020603050405020304" pitchFamily="18" charset="0"/>
                <a:cs typeface="Times New Roman" panose="02020603050405020304" pitchFamily="18" charset="0"/>
              </a:rPr>
              <a:t>, Beep</a:t>
            </a:r>
          </a:p>
          <a:p>
            <a:pPr marL="514350" indent="-457200"/>
            <a:r>
              <a:rPr lang="en-US" sz="2400" dirty="0">
                <a:latin typeface="Times New Roman" panose="02020603050405020304" pitchFamily="18" charset="0"/>
                <a:cs typeface="Times New Roman" panose="02020603050405020304" pitchFamily="18" charset="0"/>
              </a:rPr>
              <a:t>GPS Module</a:t>
            </a:r>
          </a:p>
          <a:p>
            <a:pPr lvl="1"/>
            <a:r>
              <a:rPr lang="en-US" sz="2400" dirty="0">
                <a:latin typeface="Times New Roman" panose="02020603050405020304" pitchFamily="18" charset="0"/>
                <a:cs typeface="Times New Roman" panose="02020603050405020304" pitchFamily="18" charset="0"/>
              </a:rPr>
              <a:t>Function: Get the current GPS location of the car.</a:t>
            </a:r>
          </a:p>
          <a:p>
            <a:pPr lvl="1"/>
            <a:r>
              <a:rPr lang="en-US" sz="2400" dirty="0">
                <a:latin typeface="Times New Roman" panose="02020603050405020304" pitchFamily="18" charset="0"/>
                <a:cs typeface="Times New Roman" panose="02020603050405020304" pitchFamily="18" charset="0"/>
              </a:rPr>
              <a:t>Libraries: </a:t>
            </a:r>
            <a:r>
              <a:rPr lang="en-US" sz="2400" dirty="0" err="1">
                <a:latin typeface="Times New Roman" panose="02020603050405020304" pitchFamily="18" charset="0"/>
                <a:cs typeface="Times New Roman" panose="02020603050405020304" pitchFamily="18" charset="0"/>
              </a:rPr>
              <a:t>Geopy</a:t>
            </a:r>
            <a:r>
              <a:rPr lang="en-US" sz="2400" dirty="0">
                <a:latin typeface="Times New Roman" panose="02020603050405020304" pitchFamily="18" charset="0"/>
                <a:cs typeface="Times New Roman" panose="02020603050405020304" pitchFamily="18" charset="0"/>
              </a:rPr>
              <a:t>, GPSD (if using GPSD daemon)</a:t>
            </a:r>
          </a:p>
          <a:p>
            <a:pPr marL="914400" lvl="2" indent="0">
              <a:lnSpc>
                <a:spcPct val="150000"/>
              </a:lnSpc>
              <a:buNone/>
            </a:pPr>
            <a:endParaRPr lang="en-US" sz="2800" b="1"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10379" y="7937"/>
            <a:ext cx="918575" cy="897699"/>
          </a:xfrm>
          <a:prstGeom prst="rect">
            <a:avLst/>
          </a:prstGeom>
        </p:spPr>
      </p:pic>
      <p:sp>
        <p:nvSpPr>
          <p:cNvPr id="6" name="Footer Placeholder 5">
            <a:extLst>
              <a:ext uri="{FF2B5EF4-FFF2-40B4-BE49-F238E27FC236}">
                <a16:creationId xmlns:a16="http://schemas.microsoft.com/office/drawing/2014/main" id="{7FF85BA7-2A43-C886-065F-191A814E779B}"/>
              </a:ext>
            </a:extLst>
          </p:cNvPr>
          <p:cNvSpPr>
            <a:spLocks noGrp="1"/>
          </p:cNvSpPr>
          <p:nvPr>
            <p:ph type="ftr" sz="quarter" idx="11"/>
          </p:nvPr>
        </p:nvSpPr>
        <p:spPr/>
        <p:txBody>
          <a:bodyPr/>
          <a:lstStyle/>
          <a:p>
            <a:r>
              <a:rPr lang="en-US" b="1" dirty="0"/>
              <a:t>21CSE67 INTERDISCIPLINARY MINI PROJECT</a:t>
            </a:r>
          </a:p>
        </p:txBody>
      </p:sp>
    </p:spTree>
    <p:extLst>
      <p:ext uri="{BB962C8B-B14F-4D97-AF65-F5344CB8AC3E}">
        <p14:creationId xmlns:p14="http://schemas.microsoft.com/office/powerpoint/2010/main" val="37933741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376</TotalTime>
  <Words>955</Words>
  <Application>Microsoft Office PowerPoint</Application>
  <PresentationFormat>Widescreen</PresentationFormat>
  <Paragraphs>93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WAKE WATCH</vt:lpstr>
      <vt:lpstr>Outline</vt:lpstr>
      <vt:lpstr>Introduction</vt:lpstr>
      <vt:lpstr>Introduction</vt:lpstr>
      <vt:lpstr>Introduction</vt:lpstr>
      <vt:lpstr>Background</vt:lpstr>
      <vt:lpstr>Background</vt:lpstr>
      <vt:lpstr>Background</vt:lpstr>
      <vt:lpstr>Requirement Specification</vt:lpstr>
      <vt:lpstr>Methodology</vt:lpstr>
      <vt:lpstr>Interdisciplinary Approach</vt:lpstr>
      <vt:lpstr>Conclusion and Future Enhancements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HAI</dc:creator>
  <cp:lastModifiedBy>manjunatha M</cp:lastModifiedBy>
  <cp:revision>66</cp:revision>
  <dcterms:created xsi:type="dcterms:W3CDTF">2022-07-15T05:39:19Z</dcterms:created>
  <dcterms:modified xsi:type="dcterms:W3CDTF">2024-07-25T05:23:13Z</dcterms:modified>
</cp:coreProperties>
</file>