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ademic.oup.com/database/article/doi/10.1093/database/baab017/6206636"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https://academic.oup.com/database/article/doi/10.1093/database/baab017/6206636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https://currentprotocols.onlinelibrary.wiley.com/doi/full/10.1002/cpz1.355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28f536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28f536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28f5367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28f5367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28f5367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28f5367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https://github.com/MaayanLab/Drugmonizome/blob/master/drugsetlibraries/README.md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28f5367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28f5367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28f5367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28f5367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2b0f7a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2b0f7a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examining the validation-set predictions, we can rank the +ve compounds and identify additional compounds that were not known to be in the +ve class, but </a:t>
            </a:r>
            <a:r>
              <a:rPr lang="en"/>
              <a:t>nevertheless</a:t>
            </a:r>
            <a:r>
              <a:rPr lang="en"/>
              <a:t> had high predictions. These may share similar properties w/ the known compounds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2b0f7a4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2b0f7a4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relative contribution of each input feature to the final model predictions can be estimated for recursive feature selection and for a variety of tree-based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Drugmonizome-ML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Drugmonizome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Processed data extracted from drug &amp; small molecule databases available from a variety of online repositories and data portals</a:t>
            </a:r>
            <a:endParaRPr/>
          </a:p>
          <a:p>
            <a:pPr indent="-342900" lvl="0" marL="457200" rtl="0" algn="l">
              <a:spcBef>
                <a:spcPts val="0"/>
              </a:spcBef>
              <a:spcAft>
                <a:spcPts val="0"/>
              </a:spcAft>
              <a:buSzPts val="1800"/>
              <a:buChar char="-"/>
            </a:pPr>
            <a:r>
              <a:rPr lang="en"/>
              <a:t>Enables users to submit lists of drugs &amp; small molecules as the input query</a:t>
            </a:r>
            <a:endParaRPr/>
          </a:p>
          <a:p>
            <a:pPr indent="-317500" lvl="1" marL="914400" rtl="0" algn="l">
              <a:spcBef>
                <a:spcPts val="0"/>
              </a:spcBef>
              <a:spcAft>
                <a:spcPts val="0"/>
              </a:spcAft>
              <a:buSzPts val="1400"/>
              <a:buChar char="-"/>
            </a:pPr>
            <a:r>
              <a:rPr lang="en"/>
              <a:t>Compared against various drug set libraries that contain known associations between drugs and their attributes, for e.g. side effects, indications, targets, pathways, induced gene expression signatures, and other attributes</a:t>
            </a:r>
            <a:endParaRPr/>
          </a:p>
          <a:p>
            <a:pPr indent="-342900" lvl="0" marL="457200" rtl="0" algn="l">
              <a:spcBef>
                <a:spcPts val="0"/>
              </a:spcBef>
              <a:spcAft>
                <a:spcPts val="0"/>
              </a:spcAft>
              <a:buSzPts val="1800"/>
              <a:buChar char="-"/>
            </a:pPr>
            <a:r>
              <a:rPr lang="en"/>
              <a:t>Provides options for querying metadata associated w/ drug sets to find relevant drugs, small molecules and drug sets for a given free-text query</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Drugmonizome-ML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Flexible options for creating customized ML models to predict novel attributes for small molecules and drugs, for e.g., side effects or indications, that are poorly annotated</a:t>
            </a:r>
            <a:endParaRPr/>
          </a:p>
          <a:p>
            <a:pPr indent="-342900" lvl="0" marL="457200" rtl="0" algn="l">
              <a:spcBef>
                <a:spcPts val="0"/>
              </a:spcBef>
              <a:spcAft>
                <a:spcPts val="0"/>
              </a:spcAft>
              <a:buSzPts val="1800"/>
              <a:buChar char="-"/>
            </a:pPr>
            <a:r>
              <a:rPr lang="en"/>
              <a:t>Make predictions for indications and other attributes such as drug targets or side effects for poorly annotated pre-clinical bioactive small molecules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Input</a:t>
            </a:r>
            <a:endParaRPr/>
          </a:p>
          <a:p>
            <a:pPr indent="-317500" lvl="1" marL="914400" rtl="0" algn="l">
              <a:spcBef>
                <a:spcPts val="0"/>
              </a:spcBef>
              <a:spcAft>
                <a:spcPts val="0"/>
              </a:spcAft>
              <a:buSzPts val="1400"/>
              <a:buChar char="-"/>
            </a:pPr>
            <a:r>
              <a:rPr lang="en"/>
              <a:t>Phenotypic: LINCS gene exp, GO transformed sign, MLPCN Cell morph</a:t>
            </a:r>
            <a:endParaRPr/>
          </a:p>
          <a:p>
            <a:pPr indent="-317500" lvl="1" marL="914400" rtl="0" algn="l">
              <a:spcBef>
                <a:spcPts val="0"/>
              </a:spcBef>
              <a:spcAft>
                <a:spcPts val="0"/>
              </a:spcAft>
              <a:buSzPts val="1400"/>
              <a:buChar char="-"/>
            </a:pPr>
            <a:r>
              <a:rPr lang="en"/>
              <a:t>Structural: MACCS Chemical Fingerprint, Morgan Chemical Fingerprint</a:t>
            </a:r>
            <a:endParaRPr/>
          </a:p>
          <a:p>
            <a:pPr indent="-317500" lvl="1" marL="914400" rtl="0" algn="l">
              <a:spcBef>
                <a:spcPts val="0"/>
              </a:spcBef>
              <a:spcAft>
                <a:spcPts val="0"/>
              </a:spcAft>
              <a:buSzPts val="1400"/>
              <a:buChar char="-"/>
            </a:pPr>
            <a:r>
              <a:rPr lang="en"/>
              <a:t>Attribute: L1000FWD, DrugCentral, DrugBank, Geneshot, PharmGKB, SIDER</a:t>
            </a:r>
            <a:endParaRPr/>
          </a:p>
          <a:p>
            <a:pPr indent="-342900" lvl="0" marL="457200" rtl="0" algn="l">
              <a:spcBef>
                <a:spcPts val="0"/>
              </a:spcBef>
              <a:spcAft>
                <a:spcPts val="0"/>
              </a:spcAft>
              <a:buSzPts val="1800"/>
              <a:buChar char="-"/>
            </a:pPr>
            <a:r>
              <a:rPr lang="en"/>
              <a:t>Target Label</a:t>
            </a:r>
            <a:endParaRPr/>
          </a:p>
          <a:p>
            <a:pPr indent="-317500" lvl="1" marL="914400" rtl="0" algn="l">
              <a:spcBef>
                <a:spcPts val="0"/>
              </a:spcBef>
              <a:spcAft>
                <a:spcPts val="0"/>
              </a:spcAft>
              <a:buSzPts val="1400"/>
              <a:buChar char="-"/>
            </a:pPr>
            <a:r>
              <a:rPr lang="en"/>
              <a:t>Positive label for a binary classification problem</a:t>
            </a:r>
            <a:endParaRPr/>
          </a:p>
          <a:p>
            <a:pPr indent="-317500" lvl="1" marL="914400" rtl="0" algn="l">
              <a:spcBef>
                <a:spcPts val="0"/>
              </a:spcBef>
              <a:spcAft>
                <a:spcPts val="0"/>
              </a:spcAft>
              <a:buSzPts val="1400"/>
              <a:buChar char="-"/>
            </a:pPr>
            <a:r>
              <a:rPr lang="en"/>
              <a:t>Drugmonizome drug set libraries</a:t>
            </a:r>
            <a:endParaRPr/>
          </a:p>
          <a:p>
            <a:pPr indent="-317500" lvl="1" marL="914400" rtl="0" algn="l">
              <a:spcBef>
                <a:spcPts val="0"/>
              </a:spcBef>
              <a:spcAft>
                <a:spcPts val="0"/>
              </a:spcAft>
              <a:buSzPts val="1400"/>
              <a:buChar char="-"/>
            </a:pPr>
            <a:r>
              <a:rPr lang="en"/>
              <a:t>Upload own list of compounds</a:t>
            </a:r>
            <a:endParaRPr/>
          </a:p>
          <a:p>
            <a:pPr indent="-342900" lvl="0" marL="457200" rtl="0" algn="l">
              <a:spcBef>
                <a:spcPts val="0"/>
              </a:spcBef>
              <a:spcAft>
                <a:spcPts val="0"/>
              </a:spcAft>
              <a:buSzPts val="1800"/>
              <a:buChar char="-"/>
            </a:pPr>
            <a:r>
              <a:rPr lang="en"/>
              <a:t>ML Pipeline</a:t>
            </a:r>
            <a:endParaRPr/>
          </a:p>
          <a:p>
            <a:pPr indent="-317500" lvl="1" marL="914400" rtl="0" algn="l">
              <a:spcBef>
                <a:spcPts val="0"/>
              </a:spcBef>
              <a:spcAft>
                <a:spcPts val="0"/>
              </a:spcAft>
              <a:buSzPts val="1400"/>
              <a:buChar char="-"/>
            </a:pPr>
            <a:r>
              <a:rPr lang="en"/>
              <a:t>Input feature space w/ UMAP</a:t>
            </a:r>
            <a:endParaRPr/>
          </a:p>
          <a:p>
            <a:pPr indent="-317500" lvl="1" marL="914400" rtl="0" algn="l">
              <a:spcBef>
                <a:spcPts val="0"/>
              </a:spcBef>
              <a:spcAft>
                <a:spcPts val="0"/>
              </a:spcAft>
              <a:buSzPts val="1400"/>
              <a:buChar char="-"/>
            </a:pPr>
            <a:r>
              <a:rPr lang="en"/>
              <a:t>ROC and PRC across cross-validation splits after hyperparameter optimization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79" name="Google Shape;79;p17"/>
          <p:cNvSpPr txBox="1"/>
          <p:nvPr>
            <p:ph idx="1" type="body"/>
          </p:nvPr>
        </p:nvSpPr>
        <p:spPr>
          <a:xfrm>
            <a:off x="5593075" y="1152475"/>
            <a:ext cx="3239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Top drugs predicted by the model that are known to be associated w/ target labels</a:t>
            </a:r>
            <a:endParaRPr/>
          </a:p>
          <a:p>
            <a:pPr indent="-342900" lvl="0" marL="457200" rtl="0" algn="l">
              <a:spcBef>
                <a:spcPts val="0"/>
              </a:spcBef>
              <a:spcAft>
                <a:spcPts val="0"/>
              </a:spcAft>
              <a:buSzPts val="1800"/>
              <a:buChar char="-"/>
            </a:pPr>
            <a:r>
              <a:rPr lang="en"/>
              <a:t>Top drugs predicted by the model that are unknown to be associated w/ target labels</a:t>
            </a:r>
            <a:endParaRPr/>
          </a:p>
        </p:txBody>
      </p:sp>
      <p:pic>
        <p:nvPicPr>
          <p:cNvPr descr="Drugmonizome-ML classifier for prioritizing drugs that may induce peripheral neuropathy. (A) Input feature space with Uniform Manifold Approximation and Projection (UMAP) dimensionality reduction. Each point represents one of 19 898 compounds with 3026 features per compound. Compounds with the known side effect of peripheral neuropathy are highlighted in yellow. (B) ROC and (C) PRC across cross-validation splits after hyperparameter optimization for each classifier to predict peripheral neuropathy. Each curve shows the mean ROC and standard deviation after 10-fold cross-validation for each classifier." id="80" name="Google Shape;80;p17"/>
          <p:cNvPicPr preferRelativeResize="0"/>
          <p:nvPr/>
        </p:nvPicPr>
        <p:blipFill>
          <a:blip r:embed="rId3">
            <a:alphaModFix/>
          </a:blip>
          <a:stretch>
            <a:fillRect/>
          </a:stretch>
        </p:blipFill>
        <p:spPr>
          <a:xfrm>
            <a:off x="396250" y="1264925"/>
            <a:ext cx="4953000" cy="31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Parameters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If applicable, ‘Dimensionality Reduction Algo’</a:t>
            </a:r>
            <a:endParaRPr/>
          </a:p>
          <a:p>
            <a:pPr indent="-342900" lvl="0" marL="457200" rtl="0" algn="l">
              <a:spcBef>
                <a:spcPts val="0"/>
              </a:spcBef>
              <a:spcAft>
                <a:spcPts val="0"/>
              </a:spcAft>
              <a:buSzPts val="1800"/>
              <a:buChar char="-"/>
            </a:pPr>
            <a:r>
              <a:rPr lang="en"/>
              <a:t>Feature-selection </a:t>
            </a:r>
            <a:endParaRPr/>
          </a:p>
          <a:p>
            <a:pPr indent="-342900" lvl="0" marL="457200" rtl="0" algn="l">
              <a:spcBef>
                <a:spcPts val="0"/>
              </a:spcBef>
              <a:spcAft>
                <a:spcPts val="0"/>
              </a:spcAft>
              <a:buSzPts val="1800"/>
              <a:buChar char="-"/>
            </a:pPr>
            <a:r>
              <a:rPr lang="en"/>
              <a:t>Algos: GradientBoosting, RF, AdaBoost, ExtraTrees, DecisionTree, KNeighbors, RadiusNeighbors, MLP, SVC</a:t>
            </a:r>
            <a:endParaRPr/>
          </a:p>
          <a:p>
            <a:pPr indent="-342900" lvl="0" marL="457200" rtl="0" algn="l">
              <a:spcBef>
                <a:spcPts val="0"/>
              </a:spcBef>
              <a:spcAft>
                <a:spcPts val="0"/>
              </a:spcAft>
              <a:buSzPts val="1800"/>
              <a:buChar char="-"/>
            </a:pPr>
            <a:r>
              <a:rPr lang="en"/>
              <a:t>Calibrate algo predictions: calibrate the predictions output by the chosen model, eliminating model-imparted bias</a:t>
            </a:r>
            <a:endParaRPr/>
          </a:p>
          <a:p>
            <a:pPr indent="-342900" lvl="0" marL="457200" rtl="0" algn="l">
              <a:spcBef>
                <a:spcPts val="0"/>
              </a:spcBef>
              <a:spcAft>
                <a:spcPts val="0"/>
              </a:spcAft>
              <a:buSzPts val="1800"/>
              <a:buChar char="-"/>
            </a:pPr>
            <a:r>
              <a:rPr lang="en"/>
              <a:t>Cross-validation: recommend Repeated Stratified Group K-fold because this method will maintain class ratios across train &amp; validation splits</a:t>
            </a:r>
            <a:endParaRPr/>
          </a:p>
          <a:p>
            <a:pPr indent="-317500" lvl="1" marL="914400" rtl="0" algn="l">
              <a:spcBef>
                <a:spcPts val="0"/>
              </a:spcBef>
              <a:spcAft>
                <a:spcPts val="0"/>
              </a:spcAft>
              <a:buSzPts val="1400"/>
              <a:buChar char="-"/>
            </a:pPr>
            <a:r>
              <a:rPr lang="en"/>
              <a:t># cross-validated folds</a:t>
            </a:r>
            <a:endParaRPr/>
          </a:p>
          <a:p>
            <a:pPr indent="-317500" lvl="1" marL="914400" rtl="0" algn="l">
              <a:spcBef>
                <a:spcPts val="0"/>
              </a:spcBef>
              <a:spcAft>
                <a:spcPts val="0"/>
              </a:spcAft>
              <a:buSzPts val="1400"/>
              <a:buChar char="-"/>
            </a:pPr>
            <a:r>
              <a:rPr lang="en"/>
              <a:t># cross-validated repetitions</a:t>
            </a:r>
            <a:endParaRPr/>
          </a:p>
          <a:p>
            <a:pPr indent="-342900" lvl="0" marL="457200" rtl="0" algn="l">
              <a:spcBef>
                <a:spcPts val="0"/>
              </a:spcBef>
              <a:spcAft>
                <a:spcPts val="0"/>
              </a:spcAft>
              <a:buSzPts val="1800"/>
              <a:buChar char="-"/>
            </a:pPr>
            <a:r>
              <a:rPr lang="en"/>
              <a:t>Primary evaluation metric</a:t>
            </a:r>
            <a:endParaRPr/>
          </a:p>
          <a:p>
            <a:pPr indent="-342900" lvl="0" marL="457200" rtl="0" algn="l">
              <a:spcBef>
                <a:spcPts val="0"/>
              </a:spcBef>
              <a:spcAft>
                <a:spcPts val="0"/>
              </a:spcAft>
              <a:buSzPts val="1800"/>
              <a:buChar char="-"/>
            </a:pPr>
            <a:r>
              <a:rPr lang="en"/>
              <a:t>Additional evaluation metric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outputs</a:t>
            </a:r>
            <a:endParaRPr/>
          </a:p>
        </p:txBody>
      </p:sp>
      <p:sp>
        <p:nvSpPr>
          <p:cNvPr id="92" name="Google Shape;92;p19"/>
          <p:cNvSpPr txBox="1"/>
          <p:nvPr>
            <p:ph idx="1" type="body"/>
          </p:nvPr>
        </p:nvSpPr>
        <p:spPr>
          <a:xfrm>
            <a:off x="311700" y="1152475"/>
            <a:ext cx="4547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Examine predictions</a:t>
            </a:r>
            <a:endParaRPr/>
          </a:p>
          <a:p>
            <a:pPr indent="-317500" lvl="1" marL="914400" rtl="0" algn="l">
              <a:spcBef>
                <a:spcPts val="0"/>
              </a:spcBef>
              <a:spcAft>
                <a:spcPts val="0"/>
              </a:spcAft>
              <a:buSzPts val="1400"/>
              <a:buChar char="-"/>
            </a:pPr>
            <a:r>
              <a:rPr lang="en"/>
              <a:t>Compare distributions of predictions </a:t>
            </a:r>
            <a:br>
              <a:rPr lang="en"/>
            </a:br>
            <a:r>
              <a:rPr lang="en"/>
              <a:t>for +ve &amp; -ve labels</a:t>
            </a:r>
            <a:endParaRPr/>
          </a:p>
        </p:txBody>
      </p:sp>
      <p:pic>
        <p:nvPicPr>
          <p:cNvPr id="93" name="Google Shape;93;p19"/>
          <p:cNvPicPr preferRelativeResize="0"/>
          <p:nvPr/>
        </p:nvPicPr>
        <p:blipFill>
          <a:blip r:embed="rId3">
            <a:alphaModFix/>
          </a:blip>
          <a:stretch>
            <a:fillRect/>
          </a:stretch>
        </p:blipFill>
        <p:spPr>
          <a:xfrm>
            <a:off x="736538" y="2064675"/>
            <a:ext cx="3705225" cy="2533650"/>
          </a:xfrm>
          <a:prstGeom prst="rect">
            <a:avLst/>
          </a:prstGeom>
          <a:noFill/>
          <a:ln>
            <a:noFill/>
          </a:ln>
        </p:spPr>
      </p:pic>
      <p:sp>
        <p:nvSpPr>
          <p:cNvPr id="94" name="Google Shape;94;p19"/>
          <p:cNvSpPr txBox="1"/>
          <p:nvPr>
            <p:ph idx="1" type="body"/>
          </p:nvPr>
        </p:nvSpPr>
        <p:spPr>
          <a:xfrm>
            <a:off x="5112300" y="1304875"/>
            <a:ext cx="8520600" cy="424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Distribution of t-statistics</a:t>
            </a:r>
            <a:endParaRPr/>
          </a:p>
        </p:txBody>
      </p:sp>
      <p:pic>
        <p:nvPicPr>
          <p:cNvPr id="95" name="Google Shape;95;p19"/>
          <p:cNvPicPr preferRelativeResize="0"/>
          <p:nvPr/>
        </p:nvPicPr>
        <p:blipFill>
          <a:blip r:embed="rId4">
            <a:alphaModFix/>
          </a:blip>
          <a:stretch>
            <a:fillRect/>
          </a:stretch>
        </p:blipFill>
        <p:spPr>
          <a:xfrm>
            <a:off x="5050200" y="2110756"/>
            <a:ext cx="3790950" cy="24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UMAP dimensionality reduction of the input feature space </a:t>
            </a:r>
            <a:r>
              <a:rPr lang="en"/>
              <a:t>overlaid</a:t>
            </a:r>
            <a:r>
              <a:rPr lang="en"/>
              <a:t> w/ predictions</a:t>
            </a:r>
            <a:endParaRPr/>
          </a:p>
          <a:p>
            <a:pPr indent="-342900" lvl="0" marL="457200" rtl="0" algn="l">
              <a:spcBef>
                <a:spcPts val="0"/>
              </a:spcBef>
              <a:spcAft>
                <a:spcPts val="0"/>
              </a:spcAft>
              <a:buSzPts val="1800"/>
              <a:buChar char="-"/>
            </a:pPr>
            <a:r>
              <a:rPr lang="en"/>
              <a:t>Top-predicted compounds</a:t>
            </a:r>
            <a:endParaRPr/>
          </a:p>
          <a:p>
            <a:pPr indent="-342900" lvl="0" marL="457200" rtl="0" algn="l">
              <a:spcBef>
                <a:spcPts val="0"/>
              </a:spcBef>
              <a:spcAft>
                <a:spcPts val="0"/>
              </a:spcAft>
              <a:buSzPts val="1800"/>
              <a:buChar char="-"/>
            </a:pPr>
            <a:r>
              <a:rPr lang="en"/>
              <a:t>Feature importance tables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