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6" r:id="rId4"/>
    <p:sldId id="257" r:id="rId5"/>
    <p:sldId id="259" r:id="rId6"/>
    <p:sldId id="260" r:id="rId7"/>
    <p:sldId id="261" r:id="rId8"/>
    <p:sldId id="262" r:id="rId9"/>
    <p:sldId id="263" r:id="rId10"/>
    <p:sldId id="267" r:id="rId11"/>
    <p:sldId id="264"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8/9/2017</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8/9/2017</a:t>
            </a:fld>
            <a:endParaRPr lang="en-US"/>
          </a:p>
        </p:txBody>
      </p:sp>
      <p:sp>
        <p:nvSpPr>
          <p:cNvPr id="3" name="Footer Placeholder 2"/>
          <p:cNvSpPr>
            <a:spLocks noGrp="1"/>
          </p:cNvSpPr>
          <p:nvPr>
            <p:ph type="ftr" sz="quarter" idx="11"/>
          </p:nvPr>
        </p:nvSpPr>
        <p:spPr>
          <a:xfrm>
            <a:off x="2667000" y="6356350"/>
            <a:ext cx="3352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a:t>Click to edit Master text styles</a:t>
            </a:r>
          </a:p>
          <a:p>
            <a:pPr lvl="1"/>
            <a:r>
              <a:rPr lang="en-US"/>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pic>
        <p:nvPicPr>
          <p:cNvPr id="6" name="Picture 5" descr="14812_abstract_green_green_abstract_art.jpg"/>
          <p:cNvPicPr>
            <a:picLocks noChangeAspect="1"/>
          </p:cNvPicPr>
          <p:nvPr/>
        </p:nvPicPr>
        <p:blipFill>
          <a:blip r:embed="rId14" cstate="screen">
            <a:extLst>
              <a:ext uri="{28A0092B-C50C-407E-A947-70E740481C1C}">
                <a14:useLocalDpi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4" name="Picture 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sharp/if_else_statement_in_csharp.htm" TargetMode="External"/><Relationship Id="rId2" Type="http://schemas.openxmlformats.org/officeDocument/2006/relationships/hyperlink" Target="https://www.tutorialspoint.com/csharp/if_statement_in_csharp.htm" TargetMode="External"/><Relationship Id="rId1" Type="http://schemas.openxmlformats.org/officeDocument/2006/relationships/slideLayout" Target="../slideLayouts/slideLayout11.xml"/><Relationship Id="rId6" Type="http://schemas.openxmlformats.org/officeDocument/2006/relationships/hyperlink" Target="https://www.tutorialspoint.com/csharp/nested_switch_statements_in_csharp.htm" TargetMode="External"/><Relationship Id="rId5" Type="http://schemas.openxmlformats.org/officeDocument/2006/relationships/hyperlink" Target="https://www.tutorialspoint.com/csharp/switch_statement_in_csharp.htm" TargetMode="External"/><Relationship Id="rId4" Type="http://schemas.openxmlformats.org/officeDocument/2006/relationships/hyperlink" Target="https://www.tutorialspoint.com/csharp/nested_if_statements_in_csharp.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csharp/csharp_for_loop.htm" TargetMode="External"/><Relationship Id="rId2" Type="http://schemas.openxmlformats.org/officeDocument/2006/relationships/hyperlink" Target="https://www.tutorialspoint.com/csharp/csharp_while_loop.htm" TargetMode="External"/><Relationship Id="rId1" Type="http://schemas.openxmlformats.org/officeDocument/2006/relationships/slideLayout" Target="../slideLayouts/slideLayout11.xml"/><Relationship Id="rId5" Type="http://schemas.openxmlformats.org/officeDocument/2006/relationships/hyperlink" Target="https://www.tutorialspoint.com/csharp/csharp_nested_loops.htm" TargetMode="External"/><Relationship Id="rId4" Type="http://schemas.openxmlformats.org/officeDocument/2006/relationships/hyperlink" Target="https://www.tutorialspoint.com/csharp/csharp_do_while_loop.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851648" cy="3124200"/>
          </a:xfrm>
        </p:spPr>
        <p:txBody>
          <a:bodyPr>
            <a:normAutofit/>
          </a:bodyPr>
          <a:lstStyle/>
          <a:p>
            <a:pPr algn="ctr"/>
            <a:r>
              <a:rPr lang="en-US" dirty="0"/>
              <a:t>Data Type, Conditional Statement</a:t>
            </a:r>
            <a:br>
              <a:rPr lang="en-US" dirty="0"/>
            </a:br>
            <a:r>
              <a:rPr lang="en-US" dirty="0"/>
              <a:t>&amp;</a:t>
            </a:r>
            <a:br>
              <a:rPr lang="en-US" dirty="0"/>
            </a:br>
            <a:r>
              <a:rPr lang="en-US" dirty="0"/>
              <a:t>Flow Control</a:t>
            </a:r>
          </a:p>
        </p:txBody>
      </p:sp>
    </p:spTree>
    <p:extLst>
      <p:ext uri="{BB962C8B-B14F-4D97-AF65-F5344CB8AC3E}">
        <p14:creationId xmlns:p14="http://schemas.microsoft.com/office/powerpoint/2010/main" val="335212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lnSpc>
                <a:spcPct val="80000"/>
              </a:lnSpc>
            </a:pPr>
            <a:r>
              <a:rPr lang="en-IN" altLang="en-US" sz="2400" dirty="0"/>
              <a:t>These</a:t>
            </a:r>
            <a:r>
              <a:rPr lang="en-IN" altLang="en-US" sz="1800" dirty="0"/>
              <a:t> </a:t>
            </a:r>
            <a:r>
              <a:rPr lang="en-IN" altLang="en-US" sz="2400" dirty="0"/>
              <a:t>are some of the conversions that cannot be made implicitly:</a:t>
            </a:r>
          </a:p>
          <a:p>
            <a:pPr marL="393192" lvl="1" indent="0">
              <a:lnSpc>
                <a:spcPct val="80000"/>
              </a:lnSpc>
              <a:buNone/>
            </a:pPr>
            <a:endParaRPr lang="en-IN" altLang="en-US" sz="1600" dirty="0"/>
          </a:p>
          <a:p>
            <a:pPr lvl="2">
              <a:lnSpc>
                <a:spcPct val="80000"/>
              </a:lnSpc>
              <a:buFont typeface="Wingdings" panose="05000000000000000000" pitchFamily="2" charset="2"/>
              <a:buChar char="ü"/>
            </a:pPr>
            <a:r>
              <a:rPr lang="en-IN" altLang="en-US" sz="1400" dirty="0"/>
              <a:t> </a:t>
            </a:r>
            <a:r>
              <a:rPr lang="en-IN" altLang="en-US" sz="1400" dirty="0" err="1"/>
              <a:t>int</a:t>
            </a:r>
            <a:r>
              <a:rPr lang="en-IN" altLang="en-US" sz="1400" dirty="0"/>
              <a:t> to short—May lose data</a:t>
            </a:r>
          </a:p>
          <a:p>
            <a:pPr lvl="2">
              <a:lnSpc>
                <a:spcPct val="80000"/>
              </a:lnSpc>
              <a:buFont typeface="Wingdings" panose="05000000000000000000" pitchFamily="2" charset="2"/>
              <a:buChar char="ü"/>
            </a:pPr>
            <a:r>
              <a:rPr lang="en-IN" altLang="en-US" sz="1400" dirty="0"/>
              <a:t> </a:t>
            </a:r>
            <a:r>
              <a:rPr lang="en-IN" altLang="en-US" sz="1400" dirty="0" err="1"/>
              <a:t>int</a:t>
            </a:r>
            <a:r>
              <a:rPr lang="en-IN" altLang="en-US" sz="1400" dirty="0"/>
              <a:t> to </a:t>
            </a:r>
            <a:r>
              <a:rPr lang="en-IN" altLang="en-US" sz="1400" dirty="0" err="1"/>
              <a:t>uint</a:t>
            </a:r>
            <a:r>
              <a:rPr lang="en-IN" altLang="en-US" sz="1400" dirty="0"/>
              <a:t>—May lose data</a:t>
            </a:r>
          </a:p>
          <a:p>
            <a:pPr lvl="2">
              <a:lnSpc>
                <a:spcPct val="80000"/>
              </a:lnSpc>
              <a:buFont typeface="Wingdings" panose="05000000000000000000" pitchFamily="2" charset="2"/>
              <a:buChar char="ü"/>
            </a:pPr>
            <a:r>
              <a:rPr lang="en-IN" altLang="en-US" sz="1400" dirty="0"/>
              <a:t> </a:t>
            </a:r>
            <a:r>
              <a:rPr lang="en-IN" altLang="en-US" sz="1400" dirty="0" err="1"/>
              <a:t>uint</a:t>
            </a:r>
            <a:r>
              <a:rPr lang="en-IN" altLang="en-US" sz="1400" dirty="0"/>
              <a:t> to </a:t>
            </a:r>
            <a:r>
              <a:rPr lang="en-IN" altLang="en-US" sz="1400" dirty="0" err="1"/>
              <a:t>int</a:t>
            </a:r>
            <a:r>
              <a:rPr lang="en-IN" altLang="en-US" sz="1400" dirty="0"/>
              <a:t>—May lose data</a:t>
            </a:r>
          </a:p>
          <a:p>
            <a:pPr lvl="2">
              <a:lnSpc>
                <a:spcPct val="80000"/>
              </a:lnSpc>
              <a:buFont typeface="Wingdings" panose="05000000000000000000" pitchFamily="2" charset="2"/>
              <a:buChar char="ü"/>
            </a:pPr>
            <a:r>
              <a:rPr lang="en-IN" altLang="en-US" sz="1400" dirty="0"/>
              <a:t> float to </a:t>
            </a:r>
            <a:r>
              <a:rPr lang="en-IN" altLang="en-US" sz="1400" dirty="0" err="1"/>
              <a:t>int</a:t>
            </a:r>
            <a:r>
              <a:rPr lang="en-IN" altLang="en-US" sz="1400" dirty="0"/>
              <a:t>—Will lose everything after the decimal point</a:t>
            </a:r>
          </a:p>
          <a:p>
            <a:pPr lvl="2">
              <a:lnSpc>
                <a:spcPct val="80000"/>
              </a:lnSpc>
              <a:buFont typeface="Wingdings" panose="05000000000000000000" pitchFamily="2" charset="2"/>
              <a:buChar char="ü"/>
            </a:pPr>
            <a:r>
              <a:rPr lang="en-IN" altLang="en-US" sz="1400" dirty="0"/>
              <a:t> Any numeric type to char—Will lose data</a:t>
            </a:r>
          </a:p>
          <a:p>
            <a:pPr>
              <a:buFont typeface="Wingdings" panose="05000000000000000000" pitchFamily="2" charset="2"/>
              <a:buChar char="Ø"/>
            </a:pPr>
            <a:endParaRPr lang="en-US" sz="1600" dirty="0"/>
          </a:p>
          <a:p>
            <a:r>
              <a:rPr lang="en-US" sz="2400" dirty="0"/>
              <a:t>Valid Cast</a:t>
            </a:r>
          </a:p>
          <a:p>
            <a:pPr marL="109728" indent="0">
              <a:buNone/>
            </a:pPr>
            <a:endParaRPr lang="en-US" sz="1600" dirty="0"/>
          </a:p>
          <a:p>
            <a:pPr>
              <a:lnSpc>
                <a:spcPct val="80000"/>
              </a:lnSpc>
              <a:buFont typeface="Wingdings" panose="05000000000000000000" pitchFamily="2" charset="2"/>
              <a:buNone/>
            </a:pPr>
            <a:r>
              <a:rPr lang="en-IN" altLang="en-US" sz="1600" dirty="0"/>
              <a:t>	long </a:t>
            </a:r>
            <a:r>
              <a:rPr lang="en-IN" altLang="en-US" sz="1600" dirty="0" err="1"/>
              <a:t>val</a:t>
            </a:r>
            <a:r>
              <a:rPr lang="en-IN" altLang="en-US" sz="1600" dirty="0"/>
              <a:t> = 30000;</a:t>
            </a:r>
          </a:p>
          <a:p>
            <a:pPr>
              <a:lnSpc>
                <a:spcPct val="80000"/>
              </a:lnSpc>
              <a:buFont typeface="Wingdings" panose="05000000000000000000" pitchFamily="2" charset="2"/>
              <a:buNone/>
            </a:pPr>
            <a:r>
              <a:rPr lang="en-IN" altLang="en-US" sz="1600" dirty="0"/>
              <a:t>	</a:t>
            </a:r>
            <a:r>
              <a:rPr lang="en-IN" altLang="en-US" sz="1600" dirty="0" err="1"/>
              <a:t>int</a:t>
            </a:r>
            <a:r>
              <a:rPr lang="en-IN" altLang="en-US" sz="1600" dirty="0"/>
              <a:t> </a:t>
            </a:r>
            <a:r>
              <a:rPr lang="en-IN" altLang="en-US" sz="1600" dirty="0" err="1"/>
              <a:t>i</a:t>
            </a:r>
            <a:r>
              <a:rPr lang="en-IN" altLang="en-US" sz="1600" dirty="0"/>
              <a:t> = (</a:t>
            </a:r>
            <a:r>
              <a:rPr lang="en-IN" altLang="en-US" sz="1600" dirty="0" err="1"/>
              <a:t>int</a:t>
            </a:r>
            <a:r>
              <a:rPr lang="en-IN" altLang="en-US" sz="1600" dirty="0"/>
              <a:t>)</a:t>
            </a:r>
            <a:r>
              <a:rPr lang="en-IN" altLang="en-US" sz="1600" dirty="0" err="1"/>
              <a:t>val</a:t>
            </a:r>
            <a:r>
              <a:rPr lang="en-IN" altLang="en-US" sz="1600" dirty="0"/>
              <a:t>; // A valid cast. The maximum </a:t>
            </a:r>
            <a:r>
              <a:rPr lang="en-IN" altLang="en-US" sz="1600" dirty="0" err="1"/>
              <a:t>int</a:t>
            </a:r>
            <a:r>
              <a:rPr lang="en-IN" altLang="en-US" sz="1600" dirty="0"/>
              <a:t> is 2147483647</a:t>
            </a:r>
          </a:p>
          <a:p>
            <a:pPr>
              <a:lnSpc>
                <a:spcPct val="80000"/>
              </a:lnSpc>
              <a:buFont typeface="Wingdings" panose="05000000000000000000" pitchFamily="2" charset="2"/>
              <a:buNone/>
            </a:pPr>
            <a:endParaRPr lang="en-IN" altLang="en-US" sz="1600" dirty="0"/>
          </a:p>
          <a:p>
            <a:pPr>
              <a:lnSpc>
                <a:spcPct val="80000"/>
              </a:lnSpc>
            </a:pPr>
            <a:r>
              <a:rPr lang="en-IN" altLang="en-US" sz="2400" dirty="0"/>
              <a:t>Invalid Cast</a:t>
            </a:r>
          </a:p>
          <a:p>
            <a:pPr>
              <a:lnSpc>
                <a:spcPct val="80000"/>
              </a:lnSpc>
              <a:buFont typeface="Wingdings" panose="05000000000000000000" pitchFamily="2" charset="2"/>
              <a:buChar char="Ø"/>
            </a:pPr>
            <a:endParaRPr lang="en-IN" altLang="en-US" sz="1600" dirty="0"/>
          </a:p>
          <a:p>
            <a:pPr marL="393192" lvl="1" indent="0">
              <a:buNone/>
            </a:pPr>
            <a:r>
              <a:rPr lang="en-IN" altLang="en-US" sz="1600" dirty="0"/>
              <a:t>long </a:t>
            </a:r>
            <a:r>
              <a:rPr lang="en-IN" altLang="en-US" sz="1600" dirty="0" err="1"/>
              <a:t>val</a:t>
            </a:r>
            <a:r>
              <a:rPr lang="en-IN" altLang="en-US" sz="1600" dirty="0"/>
              <a:t> = 3000000000;</a:t>
            </a:r>
          </a:p>
          <a:p>
            <a:pPr marL="393192" lvl="1" indent="0">
              <a:buNone/>
            </a:pPr>
            <a:r>
              <a:rPr lang="en-IN" altLang="en-US" sz="1600" dirty="0" err="1"/>
              <a:t>int</a:t>
            </a:r>
            <a:r>
              <a:rPr lang="en-IN" altLang="en-US" sz="1600" dirty="0"/>
              <a:t> </a:t>
            </a:r>
            <a:r>
              <a:rPr lang="en-IN" altLang="en-US" sz="1600" dirty="0" err="1"/>
              <a:t>i</a:t>
            </a:r>
            <a:r>
              <a:rPr lang="en-IN" altLang="en-US" sz="1600" dirty="0"/>
              <a:t> = (</a:t>
            </a:r>
            <a:r>
              <a:rPr lang="en-IN" altLang="en-US" sz="1600" dirty="0" err="1"/>
              <a:t>int</a:t>
            </a:r>
            <a:r>
              <a:rPr lang="en-IN" altLang="en-US" sz="1600" dirty="0"/>
              <a:t>)</a:t>
            </a:r>
            <a:r>
              <a:rPr lang="en-IN" altLang="en-US" sz="1600" dirty="0" err="1"/>
              <a:t>val</a:t>
            </a:r>
            <a:r>
              <a:rPr lang="en-IN" altLang="en-US" sz="1600" dirty="0"/>
              <a:t>; // An invalid cast. The maximum </a:t>
            </a:r>
            <a:r>
              <a:rPr lang="en-IN" altLang="en-US" sz="1600" dirty="0" err="1"/>
              <a:t>int</a:t>
            </a:r>
            <a:r>
              <a:rPr lang="en-IN" altLang="en-US" sz="1600" dirty="0"/>
              <a:t> is 2147483647</a:t>
            </a:r>
          </a:p>
          <a:p>
            <a:endParaRPr lang="en-US" dirty="0"/>
          </a:p>
        </p:txBody>
      </p:sp>
    </p:spTree>
    <p:extLst>
      <p:ext uri="{BB962C8B-B14F-4D97-AF65-F5344CB8AC3E}">
        <p14:creationId xmlns:p14="http://schemas.microsoft.com/office/powerpoint/2010/main" val="365015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a:t>
            </a:r>
          </a:p>
        </p:txBody>
      </p:sp>
      <p:sp>
        <p:nvSpPr>
          <p:cNvPr id="3" name="Content Placeholder 2"/>
          <p:cNvSpPr>
            <a:spLocks noGrp="1"/>
          </p:cNvSpPr>
          <p:nvPr>
            <p:ph idx="1"/>
          </p:nvPr>
        </p:nvSpPr>
        <p:spPr/>
        <p:txBody>
          <a:bodyPr/>
          <a:lstStyle/>
          <a:p>
            <a:r>
              <a:rPr lang="en-US" sz="2400" dirty="0"/>
              <a:t>Conditional statements are required when certain block of code needs to be executed upon satisfying some criteria.</a:t>
            </a:r>
          </a:p>
          <a:p>
            <a:r>
              <a:rPr lang="en-US" sz="2400" dirty="0"/>
              <a:t>These criteria can  be any expression or evaluation resulting into </a:t>
            </a:r>
            <a:r>
              <a:rPr lang="en-US" sz="2400" dirty="0" err="1"/>
              <a:t>boolean</a:t>
            </a:r>
            <a:r>
              <a:rPr lang="en-US" sz="2400" dirty="0"/>
              <a:t>.</a:t>
            </a:r>
          </a:p>
          <a:p>
            <a:r>
              <a:rPr lang="en-US" sz="2400" dirty="0"/>
              <a:t>Below are the conditional statements provided in c#</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095631633"/>
              </p:ext>
            </p:extLst>
          </p:nvPr>
        </p:nvGraphicFramePr>
        <p:xfrm>
          <a:off x="685800" y="4191000"/>
          <a:ext cx="8229600" cy="1586484"/>
        </p:xfrm>
        <a:graphic>
          <a:graphicData uri="http://schemas.openxmlformats.org/drawingml/2006/table">
            <a:tbl>
              <a:tblPr firstRow="1" firstCol="1" bandRow="1">
                <a:tableStyleId>{5C22544A-7EE6-4342-B048-85BDC9FD1C3A}</a:tableStyleId>
              </a:tblPr>
              <a:tblGrid>
                <a:gridCol w="2852379">
                  <a:extLst>
                    <a:ext uri="{9D8B030D-6E8A-4147-A177-3AD203B41FA5}">
                      <a16:colId xmlns:a16="http://schemas.microsoft.com/office/drawing/2014/main" val="20000"/>
                    </a:ext>
                  </a:extLst>
                </a:gridCol>
                <a:gridCol w="5377221">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200">
                          <a:effectLst/>
                        </a:rPr>
                        <a:t>Statement</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Description</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200" u="sng">
                          <a:effectLst/>
                          <a:hlinkClick r:id="rId2" tooltip="if statement in C#"/>
                        </a:rPr>
                        <a:t>if statement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An if statement consists of a </a:t>
                      </a:r>
                      <a:r>
                        <a:rPr lang="en-US" sz="1200" dirty="0" err="1">
                          <a:effectLst/>
                        </a:rPr>
                        <a:t>boolean</a:t>
                      </a:r>
                      <a:r>
                        <a:rPr lang="en-US" sz="1200" dirty="0">
                          <a:effectLst/>
                        </a:rPr>
                        <a:t> expression followed by one or more statements.</a:t>
                      </a:r>
                      <a:endParaRPr lang="en-US"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200" u="sng">
                          <a:effectLst/>
                          <a:hlinkClick r:id="rId3" tooltip="if...else statement in C#"/>
                        </a:rPr>
                        <a:t>if...else statement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An if statement can be followed by an optional else statement, which executes when the </a:t>
                      </a:r>
                      <a:r>
                        <a:rPr lang="en-US" sz="1200" dirty="0" err="1">
                          <a:effectLst/>
                        </a:rPr>
                        <a:t>boolean</a:t>
                      </a:r>
                      <a:r>
                        <a:rPr lang="en-US" sz="1200" dirty="0">
                          <a:effectLst/>
                        </a:rPr>
                        <a:t> expression is false.</a:t>
                      </a:r>
                      <a:endParaRPr lang="en-US"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200" u="sng">
                          <a:effectLst/>
                          <a:hlinkClick r:id="rId4" tooltip="nested if statements in C#"/>
                        </a:rPr>
                        <a:t>nested if statements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You can use one if or else if statement inside another if or else if statement(s).</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1000"/>
                        </a:spcAft>
                      </a:pPr>
                      <a:r>
                        <a:rPr lang="en-US" sz="1200" u="sng">
                          <a:effectLst/>
                          <a:hlinkClick r:id="rId5" tooltip="switch statement in C#"/>
                        </a:rPr>
                        <a:t>switch statement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A switch statement allows a variable to be tested for equality against a list of values.</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1000"/>
                        </a:spcAft>
                      </a:pPr>
                      <a:r>
                        <a:rPr lang="en-US" sz="1200" u="sng">
                          <a:effectLst/>
                          <a:hlinkClick r:id="rId6" tooltip="nested switch statements in C#"/>
                        </a:rPr>
                        <a:t>nested switch statements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You can use one switch statement inside another switch statement(s).</a:t>
                      </a:r>
                      <a:endParaRPr lang="en-US"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115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Conditional operators</a:t>
            </a:r>
          </a:p>
        </p:txBody>
      </p:sp>
      <p:sp>
        <p:nvSpPr>
          <p:cNvPr id="3" name="Content Placeholder 2"/>
          <p:cNvSpPr>
            <a:spLocks noGrp="1"/>
          </p:cNvSpPr>
          <p:nvPr>
            <p:ph idx="1"/>
          </p:nvPr>
        </p:nvSpPr>
        <p:spPr/>
        <p:txBody>
          <a:bodyPr/>
          <a:lstStyle/>
          <a:p>
            <a:r>
              <a:rPr lang="en-US" sz="2400" dirty="0"/>
              <a:t>There are some conditional operators which can be used to replace if else.</a:t>
            </a:r>
          </a:p>
          <a:p>
            <a:r>
              <a:rPr lang="en-US" sz="2400" dirty="0"/>
              <a:t>?: operator:</a:t>
            </a:r>
          </a:p>
          <a:p>
            <a:pPr lvl="1"/>
            <a:r>
              <a:rPr lang="en-US" sz="2000" dirty="0"/>
              <a:t>It has the following general form:</a:t>
            </a:r>
          </a:p>
          <a:p>
            <a:pPr lvl="1"/>
            <a:r>
              <a:rPr lang="en-US" sz="2000" dirty="0"/>
              <a:t>Exp1 ? Exp2 : Exp3;</a:t>
            </a:r>
          </a:p>
          <a:p>
            <a:pPr lvl="1"/>
            <a:r>
              <a:rPr lang="en-US" sz="2000" dirty="0"/>
              <a:t>Where Exp1, Exp2, and Exp3 are expressions. Notice the use and placement of the colon.</a:t>
            </a:r>
          </a:p>
          <a:p>
            <a:r>
              <a:rPr lang="en-US" sz="2400" dirty="0"/>
              <a:t>?? Operator :</a:t>
            </a:r>
          </a:p>
          <a:p>
            <a:pPr lvl="1"/>
            <a:r>
              <a:rPr lang="en-US" sz="2000" dirty="0"/>
              <a:t>The </a:t>
            </a:r>
            <a:r>
              <a:rPr lang="en-US" sz="2000" b="1" dirty="0"/>
              <a:t>??</a:t>
            </a:r>
            <a:r>
              <a:rPr lang="en-US" sz="2000" dirty="0"/>
              <a:t> operator is called the null-coalescing operator. It returns the left-hand operand if the operand is not null; otherwise it returns the right hand operand.</a:t>
            </a:r>
          </a:p>
          <a:p>
            <a:pPr marL="393192" lvl="1" indent="0">
              <a:buNone/>
            </a:pPr>
            <a:endParaRPr lang="en-US" sz="2200" dirty="0"/>
          </a:p>
        </p:txBody>
      </p:sp>
    </p:spTree>
    <p:extLst>
      <p:ext uri="{BB962C8B-B14F-4D97-AF65-F5344CB8AC3E}">
        <p14:creationId xmlns:p14="http://schemas.microsoft.com/office/powerpoint/2010/main" val="31204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a:t>
            </a:r>
          </a:p>
        </p:txBody>
      </p:sp>
      <p:sp>
        <p:nvSpPr>
          <p:cNvPr id="3" name="Content Placeholder 2"/>
          <p:cNvSpPr>
            <a:spLocks noGrp="1"/>
          </p:cNvSpPr>
          <p:nvPr>
            <p:ph idx="1"/>
          </p:nvPr>
        </p:nvSpPr>
        <p:spPr/>
        <p:txBody>
          <a:bodyPr>
            <a:normAutofit/>
          </a:bodyPr>
          <a:lstStyle/>
          <a:p>
            <a:r>
              <a:rPr lang="en-US" sz="2400" dirty="0"/>
              <a:t>These are used when some block of code needs to be executed multiple times depending on some condition.</a:t>
            </a:r>
          </a:p>
          <a:p>
            <a:r>
              <a:rPr lang="en-US" sz="2400" dirty="0"/>
              <a:t>These conditions can  be any expression or evaluation resulting into </a:t>
            </a:r>
            <a:r>
              <a:rPr lang="en-US" sz="2400" dirty="0" err="1"/>
              <a:t>boolean</a:t>
            </a:r>
            <a:r>
              <a:rPr lang="en-US" sz="2400" dirty="0"/>
              <a:t>.</a:t>
            </a:r>
          </a:p>
          <a:p>
            <a:r>
              <a:rPr lang="en-US" sz="2400" dirty="0"/>
              <a:t>Following are flow controls provided in c#.</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88549191"/>
              </p:ext>
            </p:extLst>
          </p:nvPr>
        </p:nvGraphicFramePr>
        <p:xfrm>
          <a:off x="533400" y="4267200"/>
          <a:ext cx="8229600" cy="1567434"/>
        </p:xfrm>
        <a:graphic>
          <a:graphicData uri="http://schemas.openxmlformats.org/drawingml/2006/table">
            <a:tbl>
              <a:tblPr firstRow="1" firstCol="1" bandRow="1">
                <a:tableStyleId>{5C22544A-7EE6-4342-B048-85BDC9FD1C3A}</a:tableStyleId>
              </a:tblPr>
              <a:tblGrid>
                <a:gridCol w="2422794">
                  <a:extLst>
                    <a:ext uri="{9D8B030D-6E8A-4147-A177-3AD203B41FA5}">
                      <a16:colId xmlns:a16="http://schemas.microsoft.com/office/drawing/2014/main" val="20000"/>
                    </a:ext>
                  </a:extLst>
                </a:gridCol>
                <a:gridCol w="5806806">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200">
                          <a:effectLst/>
                        </a:rPr>
                        <a:t>Loop Type</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Description</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200" u="sng">
                          <a:effectLst/>
                          <a:hlinkClick r:id="rId2" tooltip="while loop in C#"/>
                        </a:rPr>
                        <a:t>while loop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repeats a statement or a group of statements while a given condition is true. It tests the condition before executing the loop body.</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200" u="sng">
                          <a:effectLst/>
                          <a:hlinkClick r:id="rId3" tooltip="for loop in C#"/>
                        </a:rPr>
                        <a:t>for loop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executes a sequence of statements multiple times and abbreviates the code that manages the loop variable.</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200" u="sng">
                          <a:effectLst/>
                          <a:hlinkClick r:id="rId4" tooltip="do...while loop in C#"/>
                        </a:rPr>
                        <a:t>do...while loop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similar to a while statement, except that it tests the condition at the end of the loop body</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1000"/>
                        </a:spcAft>
                      </a:pPr>
                      <a:r>
                        <a:rPr lang="en-US" sz="1200" u="sng">
                          <a:effectLst/>
                          <a:hlinkClick r:id="rId5" tooltip="nested loops in C#"/>
                        </a:rPr>
                        <a:t>nested loops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You can use one or more loop inside any another while, for or </a:t>
                      </a:r>
                      <a:r>
                        <a:rPr lang="en-US" sz="1200" dirty="0" err="1">
                          <a:effectLst/>
                        </a:rPr>
                        <a:t>do..while</a:t>
                      </a:r>
                      <a:r>
                        <a:rPr lang="en-US" sz="1200" dirty="0">
                          <a:effectLst/>
                        </a:rPr>
                        <a:t> loop.</a:t>
                      </a:r>
                      <a:endParaRPr lang="en-US"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814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lstStyle/>
          <a:p>
            <a:pPr marL="0" indent="0">
              <a:buNone/>
            </a:pPr>
            <a:r>
              <a:rPr lang="en-US" dirty="0"/>
              <a:t>While Loop:</a:t>
            </a:r>
          </a:p>
          <a:p>
            <a:r>
              <a:rPr lang="en-US" sz="2200" dirty="0"/>
              <a:t>A </a:t>
            </a:r>
            <a:r>
              <a:rPr lang="en-US" sz="2200" b="1" dirty="0"/>
              <a:t>while</a:t>
            </a:r>
            <a:r>
              <a:rPr lang="en-US" sz="2200" dirty="0"/>
              <a:t> loop statement in C# repeatedly executes a target statement as long as a given condition is true.</a:t>
            </a:r>
          </a:p>
          <a:p>
            <a:endParaRPr lang="en-US" sz="2200" dirty="0"/>
          </a:p>
          <a:p>
            <a:r>
              <a:rPr lang="en-US" sz="2200" b="1" dirty="0"/>
              <a:t>Syntax</a:t>
            </a:r>
            <a:r>
              <a:rPr lang="en-US" sz="2200" dirty="0"/>
              <a:t>:</a:t>
            </a:r>
          </a:p>
          <a:p>
            <a:pPr marL="393192" lvl="1" indent="0">
              <a:buNone/>
            </a:pPr>
            <a:r>
              <a:rPr lang="en-US" sz="2000" dirty="0"/>
              <a:t>while(condition)</a:t>
            </a:r>
          </a:p>
          <a:p>
            <a:pPr marL="393192" lvl="1" indent="0">
              <a:buNone/>
            </a:pPr>
            <a:r>
              <a:rPr lang="en-US" sz="2000" dirty="0"/>
              <a:t>{</a:t>
            </a:r>
          </a:p>
          <a:p>
            <a:pPr marL="393192" lvl="1" indent="0">
              <a:buNone/>
            </a:pPr>
            <a:r>
              <a:rPr lang="en-US" sz="2000" dirty="0"/>
              <a:t>   statement(s);</a:t>
            </a:r>
          </a:p>
          <a:p>
            <a:pPr marL="393192" lvl="1" indent="0">
              <a:buNone/>
            </a:pPr>
            <a:r>
              <a:rPr lang="en-US" sz="2000" dirty="0"/>
              <a:t>}</a:t>
            </a:r>
          </a:p>
        </p:txBody>
      </p:sp>
    </p:spTree>
    <p:extLst>
      <p:ext uri="{BB962C8B-B14F-4D97-AF65-F5344CB8AC3E}">
        <p14:creationId xmlns:p14="http://schemas.microsoft.com/office/powerpoint/2010/main" val="39038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marL="0" indent="0">
              <a:buNone/>
            </a:pPr>
            <a:r>
              <a:rPr lang="en-US" dirty="0"/>
              <a:t>For Loop:</a:t>
            </a:r>
          </a:p>
          <a:p>
            <a:r>
              <a:rPr lang="en-US" sz="2200" dirty="0"/>
              <a:t>A </a:t>
            </a:r>
            <a:r>
              <a:rPr lang="en-US" sz="2200" b="1" dirty="0"/>
              <a:t>for</a:t>
            </a:r>
            <a:r>
              <a:rPr lang="en-US" sz="2200" dirty="0"/>
              <a:t> loop is a repetition control structure that allows you to efficiently write a loop that needs to execute a specific number of times.</a:t>
            </a:r>
          </a:p>
          <a:p>
            <a:r>
              <a:rPr lang="en-US" sz="2200" b="1" dirty="0"/>
              <a:t>Syntax</a:t>
            </a:r>
            <a:r>
              <a:rPr lang="en-US" sz="2200" dirty="0"/>
              <a:t>:</a:t>
            </a:r>
          </a:p>
          <a:p>
            <a:pPr marL="393192" lvl="1" indent="0">
              <a:buNone/>
            </a:pPr>
            <a:r>
              <a:rPr lang="en-US" sz="2200" dirty="0"/>
              <a:t>for ( </a:t>
            </a:r>
            <a:r>
              <a:rPr lang="en-US" sz="2200" dirty="0" err="1"/>
              <a:t>init</a:t>
            </a:r>
            <a:r>
              <a:rPr lang="en-US" sz="2200" dirty="0"/>
              <a:t>; condition; increment )</a:t>
            </a:r>
          </a:p>
          <a:p>
            <a:pPr marL="393192" lvl="1" indent="0">
              <a:buNone/>
            </a:pPr>
            <a:r>
              <a:rPr lang="en-US" sz="2200" dirty="0"/>
              <a:t> {</a:t>
            </a:r>
          </a:p>
          <a:p>
            <a:pPr marL="393192" lvl="1" indent="0">
              <a:buNone/>
            </a:pPr>
            <a:r>
              <a:rPr lang="en-US" sz="2200" dirty="0"/>
              <a:t> 	statement(s); </a:t>
            </a:r>
          </a:p>
          <a:p>
            <a:pPr marL="393192" lvl="1" indent="0">
              <a:buNone/>
            </a:pPr>
            <a:r>
              <a:rPr lang="en-US" sz="2200" dirty="0"/>
              <a:t>}</a:t>
            </a:r>
          </a:p>
        </p:txBody>
      </p:sp>
    </p:spTree>
    <p:extLst>
      <p:ext uri="{BB962C8B-B14F-4D97-AF65-F5344CB8AC3E}">
        <p14:creationId xmlns:p14="http://schemas.microsoft.com/office/powerpoint/2010/main" val="393116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5410200"/>
          </a:xfrm>
        </p:spPr>
        <p:txBody>
          <a:bodyPr/>
          <a:lstStyle/>
          <a:p>
            <a:pPr marL="0" indent="0">
              <a:buNone/>
            </a:pPr>
            <a:r>
              <a:rPr lang="en-US" dirty="0"/>
              <a:t>do…while loop:</a:t>
            </a:r>
          </a:p>
          <a:p>
            <a:r>
              <a:rPr lang="en-US" sz="2200" dirty="0"/>
              <a:t>A </a:t>
            </a:r>
            <a:r>
              <a:rPr lang="en-US" sz="2200" b="1" dirty="0"/>
              <a:t>do...while</a:t>
            </a:r>
            <a:r>
              <a:rPr lang="en-US" sz="2200" dirty="0"/>
              <a:t> loop is similar to a while loop, except that a do...while loop is guaranteed to execute at least one time.</a:t>
            </a:r>
          </a:p>
          <a:p>
            <a:endParaRPr lang="en-US" sz="2200" dirty="0"/>
          </a:p>
          <a:p>
            <a:r>
              <a:rPr lang="en-US" sz="2400" b="1" dirty="0"/>
              <a:t>Syntax</a:t>
            </a:r>
          </a:p>
          <a:p>
            <a:pPr marL="0" indent="0">
              <a:buNone/>
            </a:pPr>
            <a:r>
              <a:rPr lang="en-US" sz="2400" dirty="0"/>
              <a:t>The syntax of a </a:t>
            </a:r>
            <a:r>
              <a:rPr lang="en-US" sz="2400" b="1" dirty="0"/>
              <a:t>do...while</a:t>
            </a:r>
            <a:r>
              <a:rPr lang="en-US" sz="2400" dirty="0"/>
              <a:t> loop in C# is:</a:t>
            </a:r>
          </a:p>
          <a:p>
            <a:pPr marL="0" indent="0">
              <a:buNone/>
            </a:pPr>
            <a:r>
              <a:rPr lang="en-US" sz="2400" dirty="0"/>
              <a:t>do</a:t>
            </a:r>
          </a:p>
          <a:p>
            <a:pPr marL="0" indent="0">
              <a:buNone/>
            </a:pPr>
            <a:r>
              <a:rPr lang="en-US" sz="2400" dirty="0"/>
              <a:t>{</a:t>
            </a:r>
          </a:p>
          <a:p>
            <a:pPr marL="0" indent="0">
              <a:buNone/>
            </a:pPr>
            <a:r>
              <a:rPr lang="en-US" sz="2400" dirty="0"/>
              <a:t>   statement(s); </a:t>
            </a:r>
          </a:p>
          <a:p>
            <a:pPr marL="0" indent="0">
              <a:buNone/>
            </a:pPr>
            <a:r>
              <a:rPr lang="en-US" sz="2400" dirty="0"/>
              <a:t>}while( condition );</a:t>
            </a:r>
            <a:endParaRPr lang="en-US" sz="2200" dirty="0"/>
          </a:p>
        </p:txBody>
      </p:sp>
    </p:spTree>
    <p:extLst>
      <p:ext uri="{BB962C8B-B14F-4D97-AF65-F5344CB8AC3E}">
        <p14:creationId xmlns:p14="http://schemas.microsoft.com/office/powerpoint/2010/main" val="34079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t>Loop Control Statements.</a:t>
            </a:r>
          </a:p>
        </p:txBody>
      </p:sp>
      <p:sp>
        <p:nvSpPr>
          <p:cNvPr id="3" name="Content Placeholder 2"/>
          <p:cNvSpPr>
            <a:spLocks noGrp="1"/>
          </p:cNvSpPr>
          <p:nvPr>
            <p:ph idx="1"/>
          </p:nvPr>
        </p:nvSpPr>
        <p:spPr/>
        <p:txBody>
          <a:bodyPr>
            <a:normAutofit/>
          </a:bodyPr>
          <a:lstStyle/>
          <a:p>
            <a:r>
              <a:rPr lang="en-US" sz="2200" dirty="0"/>
              <a:t>Loop control statements change execution from its normal sequence.</a:t>
            </a:r>
          </a:p>
          <a:p>
            <a:r>
              <a:rPr lang="en-US" sz="2200" dirty="0"/>
              <a:t>When execution leaves a scope, all automatic objects that were created in that scope are destroyed.</a:t>
            </a:r>
          </a:p>
          <a:p>
            <a:r>
              <a:rPr lang="en-US" sz="2200" dirty="0"/>
              <a:t>C# provides the following control statements.</a:t>
            </a:r>
          </a:p>
          <a:p>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218845693"/>
              </p:ext>
            </p:extLst>
          </p:nvPr>
        </p:nvGraphicFramePr>
        <p:xfrm>
          <a:off x="457200" y="4191000"/>
          <a:ext cx="8229600" cy="1524000"/>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09584">
                <a:tc>
                  <a:txBody>
                    <a:bodyPr/>
                    <a:lstStyle/>
                    <a:p>
                      <a:pPr marL="0" marR="0" algn="ctr">
                        <a:lnSpc>
                          <a:spcPct val="115000"/>
                        </a:lnSpc>
                        <a:spcBef>
                          <a:spcPts val="0"/>
                        </a:spcBef>
                        <a:spcAft>
                          <a:spcPts val="1000"/>
                        </a:spcAft>
                      </a:pPr>
                      <a:r>
                        <a:rPr lang="en-US" sz="1100">
                          <a:effectLst/>
                        </a:rPr>
                        <a:t>Control Statement</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100">
                          <a:effectLst/>
                        </a:rPr>
                        <a:t>Description</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607208">
                <a:tc>
                  <a:txBody>
                    <a:bodyPr/>
                    <a:lstStyle/>
                    <a:p>
                      <a:pPr marL="0" marR="0">
                        <a:lnSpc>
                          <a:spcPct val="115000"/>
                        </a:lnSpc>
                      </a:pPr>
                      <a:r>
                        <a:rPr lang="en-US" sz="1100" u="sng">
                          <a:effectLst/>
                          <a:hlinkClick r:id="rId2" tooltip="break statement in C#"/>
                        </a:rPr>
                        <a:t>break statement</a:t>
                      </a:r>
                      <a:endParaRPr lang="en-US" sz="1100">
                        <a:effectLst/>
                        <a:latin typeface="Calibri"/>
                        <a:ea typeface="Times New Roman"/>
                      </a:endParaRPr>
                    </a:p>
                  </a:txBody>
                  <a:tcPr marL="9525" marR="9525" marT="9525" marB="9525" anchor="ctr"/>
                </a:tc>
                <a:tc>
                  <a:txBody>
                    <a:bodyPr/>
                    <a:lstStyle/>
                    <a:p>
                      <a:pPr marL="0" marR="0">
                        <a:lnSpc>
                          <a:spcPct val="115000"/>
                        </a:lnSpc>
                        <a:spcBef>
                          <a:spcPts val="0"/>
                        </a:spcBef>
                        <a:spcAft>
                          <a:spcPts val="1000"/>
                        </a:spcAft>
                      </a:pPr>
                      <a:r>
                        <a:rPr lang="en-US" sz="1100">
                          <a:effectLst/>
                        </a:rPr>
                        <a:t>Terminates the loop or switch statement and transfers execution to the statement immediately following the loop or switch.</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607208">
                <a:tc>
                  <a:txBody>
                    <a:bodyPr/>
                    <a:lstStyle/>
                    <a:p>
                      <a:pPr marL="0" marR="0">
                        <a:lnSpc>
                          <a:spcPct val="115000"/>
                        </a:lnSpc>
                      </a:pPr>
                      <a:r>
                        <a:rPr lang="en-US" sz="1100" u="sng">
                          <a:effectLst/>
                          <a:hlinkClick r:id="rId3" tooltip="continue statement in C#"/>
                        </a:rPr>
                        <a:t>continue statement</a:t>
                      </a:r>
                      <a:endParaRPr lang="en-US" sz="1100">
                        <a:effectLst/>
                        <a:latin typeface="Calibri"/>
                        <a:ea typeface="Times New Roman"/>
                      </a:endParaRPr>
                    </a:p>
                  </a:txBody>
                  <a:tcPr marL="9525" marR="9525" marT="9525" marB="9525" anchor="ctr"/>
                </a:tc>
                <a:tc>
                  <a:txBody>
                    <a:bodyPr/>
                    <a:lstStyle/>
                    <a:p>
                      <a:pPr marL="0" marR="0">
                        <a:lnSpc>
                          <a:spcPct val="115000"/>
                        </a:lnSpc>
                        <a:spcBef>
                          <a:spcPts val="0"/>
                        </a:spcBef>
                        <a:spcAft>
                          <a:spcPts val="1000"/>
                        </a:spcAft>
                      </a:pPr>
                      <a:r>
                        <a:rPr lang="en-US" sz="1100" dirty="0">
                          <a:effectLst/>
                        </a:rPr>
                        <a:t>Causes the loop to skip the remainder of its body and immediately retest its condition prior to reiterating.</a:t>
                      </a:r>
                      <a:endParaRPr lang="en-US"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8590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t>Infinite Loop</a:t>
            </a:r>
          </a:p>
        </p:txBody>
      </p:sp>
      <p:sp>
        <p:nvSpPr>
          <p:cNvPr id="3" name="Content Placeholder 2"/>
          <p:cNvSpPr>
            <a:spLocks noGrp="1"/>
          </p:cNvSpPr>
          <p:nvPr>
            <p:ph idx="1"/>
          </p:nvPr>
        </p:nvSpPr>
        <p:spPr/>
        <p:txBody>
          <a:bodyPr/>
          <a:lstStyle/>
          <a:p>
            <a:r>
              <a:rPr lang="en-US" sz="2200" dirty="0"/>
              <a:t>A loop becomes infinite loop if a condition never becomes false. The </a:t>
            </a:r>
            <a:r>
              <a:rPr lang="en-US" sz="2200" b="1" dirty="0"/>
              <a:t>for</a:t>
            </a:r>
            <a:r>
              <a:rPr lang="en-US" sz="2200" dirty="0"/>
              <a:t> loop is traditionally used for this purpose. Since none of the three expressions that form the for loop are required, you can make an endless loop by leaving the conditional expression empty.</a:t>
            </a:r>
          </a:p>
          <a:p>
            <a:r>
              <a:rPr lang="en-US" sz="2200" dirty="0"/>
              <a:t>while loop with true as evaluating condition can also be used as infinite loop.</a:t>
            </a:r>
          </a:p>
          <a:p>
            <a:endParaRPr lang="en-US" dirty="0"/>
          </a:p>
        </p:txBody>
      </p:sp>
    </p:spTree>
    <p:extLst>
      <p:ext uri="{BB962C8B-B14F-4D97-AF65-F5344CB8AC3E}">
        <p14:creationId xmlns:p14="http://schemas.microsoft.com/office/powerpoint/2010/main" val="2590718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68136" y="2664991"/>
            <a:ext cx="8343067" cy="2482732"/>
            <a:chOff x="72990" y="3654268"/>
            <a:chExt cx="8487656" cy="3433069"/>
          </a:xfrm>
        </p:grpSpPr>
        <p:sp>
          <p:nvSpPr>
            <p:cNvPr id="4"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5"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6" name="TextBox 5"/>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8"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9"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sp>
        <p:nvSpPr>
          <p:cNvPr id="10" name="Title 3"/>
          <p:cNvSpPr txBox="1">
            <a:spLocks/>
          </p:cNvSpPr>
          <p:nvPr/>
        </p:nvSpPr>
        <p:spPr>
          <a:xfrm>
            <a:off x="68136" y="1071922"/>
            <a:ext cx="3937000" cy="863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kern="1200">
                <a:solidFill>
                  <a:schemeClr val="bg1"/>
                </a:solidFill>
                <a:latin typeface="+mj-lt"/>
                <a:ea typeface="+mj-ea"/>
                <a:cs typeface="+mj-cs"/>
              </a:defRPr>
            </a:lvl1pPr>
          </a:lstStyle>
          <a:p>
            <a:r>
              <a:rPr lang="en-US" altLang="en-US"/>
              <a:t>Thank You!</a:t>
            </a:r>
            <a:endParaRPr lang="en-US" altLang="en-US" dirty="0"/>
          </a:p>
        </p:txBody>
      </p:sp>
      <p:grpSp>
        <p:nvGrpSpPr>
          <p:cNvPr id="11" name="Group 2"/>
          <p:cNvGrpSpPr>
            <a:grpSpLocks/>
          </p:cNvGrpSpPr>
          <p:nvPr/>
        </p:nvGrpSpPr>
        <p:grpSpPr bwMode="auto">
          <a:xfrm>
            <a:off x="68136" y="2664991"/>
            <a:ext cx="8343067" cy="2482732"/>
            <a:chOff x="72990" y="3654268"/>
            <a:chExt cx="8487656" cy="3433069"/>
          </a:xfrm>
        </p:grpSpPr>
        <p:sp>
          <p:nvSpPr>
            <p:cNvPr id="12"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13"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14" name="TextBox 13"/>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15"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16"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7"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18" name="Group 17"/>
          <p:cNvGrpSpPr/>
          <p:nvPr/>
        </p:nvGrpSpPr>
        <p:grpSpPr>
          <a:xfrm rot="556970">
            <a:off x="4680873" y="1326895"/>
            <a:ext cx="3303211" cy="1747706"/>
            <a:chOff x="8026516" y="4231470"/>
            <a:chExt cx="3836645" cy="2253858"/>
          </a:xfrm>
        </p:grpSpPr>
        <p:sp>
          <p:nvSpPr>
            <p:cNvPr id="19" name="Rectangle 18"/>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0"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a:latin typeface="Calibri" pitchFamily="34" charset="0"/>
                  <a:cs typeface="Arial" charset="0"/>
                </a:rPr>
                <a:t>Name: Deepak Nema</a:t>
              </a:r>
            </a:p>
            <a:p>
              <a:r>
                <a:rPr lang="en-US" sz="900" dirty="0">
                  <a:latin typeface="Calibri" pitchFamily="34" charset="0"/>
                  <a:cs typeface="Arial" charset="0"/>
                </a:rPr>
                <a:t>Designation: Senior Software Developer.</a:t>
              </a: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+91-9423401979 </a:t>
              </a:r>
            </a:p>
            <a:p>
              <a:r>
                <a:rPr lang="en-US" sz="900" dirty="0">
                  <a:latin typeface="Calibri" pitchFamily="34" charset="0"/>
                  <a:cs typeface="Arial" charset="0"/>
                </a:rPr>
                <a:t>Desk: +6287</a:t>
              </a:r>
            </a:p>
            <a:p>
              <a:r>
                <a:rPr lang="en-US" sz="900" dirty="0">
                  <a:latin typeface="Calibri" pitchFamily="34" charset="0"/>
                  <a:cs typeface="Arial" charset="0"/>
                </a:rPr>
                <a:t>Deepak.nema@xoriant.com</a:t>
              </a: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21"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719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p:txBody>
          <a:bodyPr>
            <a:normAutofit/>
          </a:bodyPr>
          <a:lstStyle/>
          <a:p>
            <a:r>
              <a:rPr lang="en-US" dirty="0"/>
              <a:t>What is data type?</a:t>
            </a:r>
          </a:p>
          <a:p>
            <a:r>
              <a:rPr lang="en-US" dirty="0"/>
              <a:t>Why do we need data type?</a:t>
            </a:r>
          </a:p>
          <a:p>
            <a:r>
              <a:rPr lang="en-US" dirty="0"/>
              <a:t>Data type is structurally classified as</a:t>
            </a:r>
          </a:p>
          <a:p>
            <a:pPr lvl="1"/>
            <a:r>
              <a:rPr lang="en-US" dirty="0"/>
              <a:t>Primitive Type</a:t>
            </a:r>
          </a:p>
          <a:p>
            <a:pPr lvl="1"/>
            <a:r>
              <a:rPr lang="en-US" dirty="0"/>
              <a:t>Non Primitive or User defined type.</a:t>
            </a:r>
          </a:p>
          <a:p>
            <a:r>
              <a:rPr lang="en-US" dirty="0"/>
              <a:t>Various Data types:</a:t>
            </a:r>
          </a:p>
          <a:p>
            <a:pPr lvl="1"/>
            <a:r>
              <a:rPr lang="en-US" dirty="0"/>
              <a:t>Value types</a:t>
            </a:r>
          </a:p>
          <a:p>
            <a:pPr lvl="1"/>
            <a:r>
              <a:rPr lang="en-US"/>
              <a:t>Reference types</a:t>
            </a:r>
            <a:endParaRPr lang="en-US" dirty="0"/>
          </a:p>
          <a:p>
            <a:pPr lvl="1"/>
            <a:endParaRPr lang="en-US" dirty="0"/>
          </a:p>
        </p:txBody>
      </p:sp>
    </p:spTree>
    <p:extLst>
      <p:ext uri="{BB962C8B-B14F-4D97-AF65-F5344CB8AC3E}">
        <p14:creationId xmlns:p14="http://schemas.microsoft.com/office/powerpoint/2010/main" val="199378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6800"/>
          </a:xfrm>
        </p:spPr>
        <p:txBody>
          <a:bodyPr/>
          <a:lstStyle/>
          <a:p>
            <a:r>
              <a:rPr lang="en-US" sz="2400" dirty="0"/>
              <a:t>Primitive data types are further divided as:</a:t>
            </a:r>
          </a:p>
          <a:p>
            <a:pPr lvl="1"/>
            <a:r>
              <a:rPr lang="en-US" dirty="0"/>
              <a:t>byte, short, </a:t>
            </a:r>
            <a:r>
              <a:rPr lang="en-US" dirty="0" err="1"/>
              <a:t>int</a:t>
            </a:r>
            <a:r>
              <a:rPr lang="en-US" dirty="0"/>
              <a:t>, float, double, long, char, bool, </a:t>
            </a:r>
            <a:r>
              <a:rPr lang="en-US" dirty="0" err="1"/>
              <a:t>datetime</a:t>
            </a:r>
            <a:r>
              <a:rPr lang="en-US" dirty="0"/>
              <a:t>,</a:t>
            </a:r>
          </a:p>
          <a:p>
            <a:pPr marL="393192" lvl="1" indent="0">
              <a:buNone/>
            </a:pPr>
            <a:r>
              <a:rPr lang="en-US" dirty="0"/>
              <a:t>	string, object etc.</a:t>
            </a:r>
          </a:p>
          <a:p>
            <a:pPr marL="393192" lvl="1" indent="0">
              <a:buNone/>
            </a:pPr>
            <a:endParaRPr lang="en-US" dirty="0"/>
          </a:p>
          <a:p>
            <a:r>
              <a:rPr lang="en-US" dirty="0"/>
              <a:t>Non-primitive data types are further divided as:</a:t>
            </a:r>
          </a:p>
          <a:p>
            <a:pPr lvl="1"/>
            <a:r>
              <a:rPr lang="en-US" dirty="0"/>
              <a:t>class, </a:t>
            </a:r>
            <a:r>
              <a:rPr lang="en-US" dirty="0" err="1"/>
              <a:t>struct</a:t>
            </a:r>
            <a:r>
              <a:rPr lang="en-US" dirty="0"/>
              <a:t>, </a:t>
            </a:r>
            <a:r>
              <a:rPr lang="en-US" dirty="0" err="1"/>
              <a:t>enum</a:t>
            </a:r>
            <a:r>
              <a:rPr lang="en-US" dirty="0"/>
              <a:t>, interface, delegate, array etc.</a:t>
            </a:r>
          </a:p>
        </p:txBody>
      </p:sp>
    </p:spTree>
    <p:extLst>
      <p:ext uri="{BB962C8B-B14F-4D97-AF65-F5344CB8AC3E}">
        <p14:creationId xmlns:p14="http://schemas.microsoft.com/office/powerpoint/2010/main" val="201039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Value Type</a:t>
            </a:r>
          </a:p>
        </p:txBody>
      </p:sp>
      <p:sp>
        <p:nvSpPr>
          <p:cNvPr id="3" name="Content Placeholder 2"/>
          <p:cNvSpPr>
            <a:spLocks noGrp="1"/>
          </p:cNvSpPr>
          <p:nvPr>
            <p:ph idx="1"/>
          </p:nvPr>
        </p:nvSpPr>
        <p:spPr/>
        <p:txBody>
          <a:bodyPr/>
          <a:lstStyle/>
          <a:p>
            <a:r>
              <a:rPr lang="en-US" sz="2400" dirty="0"/>
              <a:t>Value type variables can be assigned a value directly. They are derived from the class </a:t>
            </a:r>
            <a:r>
              <a:rPr lang="en-US" sz="2400" b="1" dirty="0" err="1"/>
              <a:t>System.ValueType</a:t>
            </a:r>
            <a:r>
              <a:rPr lang="en-US" sz="2400" dirty="0"/>
              <a:t>.</a:t>
            </a:r>
          </a:p>
          <a:p>
            <a:r>
              <a:rPr lang="en-US" sz="2400" dirty="0"/>
              <a:t>The value types directly contain data. Some examples are </a:t>
            </a:r>
            <a:r>
              <a:rPr lang="en-US" sz="2400" b="1" dirty="0" err="1"/>
              <a:t>int</a:t>
            </a:r>
            <a:r>
              <a:rPr lang="en-US" sz="2400" b="1" dirty="0"/>
              <a:t>, char, and float</a:t>
            </a:r>
            <a:r>
              <a:rPr lang="en-US" sz="2400" dirty="0"/>
              <a:t>, which stores numbers, alphabets, and floating point numbers, respectively.</a:t>
            </a:r>
          </a:p>
          <a:p>
            <a:r>
              <a:rPr lang="en-US" sz="2400" dirty="0"/>
              <a:t>These are allocated on stack</a:t>
            </a:r>
            <a:r>
              <a:rPr lang="en-US" dirty="0"/>
              <a:t>.</a:t>
            </a:r>
          </a:p>
          <a:p>
            <a:endParaRPr lang="en-US" dirty="0"/>
          </a:p>
        </p:txBody>
      </p:sp>
    </p:spTree>
    <p:extLst>
      <p:ext uri="{BB962C8B-B14F-4D97-AF65-F5344CB8AC3E}">
        <p14:creationId xmlns:p14="http://schemas.microsoft.com/office/powerpoint/2010/main" val="20432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86430633"/>
              </p:ext>
            </p:extLst>
          </p:nvPr>
        </p:nvGraphicFramePr>
        <p:xfrm>
          <a:off x="533400" y="1828800"/>
          <a:ext cx="8305800" cy="4038602"/>
        </p:xfrm>
        <a:graphic>
          <a:graphicData uri="http://schemas.openxmlformats.org/drawingml/2006/table">
            <a:tbl>
              <a:tblPr firstRow="1" firstCol="1" bandRow="1">
                <a:tableStyleId>{5C22544A-7EE6-4342-B048-85BDC9FD1C3A}</a:tableStyleId>
              </a:tblPr>
              <a:tblGrid>
                <a:gridCol w="830580">
                  <a:extLst>
                    <a:ext uri="{9D8B030D-6E8A-4147-A177-3AD203B41FA5}">
                      <a16:colId xmlns:a16="http://schemas.microsoft.com/office/drawing/2014/main" val="20000"/>
                    </a:ext>
                  </a:extLst>
                </a:gridCol>
                <a:gridCol w="2907030">
                  <a:extLst>
                    <a:ext uri="{9D8B030D-6E8A-4147-A177-3AD203B41FA5}">
                      <a16:colId xmlns:a16="http://schemas.microsoft.com/office/drawing/2014/main" val="20001"/>
                    </a:ext>
                  </a:extLst>
                </a:gridCol>
                <a:gridCol w="373761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tblGrid>
              <a:tr h="498931">
                <a:tc>
                  <a:txBody>
                    <a:bodyPr/>
                    <a:lstStyle/>
                    <a:p>
                      <a:pPr marL="0" marR="0" algn="ctr">
                        <a:lnSpc>
                          <a:spcPct val="115000"/>
                        </a:lnSpc>
                        <a:spcBef>
                          <a:spcPts val="0"/>
                        </a:spcBef>
                        <a:spcAft>
                          <a:spcPts val="0"/>
                        </a:spcAft>
                      </a:pPr>
                      <a:r>
                        <a:rPr lang="en-US" sz="1200" dirty="0">
                          <a:effectLst/>
                        </a:rPr>
                        <a:t>Type</a:t>
                      </a:r>
                      <a:endParaRPr lang="en-US" sz="11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Represents</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Range</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Default Value</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253395">
                <a:tc>
                  <a:txBody>
                    <a:bodyPr/>
                    <a:lstStyle/>
                    <a:p>
                      <a:pPr marL="0" marR="0">
                        <a:lnSpc>
                          <a:spcPct val="115000"/>
                        </a:lnSpc>
                        <a:spcBef>
                          <a:spcPts val="0"/>
                        </a:spcBef>
                        <a:spcAft>
                          <a:spcPts val="0"/>
                        </a:spcAft>
                      </a:pPr>
                      <a:r>
                        <a:rPr lang="en-US" sz="1200">
                          <a:effectLst/>
                        </a:rPr>
                        <a:t>bool</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Boolean value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True or False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False</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253395">
                <a:tc>
                  <a:txBody>
                    <a:bodyPr/>
                    <a:lstStyle/>
                    <a:p>
                      <a:pPr marL="0" marR="0">
                        <a:lnSpc>
                          <a:spcPct val="115000"/>
                        </a:lnSpc>
                        <a:spcBef>
                          <a:spcPts val="0"/>
                        </a:spcBef>
                        <a:spcAft>
                          <a:spcPts val="0"/>
                        </a:spcAft>
                      </a:pPr>
                      <a:r>
                        <a:rPr lang="en-US" sz="1200">
                          <a:effectLst/>
                        </a:rPr>
                        <a:t>byte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8-bit unsigned integer</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255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253395">
                <a:tc>
                  <a:txBody>
                    <a:bodyPr/>
                    <a:lstStyle/>
                    <a:p>
                      <a:pPr marL="0" marR="0">
                        <a:lnSpc>
                          <a:spcPct val="115000"/>
                        </a:lnSpc>
                        <a:spcBef>
                          <a:spcPts val="0"/>
                        </a:spcBef>
                        <a:spcAft>
                          <a:spcPts val="0"/>
                        </a:spcAft>
                      </a:pPr>
                      <a:r>
                        <a:rPr lang="en-US" sz="1200">
                          <a:effectLst/>
                        </a:rPr>
                        <a:t>char</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16-bit Unicode character</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 +0000 to U +ffff</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498931">
                <a:tc>
                  <a:txBody>
                    <a:bodyPr/>
                    <a:lstStyle/>
                    <a:p>
                      <a:pPr marL="0" marR="0">
                        <a:lnSpc>
                          <a:spcPct val="115000"/>
                        </a:lnSpc>
                        <a:spcBef>
                          <a:spcPts val="0"/>
                        </a:spcBef>
                        <a:spcAft>
                          <a:spcPts val="0"/>
                        </a:spcAft>
                      </a:pPr>
                      <a:r>
                        <a:rPr lang="en-US" sz="1200">
                          <a:effectLst/>
                        </a:rPr>
                        <a:t>decimal</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128-bit precise decimal values with 28-29 significant digits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(-7.9 x 10</a:t>
                      </a:r>
                      <a:r>
                        <a:rPr lang="en-US" sz="1200" baseline="30000">
                          <a:effectLst/>
                        </a:rPr>
                        <a:t>28</a:t>
                      </a:r>
                      <a:r>
                        <a:rPr lang="en-US" sz="1200">
                          <a:effectLst/>
                        </a:rPr>
                        <a:t> to 7.9 x 10</a:t>
                      </a:r>
                      <a:r>
                        <a:rPr lang="en-US" sz="1200" baseline="30000">
                          <a:effectLst/>
                        </a:rPr>
                        <a:t>28</a:t>
                      </a:r>
                      <a:r>
                        <a:rPr lang="en-US" sz="1200">
                          <a:effectLst/>
                        </a:rPr>
                        <a:t>) / 10</a:t>
                      </a:r>
                      <a:r>
                        <a:rPr lang="en-US" sz="1200" baseline="30000">
                          <a:effectLst/>
                        </a:rPr>
                        <a:t>0 to 28</a:t>
                      </a:r>
                      <a:r>
                        <a:rPr lang="en-US" sz="1200">
                          <a:effectLst/>
                        </a:rPr>
                        <a: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0.0M</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253395">
                <a:tc>
                  <a:txBody>
                    <a:bodyPr/>
                    <a:lstStyle/>
                    <a:p>
                      <a:pPr marL="0" marR="0">
                        <a:lnSpc>
                          <a:spcPct val="115000"/>
                        </a:lnSpc>
                        <a:spcBef>
                          <a:spcPts val="0"/>
                        </a:spcBef>
                        <a:spcAft>
                          <a:spcPts val="0"/>
                        </a:spcAft>
                      </a:pPr>
                      <a:r>
                        <a:rPr lang="en-US" sz="1200">
                          <a:effectLst/>
                        </a:rPr>
                        <a:t>double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64-bit double-precision floating point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(+/-)5.0 x 10</a:t>
                      </a:r>
                      <a:r>
                        <a:rPr lang="en-US" sz="1200" baseline="30000">
                          <a:effectLst/>
                        </a:rPr>
                        <a:t>-324</a:t>
                      </a:r>
                      <a:r>
                        <a:rPr lang="en-US" sz="1200">
                          <a:effectLst/>
                        </a:rPr>
                        <a:t> to (+/-)1.7 x 10</a:t>
                      </a:r>
                      <a:r>
                        <a:rPr lang="en-US" sz="1200" baseline="30000">
                          <a:effectLst/>
                        </a:rPr>
                        <a:t>308</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0.0D</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253395">
                <a:tc>
                  <a:txBody>
                    <a:bodyPr/>
                    <a:lstStyle/>
                    <a:p>
                      <a:pPr marL="0" marR="0">
                        <a:lnSpc>
                          <a:spcPct val="115000"/>
                        </a:lnSpc>
                        <a:spcBef>
                          <a:spcPts val="0"/>
                        </a:spcBef>
                        <a:spcAft>
                          <a:spcPts val="0"/>
                        </a:spcAft>
                      </a:pPr>
                      <a:r>
                        <a:rPr lang="en-US" sz="1200">
                          <a:effectLst/>
                        </a:rPr>
                        <a:t>float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32-bit single-precision floating point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-3.4 x 10</a:t>
                      </a:r>
                      <a:r>
                        <a:rPr lang="en-US" sz="1200" baseline="30000">
                          <a:effectLst/>
                        </a:rPr>
                        <a:t>38</a:t>
                      </a:r>
                      <a:r>
                        <a:rPr lang="en-US" sz="1200">
                          <a:effectLst/>
                        </a:rPr>
                        <a:t> to + 3.4 x 10</a:t>
                      </a:r>
                      <a:r>
                        <a:rPr lang="en-US" sz="1200" baseline="30000">
                          <a:effectLst/>
                        </a:rPr>
                        <a:t>38</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0.0F</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253395">
                <a:tc>
                  <a:txBody>
                    <a:bodyPr/>
                    <a:lstStyle/>
                    <a:p>
                      <a:pPr marL="0" marR="0">
                        <a:lnSpc>
                          <a:spcPct val="115000"/>
                        </a:lnSpc>
                        <a:spcBef>
                          <a:spcPts val="0"/>
                        </a:spcBef>
                        <a:spcAft>
                          <a:spcPts val="0"/>
                        </a:spcAft>
                      </a:pPr>
                      <a:r>
                        <a:rPr lang="en-US" sz="1200">
                          <a:effectLst/>
                        </a:rPr>
                        <a:t>int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-2,147,483,648 to 2,147,483,647</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253395">
                <a:tc>
                  <a:txBody>
                    <a:bodyPr/>
                    <a:lstStyle/>
                    <a:p>
                      <a:pPr marL="0" marR="0">
                        <a:lnSpc>
                          <a:spcPct val="115000"/>
                        </a:lnSpc>
                        <a:spcBef>
                          <a:spcPts val="0"/>
                        </a:spcBef>
                        <a:spcAft>
                          <a:spcPts val="0"/>
                        </a:spcAft>
                      </a:pPr>
                      <a:r>
                        <a:rPr lang="en-US" sz="1200">
                          <a:effectLst/>
                        </a:rPr>
                        <a:t>long</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64-bit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-9,223,372,036,854,775,808 to 9,223,372,036,854,775,807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0L</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r h="253395">
                <a:tc>
                  <a:txBody>
                    <a:bodyPr/>
                    <a:lstStyle/>
                    <a:p>
                      <a:pPr marL="0" marR="0">
                        <a:lnSpc>
                          <a:spcPct val="115000"/>
                        </a:lnSpc>
                        <a:spcBef>
                          <a:spcPts val="0"/>
                        </a:spcBef>
                        <a:spcAft>
                          <a:spcPts val="0"/>
                        </a:spcAft>
                      </a:pPr>
                      <a:r>
                        <a:rPr lang="en-US" sz="1200">
                          <a:effectLst/>
                        </a:rPr>
                        <a:t>sbyte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8-bit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-128 to 127</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9"/>
                  </a:ext>
                </a:extLst>
              </a:tr>
              <a:tr h="253395">
                <a:tc>
                  <a:txBody>
                    <a:bodyPr/>
                    <a:lstStyle/>
                    <a:p>
                      <a:pPr marL="0" marR="0">
                        <a:lnSpc>
                          <a:spcPct val="115000"/>
                        </a:lnSpc>
                        <a:spcBef>
                          <a:spcPts val="0"/>
                        </a:spcBef>
                        <a:spcAft>
                          <a:spcPts val="0"/>
                        </a:spcAft>
                      </a:pPr>
                      <a:r>
                        <a:rPr lang="en-US" sz="1200">
                          <a:effectLst/>
                        </a:rPr>
                        <a:t>short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16-bit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-32,768 to 32,767</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10"/>
                  </a:ext>
                </a:extLst>
              </a:tr>
              <a:tr h="253395">
                <a:tc>
                  <a:txBody>
                    <a:bodyPr/>
                    <a:lstStyle/>
                    <a:p>
                      <a:pPr marL="0" marR="0">
                        <a:lnSpc>
                          <a:spcPct val="115000"/>
                        </a:lnSpc>
                        <a:spcBef>
                          <a:spcPts val="0"/>
                        </a:spcBef>
                        <a:spcAft>
                          <a:spcPts val="0"/>
                        </a:spcAft>
                      </a:pPr>
                      <a:r>
                        <a:rPr lang="en-US" sz="1200">
                          <a:effectLst/>
                        </a:rPr>
                        <a:t>uint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32-bit unsigned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4,294,967,295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11"/>
                  </a:ext>
                </a:extLst>
              </a:tr>
              <a:tr h="253395">
                <a:tc>
                  <a:txBody>
                    <a:bodyPr/>
                    <a:lstStyle/>
                    <a:p>
                      <a:pPr marL="0" marR="0">
                        <a:lnSpc>
                          <a:spcPct val="115000"/>
                        </a:lnSpc>
                        <a:spcBef>
                          <a:spcPts val="0"/>
                        </a:spcBef>
                        <a:spcAft>
                          <a:spcPts val="0"/>
                        </a:spcAft>
                      </a:pPr>
                      <a:r>
                        <a:rPr lang="en-US" sz="1200">
                          <a:effectLst/>
                        </a:rPr>
                        <a:t>ulong</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64-bit unsigned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18,446,744,073,709,551,615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12"/>
                  </a:ext>
                </a:extLst>
              </a:tr>
              <a:tr h="253395">
                <a:tc>
                  <a:txBody>
                    <a:bodyPr/>
                    <a:lstStyle/>
                    <a:p>
                      <a:pPr marL="0" marR="0">
                        <a:lnSpc>
                          <a:spcPct val="115000"/>
                        </a:lnSpc>
                        <a:spcBef>
                          <a:spcPts val="0"/>
                        </a:spcBef>
                        <a:spcAft>
                          <a:spcPts val="0"/>
                        </a:spcAft>
                      </a:pPr>
                      <a:r>
                        <a:rPr lang="en-US" sz="1200">
                          <a:effectLst/>
                        </a:rPr>
                        <a:t>ushort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16-bit unsigned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65,535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98897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a:t>
            </a:r>
          </a:p>
        </p:txBody>
      </p:sp>
      <p:sp>
        <p:nvSpPr>
          <p:cNvPr id="3" name="Content Placeholder 2"/>
          <p:cNvSpPr>
            <a:spLocks noGrp="1"/>
          </p:cNvSpPr>
          <p:nvPr>
            <p:ph idx="1"/>
          </p:nvPr>
        </p:nvSpPr>
        <p:spPr/>
        <p:txBody>
          <a:bodyPr>
            <a:normAutofit fontScale="55000" lnSpcReduction="20000"/>
          </a:bodyPr>
          <a:lstStyle/>
          <a:p>
            <a:r>
              <a:rPr lang="en-US" dirty="0"/>
              <a:t>The reference types do not contain the actual data stored in a variable, but they contain a reference to the variables.</a:t>
            </a:r>
          </a:p>
          <a:p>
            <a:r>
              <a:rPr lang="en-US" dirty="0"/>
              <a:t>Example of built-in reference types are: object, dynamic, and string.</a:t>
            </a:r>
          </a:p>
          <a:p>
            <a:pPr marL="0" indent="0">
              <a:buNone/>
            </a:pPr>
            <a:endParaRPr lang="en-US" dirty="0"/>
          </a:p>
          <a:p>
            <a:pPr marL="0" indent="0">
              <a:buNone/>
            </a:pPr>
            <a:r>
              <a:rPr lang="en-US" b="1" dirty="0"/>
              <a:t>Object Type</a:t>
            </a:r>
          </a:p>
          <a:p>
            <a:r>
              <a:rPr lang="en-US" dirty="0"/>
              <a:t>The </a:t>
            </a:r>
            <a:r>
              <a:rPr lang="en-US" b="1" dirty="0"/>
              <a:t>Object Type</a:t>
            </a:r>
            <a:r>
              <a:rPr lang="en-US" dirty="0"/>
              <a:t> is the ultimate base class for all data types in C# Common Type System (CTS).</a:t>
            </a:r>
          </a:p>
          <a:p>
            <a:pPr marL="0" indent="0">
              <a:buNone/>
            </a:pPr>
            <a:endParaRPr lang="en-US" dirty="0"/>
          </a:p>
          <a:p>
            <a:pPr marL="0" indent="0">
              <a:buNone/>
            </a:pPr>
            <a:r>
              <a:rPr lang="en-US" b="1" dirty="0"/>
              <a:t>Dynamic Type</a:t>
            </a:r>
          </a:p>
          <a:p>
            <a:r>
              <a:rPr lang="en-US" dirty="0"/>
              <a:t>You can store any type of value in the dynamic data type variable. Type checking for these types of variables takes place at run-time.</a:t>
            </a:r>
          </a:p>
          <a:p>
            <a:pPr marL="0" indent="0">
              <a:buNone/>
            </a:pPr>
            <a:endParaRPr lang="en-US" dirty="0"/>
          </a:p>
          <a:p>
            <a:pPr marL="0" indent="0">
              <a:buNone/>
            </a:pPr>
            <a:r>
              <a:rPr lang="en-US" b="1" dirty="0"/>
              <a:t>String Type</a:t>
            </a:r>
          </a:p>
          <a:p>
            <a:r>
              <a:rPr lang="en-US" dirty="0"/>
              <a:t>The </a:t>
            </a:r>
            <a:r>
              <a:rPr lang="en-US" b="1" dirty="0"/>
              <a:t>String Type</a:t>
            </a:r>
            <a:r>
              <a:rPr lang="en-US" dirty="0"/>
              <a:t> allows you to assign any string values to a variable. The string type is an alias for the </a:t>
            </a:r>
            <a:r>
              <a:rPr lang="en-US" dirty="0" err="1"/>
              <a:t>System.String</a:t>
            </a:r>
            <a:r>
              <a:rPr lang="en-US" dirty="0"/>
              <a:t> class. It is derived from object type.</a:t>
            </a:r>
          </a:p>
          <a:p>
            <a:endParaRPr lang="en-US" dirty="0"/>
          </a:p>
        </p:txBody>
      </p:sp>
    </p:spTree>
    <p:extLst>
      <p:ext uri="{BB962C8B-B14F-4D97-AF65-F5344CB8AC3E}">
        <p14:creationId xmlns:p14="http://schemas.microsoft.com/office/powerpoint/2010/main" val="256332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Type</a:t>
            </a:r>
          </a:p>
        </p:txBody>
      </p:sp>
      <p:sp>
        <p:nvSpPr>
          <p:cNvPr id="3" name="Content Placeholder 2"/>
          <p:cNvSpPr>
            <a:spLocks noGrp="1"/>
          </p:cNvSpPr>
          <p:nvPr>
            <p:ph idx="1"/>
          </p:nvPr>
        </p:nvSpPr>
        <p:spPr/>
        <p:txBody>
          <a:bodyPr>
            <a:normAutofit fontScale="92500"/>
          </a:bodyPr>
          <a:lstStyle/>
          <a:p>
            <a:r>
              <a:rPr lang="en-US" dirty="0"/>
              <a:t>Pointer type variables store the memory address of another type. Pointers in C# have the same capabilities as the pointers in C or C++.</a:t>
            </a:r>
          </a:p>
          <a:p>
            <a:pPr marL="0" indent="0">
              <a:buNone/>
            </a:pPr>
            <a:endParaRPr lang="en-US" dirty="0"/>
          </a:p>
          <a:p>
            <a:r>
              <a:rPr lang="en-US" dirty="0"/>
              <a:t>Syntax for declaring a pointer type is:</a:t>
            </a:r>
          </a:p>
          <a:p>
            <a:pPr marL="0" indent="0">
              <a:buNone/>
            </a:pPr>
            <a:r>
              <a:rPr lang="en-US" dirty="0"/>
              <a:t>type* identifier;</a:t>
            </a:r>
          </a:p>
          <a:p>
            <a:r>
              <a:rPr lang="en-US" dirty="0"/>
              <a:t>E.g. char* </a:t>
            </a:r>
            <a:r>
              <a:rPr lang="en-US" dirty="0" err="1"/>
              <a:t>cptr</a:t>
            </a:r>
            <a:r>
              <a:rPr lang="en-US" dirty="0"/>
              <a:t>;</a:t>
            </a:r>
          </a:p>
          <a:p>
            <a:pPr marL="0" indent="0">
              <a:buNone/>
            </a:pPr>
            <a:r>
              <a:rPr lang="en-US" dirty="0"/>
              <a:t>	</a:t>
            </a:r>
            <a:r>
              <a:rPr lang="en-US" dirty="0" err="1"/>
              <a:t>int</a:t>
            </a:r>
            <a:r>
              <a:rPr lang="en-US" dirty="0"/>
              <a:t>* </a:t>
            </a:r>
            <a:r>
              <a:rPr lang="en-US" dirty="0" err="1"/>
              <a:t>iptr</a:t>
            </a:r>
            <a:r>
              <a:rPr lang="en-US" dirty="0"/>
              <a:t>;</a:t>
            </a:r>
          </a:p>
        </p:txBody>
      </p:sp>
    </p:spTree>
    <p:extLst>
      <p:ext uri="{BB962C8B-B14F-4D97-AF65-F5344CB8AC3E}">
        <p14:creationId xmlns:p14="http://schemas.microsoft.com/office/powerpoint/2010/main" val="135370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p:txBody>
          <a:bodyPr>
            <a:normAutofit/>
          </a:bodyPr>
          <a:lstStyle/>
          <a:p>
            <a:r>
              <a:rPr lang="en-US" sz="2400" dirty="0"/>
              <a:t>Type conversion is converting one type of data to another type. It is also known as Type Casting. In C#, type casting has two forms:</a:t>
            </a:r>
          </a:p>
          <a:p>
            <a:pPr lvl="1"/>
            <a:r>
              <a:rPr lang="en-US" sz="2200" b="1" dirty="0"/>
              <a:t>Implicit type conversion</a:t>
            </a:r>
            <a:r>
              <a:rPr lang="en-US" sz="2200" dirty="0"/>
              <a:t> - These conversions are performed by C# in a type-safe manner. For example, are conversions from smaller to larger integral types and conversions from derived classes to base classes.</a:t>
            </a:r>
          </a:p>
          <a:p>
            <a:pPr lvl="1"/>
            <a:r>
              <a:rPr lang="en-US" sz="2200" b="1" dirty="0"/>
              <a:t>Explicit type conversion</a:t>
            </a:r>
            <a:r>
              <a:rPr lang="en-US" sz="2200" dirty="0"/>
              <a:t> - These conversions are done explicitly by users using the pre-defined functions. Explicit conversions require a cast operator.</a:t>
            </a:r>
          </a:p>
          <a:p>
            <a:pPr lvl="1"/>
            <a:endParaRPr lang="en-US" dirty="0"/>
          </a:p>
        </p:txBody>
      </p:sp>
    </p:spTree>
    <p:extLst>
      <p:ext uri="{BB962C8B-B14F-4D97-AF65-F5344CB8AC3E}">
        <p14:creationId xmlns:p14="http://schemas.microsoft.com/office/powerpoint/2010/main" val="74888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Type Conversion Methods</a:t>
            </a:r>
            <a:endParaRPr lang="en-US" dirty="0"/>
          </a:p>
        </p:txBody>
      </p:sp>
      <p:sp>
        <p:nvSpPr>
          <p:cNvPr id="3" name="Content Placeholder 2"/>
          <p:cNvSpPr>
            <a:spLocks noGrp="1"/>
          </p:cNvSpPr>
          <p:nvPr>
            <p:ph idx="1"/>
          </p:nvPr>
        </p:nvSpPr>
        <p:spPr/>
        <p:txBody>
          <a:bodyPr>
            <a:normAutofit fontScale="47500" lnSpcReduction="20000"/>
          </a:bodyPr>
          <a:lstStyle/>
          <a:p>
            <a:r>
              <a:rPr lang="en-US" dirty="0"/>
              <a:t>C# provides the following built-in type conversion methods:</a:t>
            </a:r>
          </a:p>
          <a:p>
            <a:pPr marL="0" indent="0" fontAlgn="ctr">
              <a:buNone/>
            </a:pPr>
            <a:r>
              <a:rPr lang="en-US" b="1" dirty="0" err="1"/>
              <a:t>ToBoolean</a:t>
            </a:r>
            <a:r>
              <a:rPr lang="en-US" b="1" dirty="0"/>
              <a:t>:</a:t>
            </a:r>
            <a:r>
              <a:rPr lang="en-US" dirty="0"/>
              <a:t> Converts a type to a Boolean value, where possible.</a:t>
            </a:r>
          </a:p>
          <a:p>
            <a:pPr marL="0" indent="0" fontAlgn="ctr">
              <a:buNone/>
            </a:pPr>
            <a:r>
              <a:rPr lang="en-US" b="1" dirty="0" err="1"/>
              <a:t>ToByte</a:t>
            </a:r>
            <a:r>
              <a:rPr lang="en-US" b="1" dirty="0"/>
              <a:t>:</a:t>
            </a:r>
            <a:r>
              <a:rPr lang="en-US" dirty="0"/>
              <a:t> Converts a type to a byte.</a:t>
            </a:r>
          </a:p>
          <a:p>
            <a:pPr marL="0" indent="0" fontAlgn="ctr">
              <a:buNone/>
            </a:pPr>
            <a:r>
              <a:rPr lang="en-US" b="1" dirty="0" err="1"/>
              <a:t>ToChar</a:t>
            </a:r>
            <a:r>
              <a:rPr lang="en-US" b="1" dirty="0"/>
              <a:t>:</a:t>
            </a:r>
            <a:r>
              <a:rPr lang="en-US" dirty="0"/>
              <a:t> Converts a type to a single Unicode character, where possible.</a:t>
            </a:r>
          </a:p>
          <a:p>
            <a:pPr marL="0" indent="0" fontAlgn="ctr">
              <a:buNone/>
            </a:pPr>
            <a:r>
              <a:rPr lang="en-US" b="1" dirty="0" err="1"/>
              <a:t>ToDateTime</a:t>
            </a:r>
            <a:r>
              <a:rPr lang="en-US" b="1" dirty="0"/>
              <a:t>:</a:t>
            </a:r>
            <a:r>
              <a:rPr lang="en-US" dirty="0"/>
              <a:t> Converts a type (integer or string type) to date-time structures.</a:t>
            </a:r>
          </a:p>
          <a:p>
            <a:pPr marL="0" indent="0" fontAlgn="ctr">
              <a:buNone/>
            </a:pPr>
            <a:r>
              <a:rPr lang="en-US" b="1" dirty="0" err="1"/>
              <a:t>ToDecimal</a:t>
            </a:r>
            <a:r>
              <a:rPr lang="en-US" b="1" dirty="0"/>
              <a:t>:</a:t>
            </a:r>
            <a:r>
              <a:rPr lang="en-US" dirty="0"/>
              <a:t> Converts a floating point or integer type to a decimal type.</a:t>
            </a:r>
          </a:p>
          <a:p>
            <a:pPr marL="0" indent="0" fontAlgn="ctr">
              <a:buNone/>
            </a:pPr>
            <a:r>
              <a:rPr lang="en-US" b="1" dirty="0" err="1"/>
              <a:t>ToDouble</a:t>
            </a:r>
            <a:r>
              <a:rPr lang="en-US" b="1" dirty="0"/>
              <a:t>:</a:t>
            </a:r>
            <a:r>
              <a:rPr lang="en-US" dirty="0"/>
              <a:t> Converts a type to a double type.</a:t>
            </a:r>
          </a:p>
          <a:p>
            <a:pPr marL="0" indent="0" fontAlgn="ctr">
              <a:buNone/>
            </a:pPr>
            <a:r>
              <a:rPr lang="en-US" b="1" dirty="0"/>
              <a:t>ToInt16:</a:t>
            </a:r>
            <a:r>
              <a:rPr lang="en-US" dirty="0"/>
              <a:t> Converts a type to a 16-bit integer.</a:t>
            </a:r>
          </a:p>
          <a:p>
            <a:pPr marL="0" indent="0" fontAlgn="ctr">
              <a:buNone/>
            </a:pPr>
            <a:r>
              <a:rPr lang="en-US" b="1" dirty="0"/>
              <a:t>ToInt32:</a:t>
            </a:r>
            <a:r>
              <a:rPr lang="en-US" dirty="0"/>
              <a:t> Converts a type to a 32-bit integer.</a:t>
            </a:r>
          </a:p>
          <a:p>
            <a:pPr marL="0" indent="0" fontAlgn="ctr">
              <a:buNone/>
            </a:pPr>
            <a:r>
              <a:rPr lang="en-US" b="1" dirty="0"/>
              <a:t>ToInt64:</a:t>
            </a:r>
            <a:r>
              <a:rPr lang="en-US" dirty="0"/>
              <a:t> Converts a type to a 64-bit integer.</a:t>
            </a:r>
          </a:p>
          <a:p>
            <a:pPr marL="0" indent="0" fontAlgn="ctr">
              <a:buNone/>
            </a:pPr>
            <a:r>
              <a:rPr lang="en-US" b="1" dirty="0" err="1"/>
              <a:t>ToSbyte</a:t>
            </a:r>
            <a:r>
              <a:rPr lang="en-US" b="1" dirty="0"/>
              <a:t>:</a:t>
            </a:r>
            <a:r>
              <a:rPr lang="en-US" dirty="0"/>
              <a:t> Converts a type to a signed byte type.</a:t>
            </a:r>
          </a:p>
          <a:p>
            <a:pPr marL="0" indent="0" fontAlgn="ctr">
              <a:buNone/>
            </a:pPr>
            <a:r>
              <a:rPr lang="en-US" b="1" dirty="0" err="1"/>
              <a:t>ToSingle</a:t>
            </a:r>
            <a:r>
              <a:rPr lang="en-US" b="1" dirty="0"/>
              <a:t>:</a:t>
            </a:r>
            <a:r>
              <a:rPr lang="en-US" dirty="0"/>
              <a:t> Converts a type to a small floating point number.</a:t>
            </a:r>
          </a:p>
          <a:p>
            <a:pPr marL="0" indent="0" fontAlgn="ctr">
              <a:buNone/>
            </a:pPr>
            <a:r>
              <a:rPr lang="en-US" b="1" dirty="0" err="1"/>
              <a:t>ToString</a:t>
            </a:r>
            <a:r>
              <a:rPr lang="en-US" b="1" dirty="0"/>
              <a:t>:</a:t>
            </a:r>
            <a:r>
              <a:rPr lang="en-US" dirty="0"/>
              <a:t> Converts a type to a string.</a:t>
            </a:r>
          </a:p>
          <a:p>
            <a:pPr marL="0" indent="0" fontAlgn="ctr">
              <a:buNone/>
            </a:pPr>
            <a:r>
              <a:rPr lang="en-US" b="1" dirty="0" err="1"/>
              <a:t>ToType</a:t>
            </a:r>
            <a:r>
              <a:rPr lang="en-US" b="1" dirty="0"/>
              <a:t>:</a:t>
            </a:r>
            <a:r>
              <a:rPr lang="en-US" dirty="0"/>
              <a:t> Converts a type to a specified type.</a:t>
            </a:r>
          </a:p>
          <a:p>
            <a:pPr marL="0" indent="0" fontAlgn="ctr">
              <a:buNone/>
            </a:pPr>
            <a:r>
              <a:rPr lang="en-US" b="1" dirty="0"/>
              <a:t>ToUInt16:</a:t>
            </a:r>
            <a:r>
              <a:rPr lang="en-US" dirty="0"/>
              <a:t> Converts a type to an unsigned </a:t>
            </a:r>
            <a:r>
              <a:rPr lang="en-US" dirty="0" err="1"/>
              <a:t>int</a:t>
            </a:r>
            <a:r>
              <a:rPr lang="en-US" dirty="0"/>
              <a:t> type.</a:t>
            </a:r>
          </a:p>
          <a:p>
            <a:pPr marL="0" indent="0" fontAlgn="ctr">
              <a:buNone/>
            </a:pPr>
            <a:r>
              <a:rPr lang="en-US" b="1" dirty="0"/>
              <a:t>ToUInt32:</a:t>
            </a:r>
            <a:r>
              <a:rPr lang="en-US" dirty="0"/>
              <a:t> Converts a type to an unsigned long type.</a:t>
            </a:r>
          </a:p>
          <a:p>
            <a:pPr marL="0" indent="0" fontAlgn="ctr">
              <a:buNone/>
            </a:pPr>
            <a:r>
              <a:rPr lang="en-US" b="1" dirty="0"/>
              <a:t>ToUInt64:</a:t>
            </a:r>
            <a:r>
              <a:rPr lang="en-US" dirty="0"/>
              <a:t> Converts a type to an unsigned big integer.</a:t>
            </a:r>
          </a:p>
          <a:p>
            <a:endParaRPr lang="en-US" dirty="0"/>
          </a:p>
          <a:p>
            <a:endParaRPr lang="en-US" dirty="0"/>
          </a:p>
        </p:txBody>
      </p:sp>
    </p:spTree>
    <p:extLst>
      <p:ext uri="{BB962C8B-B14F-4D97-AF65-F5344CB8AC3E}">
        <p14:creationId xmlns:p14="http://schemas.microsoft.com/office/powerpoint/2010/main" val="2110317330"/>
      </p:ext>
    </p:extLst>
  </p:cSld>
  <p:clrMapOvr>
    <a:masterClrMapping/>
  </p:clrMapOvr>
</p:sld>
</file>

<file path=ppt/theme/theme1.xml><?xml version="1.0" encoding="utf-8"?>
<a:theme xmlns:a="http://schemas.openxmlformats.org/drawingml/2006/main" name="Xorian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Xoriant PPT Template v1" id="{3C23C2DA-CCF2-42ED-8459-502AE558C3F8}" vid="{B8F457F2-2432-485C-9DA8-EF518AB3295D}"/>
    </a:ext>
  </a:extLst>
</a:theme>
</file>

<file path=docProps/app.xml><?xml version="1.0" encoding="utf-8"?>
<Properties xmlns="http://schemas.openxmlformats.org/officeDocument/2006/extended-properties" xmlns:vt="http://schemas.openxmlformats.org/officeDocument/2006/docPropsVTypes">
  <Template>Xoriant theme</Template>
  <TotalTime>228</TotalTime>
  <Words>1751</Words>
  <Application>Microsoft Office PowerPoint</Application>
  <PresentationFormat>On-screen Show (4:3)</PresentationFormat>
  <Paragraphs>301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Arial</vt:lpstr>
      <vt:lpstr>Calibri</vt:lpstr>
      <vt:lpstr>Times New Roman</vt:lpstr>
      <vt:lpstr>Wingdings</vt:lpstr>
      <vt:lpstr>Xoriant theme</vt:lpstr>
      <vt:lpstr>Data Type, Conditional Statement &amp; Flow Control</vt:lpstr>
      <vt:lpstr>Data Type</vt:lpstr>
      <vt:lpstr>PowerPoint Presentation</vt:lpstr>
      <vt:lpstr>Value Type</vt:lpstr>
      <vt:lpstr>PowerPoint Presentation</vt:lpstr>
      <vt:lpstr>Reference Type</vt:lpstr>
      <vt:lpstr>Pointer Type</vt:lpstr>
      <vt:lpstr>Type Conversion</vt:lpstr>
      <vt:lpstr>C# Type Conversion Methods</vt:lpstr>
      <vt:lpstr>PowerPoint Presentation</vt:lpstr>
      <vt:lpstr>Conditional Statement</vt:lpstr>
      <vt:lpstr>Additional Conditional operators</vt:lpstr>
      <vt:lpstr>Flow Control</vt:lpstr>
      <vt:lpstr>PowerPoint Presentation</vt:lpstr>
      <vt:lpstr>PowerPoint Presentation</vt:lpstr>
      <vt:lpstr>PowerPoint Presentation</vt:lpstr>
      <vt:lpstr>Loop Control Statements.</vt:lpstr>
      <vt:lpstr>Infinite Loop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Conditional Statement &amp; Flow Control</dc:title>
  <dc:creator>Kislay Mohan</dc:creator>
  <cp:lastModifiedBy>Deepak Nema</cp:lastModifiedBy>
  <cp:revision>41</cp:revision>
  <dcterms:created xsi:type="dcterms:W3CDTF">2016-10-03T06:49:52Z</dcterms:created>
  <dcterms:modified xsi:type="dcterms:W3CDTF">2017-08-09T03:54:57Z</dcterms:modified>
</cp:coreProperties>
</file>