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148580" y="572135"/>
            <a:ext cx="1996440" cy="54673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Point from the ensemble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1760" y="2474595"/>
            <a:ext cx="1996440" cy="57848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Generate Trajectory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58740" y="1418590"/>
            <a:ext cx="1996440" cy="82994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Generate T based on desired speed</a:t>
            </a:r>
            <a:endParaRPr lang="en-US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amond 6"/>
              <p:cNvSpPr/>
              <p:nvPr/>
            </p:nvSpPr>
            <p:spPr>
              <a:xfrm>
                <a:off x="4304030" y="3380740"/>
                <a:ext cx="3751580" cy="172085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𝑚𝑖𝑛</m:t>
                        </m:r>
                      </m:sub>
                    </m:sSub>
                    <m:r>
                      <a:rPr lang="en-US" altLang="en-US" sz="16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≤ </m:t>
                    </m:r>
                    <m:r>
                      <a:rPr lang="en-US" altLang="en-US" sz="16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en-US" sz="16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 </m:t>
                    </m:r>
                    <m:sSub>
                      <m:sSub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sz="16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? </a:t>
                </a:r>
                <a:endParaRPr lang="en-US" altLang="en-US" sz="1600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ctr"/>
                <a:r>
                  <a:rPr lang="en-US" altLang="en-US" sz="16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and</a:t>
                </a:r>
                <a:endParaRPr lang="en-US" altLang="en-US" sz="1600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||</m:t>
                        </m:r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Ω||</m:t>
                        </m:r>
                      </m:e>
                      <m:sup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en-US" sz="16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≤</m:t>
                    </m:r>
                    <m:f>
                      <m:f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||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𝑢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1600">
                    <a:solidFill>
                      <a:schemeClr val="tx1"/>
                    </a:solidFill>
                  </a:rPr>
                  <a:t> ?</a:t>
                </a: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iamond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030" y="3380740"/>
                <a:ext cx="3751580" cy="1720850"/>
              </a:xfrm>
              <a:prstGeom prst="diamond">
                <a:avLst/>
              </a:prstGeom>
              <a:blipFill rotWithShape="1">
                <a:blip r:embed="rId1"/>
                <a:stretch>
                  <a:fillRect l="-406" t="-443" r="-389" b="-406"/>
                </a:stretch>
              </a:blipFill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46800" y="1118870"/>
            <a:ext cx="10160" cy="29972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58865" y="2240280"/>
            <a:ext cx="26035" cy="23431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89980" y="3074035"/>
            <a:ext cx="10160" cy="29972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V="1">
            <a:off x="8055610" y="4240530"/>
            <a:ext cx="1151255" cy="63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5" idx="2"/>
          </p:cNvCxnSpPr>
          <p:nvPr/>
        </p:nvCxnSpPr>
        <p:spPr>
          <a:xfrm flipH="1" flipV="1">
            <a:off x="9193530" y="3849370"/>
            <a:ext cx="5080" cy="383540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3"/>
          </p:cNvCxnSpPr>
          <p:nvPr/>
        </p:nvCxnSpPr>
        <p:spPr>
          <a:xfrm flipH="1" flipV="1">
            <a:off x="7188200" y="2764155"/>
            <a:ext cx="2007870" cy="6985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12150" y="392557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</a:t>
            </a:r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860665" y="3009265"/>
            <a:ext cx="2665730" cy="84010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T = T + </a:t>
            </a:r>
            <a:r>
              <a:rPr lang="en-US" altLang="en-US">
                <a:solidFill>
                  <a:schemeClr val="tx1"/>
                </a:solidFill>
                <a:latin typeface="Abyssinica SIL" panose="02000603020000020004" charset="0"/>
                <a:cs typeface="Abyssinica SIL" panose="02000603020000020004" charset="0"/>
              </a:rPr>
              <a:t>∂T</a:t>
            </a:r>
            <a:endParaRPr lang="en-US" altLang="en-US">
              <a:solidFill>
                <a:schemeClr val="tx1"/>
              </a:solidFill>
              <a:latin typeface="Abyssinica SIL" panose="02000603020000020004" charset="0"/>
              <a:cs typeface="Abyssinica SIL" panose="02000603020000020004" charset="0"/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  <a:latin typeface="Abyssinica SIL" panose="02000603020000020004" charset="0"/>
                <a:cs typeface="Abyssinica SIL" panose="02000603020000020004" charset="0"/>
              </a:rPr>
              <a:t>set Bool limits_crossed  to True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9188450" y="2771775"/>
            <a:ext cx="5080" cy="237490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1"/>
          </p:cNvCxnSpPr>
          <p:nvPr/>
        </p:nvCxnSpPr>
        <p:spPr>
          <a:xfrm flipH="1" flipV="1">
            <a:off x="3636010" y="4240530"/>
            <a:ext cx="668020" cy="635"/>
          </a:xfrm>
          <a:prstGeom prst="lin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737610" y="392303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Yes</a:t>
            </a:r>
            <a:endParaRPr lang="en-US" altLang="en-US"/>
          </a:p>
        </p:txBody>
      </p:sp>
      <p:sp>
        <p:nvSpPr>
          <p:cNvPr id="19" name="Diamond 18"/>
          <p:cNvSpPr/>
          <p:nvPr/>
        </p:nvSpPr>
        <p:spPr>
          <a:xfrm>
            <a:off x="1125220" y="3627755"/>
            <a:ext cx="2520950" cy="1253490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limits_crossed = True?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364105" y="4881245"/>
            <a:ext cx="0" cy="838200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53945" y="5719445"/>
            <a:ext cx="1340485" cy="5080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694430" y="5486400"/>
            <a:ext cx="2505075" cy="4521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Got Final Trajectory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189980" y="5711825"/>
            <a:ext cx="1151255" cy="63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41235" y="5499100"/>
            <a:ext cx="1264920" cy="4521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End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374900" y="3251200"/>
            <a:ext cx="10795" cy="41846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322830" y="499046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Yes</a:t>
            </a:r>
            <a:endParaRPr lang="en-US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398395" y="330771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</a:t>
            </a:r>
            <a:endParaRPr lang="en-US" alt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4105" y="2766060"/>
            <a:ext cx="2795905" cy="190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642110" y="2941955"/>
            <a:ext cx="1605280" cy="3251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T = T - </a:t>
            </a:r>
            <a:r>
              <a:rPr lang="en-US" altLang="en-US">
                <a:solidFill>
                  <a:schemeClr val="tx1"/>
                </a:solidFill>
                <a:latin typeface="Abyssinica SIL" panose="02000603020000020004" charset="0"/>
                <a:cs typeface="Abyssinica SIL" panose="02000603020000020004" charset="0"/>
              </a:rPr>
              <a:t>∂T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371725" y="2740025"/>
            <a:ext cx="0" cy="210820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jack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2068830"/>
            <a:ext cx="1369695" cy="22047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13330" y="1066165"/>
            <a:ext cx="2405380" cy="4521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SSD MobileNet V2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683000" y="160591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Image</a:t>
            </a:r>
            <a:endParaRPr lang="x-none" alt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H="1" flipV="1">
            <a:off x="3716020" y="1518285"/>
            <a:ext cx="4445" cy="543560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02120" y="689610"/>
            <a:ext cx="2541905" cy="118491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FLANN based Feature Matching RANSAC and Outlier Rejection</a:t>
            </a:r>
            <a:r>
              <a:rPr lang="x-none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 flipV="1">
            <a:off x="4918710" y="1282065"/>
            <a:ext cx="1883410" cy="10160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939030" y="87058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Detection Box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7071995" y="4483735"/>
            <a:ext cx="1996440" cy="57848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Kalman Filter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71995" y="3231515"/>
            <a:ext cx="1996440" cy="75628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3D Relative Position of the Box</a:t>
            </a:r>
            <a:endParaRPr lang="x-none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1" idx="0"/>
          </p:cNvCxnSpPr>
          <p:nvPr/>
        </p:nvCxnSpPr>
        <p:spPr>
          <a:xfrm flipH="1">
            <a:off x="8070215" y="1874520"/>
            <a:ext cx="3175" cy="135699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979670" y="326009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Disparity</a:t>
            </a:r>
            <a:endParaRPr lang="x-none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66590" y="3606800"/>
            <a:ext cx="2503805" cy="1905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252970" y="2368550"/>
            <a:ext cx="98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Inliers</a:t>
            </a:r>
            <a:endParaRPr lang="x-none" altLang="en-US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8070215" y="3987800"/>
            <a:ext cx="0" cy="49593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262245" y="4067175"/>
            <a:ext cx="299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Position Measurements</a:t>
            </a:r>
            <a:endParaRPr lang="x-none" altLang="en-US"/>
          </a:p>
        </p:txBody>
      </p: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>
            <a:off x="4778375" y="4773295"/>
            <a:ext cx="2293620" cy="0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913505" y="4815205"/>
            <a:ext cx="3229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Final Relative Positions to the Trajectory Planner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097780" y="495300"/>
            <a:ext cx="1996440" cy="54673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Point from the ensemble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1600" y="2352675"/>
            <a:ext cx="1996440" cy="82994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Generate </a:t>
            </a:r>
            <a:r>
              <a:rPr lang="x-none" altLang="en-US">
                <a:solidFill>
                  <a:schemeClr val="tx1"/>
                </a:solidFill>
              </a:rPr>
              <a:t>the desired trajectory</a:t>
            </a:r>
            <a:endParaRPr lang="en-US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amond 6"/>
              <p:cNvSpPr/>
              <p:nvPr/>
            </p:nvSpPr>
            <p:spPr>
              <a:xfrm>
                <a:off x="3770630" y="3810635"/>
                <a:ext cx="4850765" cy="218884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𝑚𝑖𝑛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≤ 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 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||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Ω||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≤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||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𝑢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>
                    <a:solidFill>
                      <a:schemeClr val="tx1"/>
                    </a:solidFill>
                  </a:rPr>
                  <a:t> </a:t>
                </a:r>
                <a:endParaRPr lang="en-US" alt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≤ 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x-none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iamond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30" y="3810635"/>
                <a:ext cx="4850765" cy="2188845"/>
              </a:xfrm>
              <a:prstGeom prst="diamond">
                <a:avLst/>
              </a:prstGeom>
              <a:blipFill rotWithShape="1">
                <a:blip r:embed="rId1"/>
                <a:stretch>
                  <a:fillRect l="-327" t="-319" r="-314" b="-290"/>
                </a:stretch>
              </a:blipFill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  <a:endCxn id="2" idx="0"/>
          </p:cNvCxnSpPr>
          <p:nvPr/>
        </p:nvCxnSpPr>
        <p:spPr>
          <a:xfrm flipH="1">
            <a:off x="6090920" y="1042035"/>
            <a:ext cx="5080" cy="40767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6179820" y="3182620"/>
            <a:ext cx="16510" cy="62801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V="1">
            <a:off x="8621395" y="4904740"/>
            <a:ext cx="711200" cy="63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301480" y="3916680"/>
            <a:ext cx="1905" cy="98488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3"/>
          </p:cNvCxnSpPr>
          <p:nvPr/>
        </p:nvCxnSpPr>
        <p:spPr>
          <a:xfrm flipH="1">
            <a:off x="7188200" y="2760980"/>
            <a:ext cx="2113280" cy="3175"/>
          </a:xfrm>
          <a:prstGeom prst="straightConnector1">
            <a:avLst/>
          </a:prstGeom>
          <a:ln w="1905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9291955" y="422529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</a:t>
            </a:r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8356600" y="3293745"/>
            <a:ext cx="1867535" cy="61658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T = T + </a:t>
            </a:r>
            <a:r>
              <a:rPr lang="en-US" altLang="en-US">
                <a:solidFill>
                  <a:schemeClr val="tx1"/>
                </a:solidFill>
                <a:latin typeface="Abyssinica SIL" panose="02000603020000020004" charset="0"/>
                <a:cs typeface="Abyssinica SIL" panose="02000603020000020004" charset="0"/>
              </a:rPr>
              <a:t>∂T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9280525" y="2760980"/>
            <a:ext cx="10160" cy="532765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47950" y="4894580"/>
            <a:ext cx="1122680" cy="10795"/>
          </a:xfrm>
          <a:prstGeom prst="lin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51760" y="4067175"/>
            <a:ext cx="0" cy="838200"/>
          </a:xfrm>
          <a:prstGeom prst="line">
            <a:avLst/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37005" y="3636010"/>
            <a:ext cx="2505075" cy="4521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Final Trajectory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56765" y="2536190"/>
            <a:ext cx="1264920" cy="4521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End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786380" y="452628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Yes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5092700" y="1449705"/>
            <a:ext cx="1996440" cy="54673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Select k based on max speed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2" idx="2"/>
          </p:cNvCxnSpPr>
          <p:nvPr/>
        </p:nvCxnSpPr>
        <p:spPr>
          <a:xfrm>
            <a:off x="6090920" y="1996440"/>
            <a:ext cx="15240" cy="33337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  <a:endCxn id="24" idx="2"/>
          </p:cNvCxnSpPr>
          <p:nvPr/>
        </p:nvCxnSpPr>
        <p:spPr>
          <a:xfrm flipH="1" flipV="1">
            <a:off x="2689225" y="2988310"/>
            <a:ext cx="635" cy="647700"/>
          </a:xfrm>
          <a:prstGeom prst="straightConnector1">
            <a:avLst/>
          </a:prstGeom>
          <a:ln w="22225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DejaVu Math TeX Gyre</vt:lpstr>
      <vt:lpstr>MS Mincho</vt:lpstr>
      <vt:lpstr>Amiri</vt:lpstr>
      <vt:lpstr>Abyssinica SIL</vt:lpstr>
      <vt:lpstr>微软雅黑</vt:lpstr>
      <vt:lpstr>Noto Sans CJK SC</vt:lpstr>
      <vt:lpstr>Arial Unicode MS</vt:lpstr>
      <vt:lpstr>Arial Black</vt:lpstr>
      <vt:lpstr>SimSun</vt:lpstr>
      <vt:lpstr>MT Extra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</dc:creator>
  <cp:lastModifiedBy>ind</cp:lastModifiedBy>
  <cp:revision>9</cp:revision>
  <dcterms:created xsi:type="dcterms:W3CDTF">2020-12-22T16:57:32Z</dcterms:created>
  <dcterms:modified xsi:type="dcterms:W3CDTF">2020-12-22T16:57:32Z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