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78" y="11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colab.research.google.com/drive/1SUxuvaps5_FrUFixja_e5WsUOnNLM2yd?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t>P </a:t>
            </a:r>
            <a:r>
              <a:rPr lang="en-US" spc="15" dirty="0" err="1" smtClean="0"/>
              <a:t>Indhirajith</a:t>
            </a:r>
            <a:endParaRPr spc="15" dirty="0"/>
          </a:p>
        </p:txBody>
      </p:sp>
      <p:sp>
        <p:nvSpPr>
          <p:cNvPr id="8" name="object 8"/>
          <p:cNvSpPr txBox="1"/>
          <p:nvPr/>
        </p:nvSpPr>
        <p:spPr>
          <a:xfrm>
            <a:off x="6484620" y="2821622"/>
            <a:ext cx="21259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stretch>
            <a:fillRect/>
          </a:stretch>
        </p:blipFill>
        <p:spPr>
          <a:xfrm>
            <a:off x="400901" y="1404874"/>
            <a:ext cx="6468378" cy="905001"/>
          </a:xfrm>
          <a:prstGeom prst="rect">
            <a:avLst/>
          </a:prstGeom>
        </p:spPr>
      </p:pic>
      <p:sp>
        <p:nvSpPr>
          <p:cNvPr id="14" name="Rectangle 13"/>
          <p:cNvSpPr/>
          <p:nvPr/>
        </p:nvSpPr>
        <p:spPr>
          <a:xfrm>
            <a:off x="560376" y="5525572"/>
            <a:ext cx="9164753" cy="948978"/>
          </a:xfrm>
          <a:prstGeom prst="rect">
            <a:avLst/>
          </a:prstGeom>
        </p:spPr>
        <p:txBody>
          <a:bodyPr wrap="none">
            <a:spAutoFit/>
          </a:bodyPr>
          <a:lstStyle/>
          <a:p>
            <a:pPr marL="12700">
              <a:spcBef>
                <a:spcPts val="130"/>
              </a:spcBef>
            </a:pPr>
            <a:r>
              <a:rPr lang="en-IN" u="heavy" spc="20" dirty="0">
                <a:solidFill>
                  <a:srgbClr val="006FC0"/>
                </a:solidFill>
                <a:uFill>
                  <a:solidFill>
                    <a:srgbClr val="006FC0"/>
                  </a:solidFill>
                </a:uFill>
                <a:latin typeface="Trebuchet MS"/>
                <a:cs typeface="Trebuchet MS"/>
              </a:rPr>
              <a:t>Demo</a:t>
            </a:r>
            <a:r>
              <a:rPr lang="en-IN" u="heavy" spc="-130" dirty="0">
                <a:solidFill>
                  <a:srgbClr val="006FC0"/>
                </a:solidFill>
                <a:uFill>
                  <a:solidFill>
                    <a:srgbClr val="006FC0"/>
                  </a:solidFill>
                </a:uFill>
                <a:latin typeface="Trebuchet MS"/>
                <a:cs typeface="Trebuchet MS"/>
              </a:rPr>
              <a:t> </a:t>
            </a:r>
            <a:r>
              <a:rPr lang="en-IN" u="heavy" spc="25" dirty="0" smtClean="0">
                <a:solidFill>
                  <a:srgbClr val="006FC0"/>
                </a:solidFill>
                <a:uFill>
                  <a:solidFill>
                    <a:srgbClr val="006FC0"/>
                  </a:solidFill>
                </a:uFill>
                <a:latin typeface="Trebuchet MS"/>
                <a:cs typeface="Trebuchet MS"/>
              </a:rPr>
              <a:t>Link</a:t>
            </a:r>
          </a:p>
          <a:p>
            <a:pPr marL="12700">
              <a:spcBef>
                <a:spcPts val="130"/>
              </a:spcBef>
            </a:pPr>
            <a:r>
              <a:rPr lang="en-IN" dirty="0" smtClean="0">
                <a:hlinkClick r:id="rId4"/>
              </a:rPr>
              <a:t>https://colab.research.google.com/drive/1SUxuvaps5_FrUFixja_e5WsUOnNLM2yd?usp=sharing</a:t>
            </a:r>
            <a:endParaRPr lang="en-IN" dirty="0" smtClean="0"/>
          </a:p>
          <a:p>
            <a:pPr marL="12700">
              <a:lnSpc>
                <a:spcPct val="100000"/>
              </a:lnSpc>
              <a:spcBef>
                <a:spcPts val="130"/>
              </a:spcBef>
            </a:pPr>
            <a:endParaRPr lang="en-IN"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493999"/>
          </a:xfrm>
          <a:prstGeom prst="rect">
            <a:avLst/>
          </a:prstGeom>
        </p:spPr>
        <p:txBody>
          <a:bodyPr vert="horz" wrap="square" lIns="0" tIns="16510" rIns="0" bIns="0" rtlCol="0">
            <a:spAutoFit/>
          </a:bodyPr>
          <a:lstStyle/>
          <a:p>
            <a:pPr fontAlgn="base"/>
            <a:r>
              <a:rPr lang="en-IN" dirty="0"/>
              <a:t>Weather Prediction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3048000" y="2551837"/>
            <a:ext cx="6096000" cy="1754326"/>
          </a:xfrm>
          <a:prstGeom prst="rect">
            <a:avLst/>
          </a:prstGeom>
        </p:spPr>
        <p:txBody>
          <a:bodyPr>
            <a:spAutoFit/>
          </a:bodyPr>
          <a:lstStyle/>
          <a:p>
            <a:pPr>
              <a:buFont typeface="+mj-lt"/>
              <a:buAutoNum type="arabicPeriod"/>
            </a:pPr>
            <a:r>
              <a:rPr lang="en-US" b="1" i="0" dirty="0" smtClean="0">
                <a:solidFill>
                  <a:srgbClr val="0D0D0D"/>
                </a:solidFill>
                <a:effectLst/>
                <a:latin typeface="Söhne"/>
              </a:rPr>
              <a:t>Problem Statement</a:t>
            </a:r>
            <a:endParaRPr lang="en-US" b="0" i="0" dirty="0" smtClean="0">
              <a:solidFill>
                <a:srgbClr val="0D0D0D"/>
              </a:solidFill>
              <a:effectLst/>
              <a:latin typeface="Söhne"/>
            </a:endParaRPr>
          </a:p>
          <a:p>
            <a:pPr>
              <a:buFont typeface="+mj-lt"/>
              <a:buAutoNum type="arabicPeriod"/>
            </a:pPr>
            <a:r>
              <a:rPr lang="en-US" b="1" i="0" dirty="0" smtClean="0">
                <a:solidFill>
                  <a:srgbClr val="0D0D0D"/>
                </a:solidFill>
                <a:effectLst/>
                <a:latin typeface="Söhne"/>
              </a:rPr>
              <a:t>Project Overview</a:t>
            </a:r>
            <a:endParaRPr lang="en-US" b="0" i="0" dirty="0" smtClean="0">
              <a:solidFill>
                <a:srgbClr val="0D0D0D"/>
              </a:solidFill>
              <a:effectLst/>
              <a:latin typeface="Söhne"/>
            </a:endParaRPr>
          </a:p>
          <a:p>
            <a:pPr>
              <a:buFont typeface="+mj-lt"/>
              <a:buAutoNum type="arabicPeriod"/>
            </a:pPr>
            <a:r>
              <a:rPr lang="en-US" b="1" i="0" dirty="0" smtClean="0">
                <a:solidFill>
                  <a:srgbClr val="0D0D0D"/>
                </a:solidFill>
                <a:effectLst/>
                <a:latin typeface="Söhne"/>
              </a:rPr>
              <a:t>End Users</a:t>
            </a:r>
            <a:endParaRPr lang="en-US" b="0" i="0" dirty="0" smtClean="0">
              <a:solidFill>
                <a:srgbClr val="0D0D0D"/>
              </a:solidFill>
              <a:effectLst/>
              <a:latin typeface="Söhne"/>
            </a:endParaRPr>
          </a:p>
          <a:p>
            <a:pPr>
              <a:buFont typeface="+mj-lt"/>
              <a:buAutoNum type="arabicPeriod"/>
            </a:pPr>
            <a:r>
              <a:rPr lang="en-US" b="1" i="0" dirty="0" smtClean="0">
                <a:solidFill>
                  <a:srgbClr val="0D0D0D"/>
                </a:solidFill>
                <a:effectLst/>
                <a:latin typeface="Söhne"/>
              </a:rPr>
              <a:t>Solution and its Value Proposition</a:t>
            </a:r>
            <a:endParaRPr lang="en-US" b="0" i="0" dirty="0" smtClean="0">
              <a:solidFill>
                <a:srgbClr val="0D0D0D"/>
              </a:solidFill>
              <a:effectLst/>
              <a:latin typeface="Söhne"/>
            </a:endParaRPr>
          </a:p>
          <a:p>
            <a:pPr>
              <a:buFont typeface="+mj-lt"/>
              <a:buAutoNum type="arabicPeriod"/>
            </a:pPr>
            <a:r>
              <a:rPr lang="en-US" b="1" i="0" dirty="0" smtClean="0">
                <a:solidFill>
                  <a:srgbClr val="0D0D0D"/>
                </a:solidFill>
                <a:effectLst/>
                <a:latin typeface="Söhne"/>
              </a:rPr>
              <a:t>The Wow in Your Solution</a:t>
            </a:r>
            <a:endParaRPr lang="en-US" b="0" i="0" dirty="0" smtClean="0">
              <a:solidFill>
                <a:srgbClr val="0D0D0D"/>
              </a:solidFill>
              <a:effectLst/>
              <a:latin typeface="Söhne"/>
            </a:endParaRPr>
          </a:p>
          <a:p>
            <a:pPr>
              <a:buFont typeface="+mj-lt"/>
              <a:buAutoNum type="arabicPeriod"/>
            </a:pPr>
            <a:r>
              <a:rPr lang="en-US" b="1" i="0" dirty="0" smtClean="0">
                <a:solidFill>
                  <a:srgbClr val="0D0D0D"/>
                </a:solidFill>
                <a:effectLst/>
                <a:latin typeface="Söhne"/>
              </a:rPr>
              <a:t>Modelling</a:t>
            </a:r>
            <a:endParaRPr lang="en-US"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739775" y="1447800"/>
            <a:ext cx="8404225" cy="923330"/>
          </a:xfrm>
          <a:prstGeom prst="rect">
            <a:avLst/>
          </a:prstGeom>
        </p:spPr>
        <p:txBody>
          <a:bodyPr wrap="square">
            <a:spAutoFit/>
          </a:bodyPr>
          <a:lstStyle/>
          <a:p>
            <a:r>
              <a:rPr lang="en-US" b="0" i="0" dirty="0" smtClean="0">
                <a:solidFill>
                  <a:srgbClr val="0D0D0D"/>
                </a:solidFill>
                <a:effectLst/>
                <a:latin typeface="Söhne"/>
              </a:rPr>
              <a:t>The task is to predict sunshine duration using a dataset containing various weather parameters. Accurate sunshine duration prediction can aid in various fields such as agriculture, energy management, and tourism planning.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4" y="1695451"/>
            <a:ext cx="8467725" cy="1200329"/>
          </a:xfrm>
          <a:prstGeom prst="rect">
            <a:avLst/>
          </a:prstGeom>
        </p:spPr>
        <p:txBody>
          <a:bodyPr wrap="square">
            <a:spAutoFit/>
          </a:bodyPr>
          <a:lstStyle/>
          <a:p>
            <a:r>
              <a:rPr lang="en-US" b="0" i="0" dirty="0" smtClean="0">
                <a:solidFill>
                  <a:srgbClr val="0D0D0D"/>
                </a:solidFill>
                <a:effectLst/>
                <a:latin typeface="Söhne"/>
              </a:rPr>
              <a:t>The project involves building a machine learning model to predict sunshine duration based on weather parameters. It utilizes </a:t>
            </a:r>
            <a:r>
              <a:rPr lang="en-US" b="0" i="0" dirty="0" err="1" smtClean="0">
                <a:solidFill>
                  <a:srgbClr val="0D0D0D"/>
                </a:solidFill>
                <a:effectLst/>
                <a:latin typeface="Söhne"/>
              </a:rPr>
              <a:t>TensorFlow</a:t>
            </a:r>
            <a:r>
              <a:rPr lang="en-US" b="0" i="0" dirty="0" smtClean="0">
                <a:solidFill>
                  <a:srgbClr val="0D0D0D"/>
                </a:solidFill>
                <a:effectLst/>
                <a:latin typeface="Söhne"/>
              </a:rPr>
              <a:t> and </a:t>
            </a:r>
            <a:r>
              <a:rPr lang="en-US" b="0" i="0" dirty="0" err="1" smtClean="0">
                <a:solidFill>
                  <a:srgbClr val="0D0D0D"/>
                </a:solidFill>
                <a:effectLst/>
                <a:latin typeface="Söhne"/>
              </a:rPr>
              <a:t>scikit</a:t>
            </a:r>
            <a:r>
              <a:rPr lang="en-US" b="0" i="0" dirty="0" smtClean="0">
                <a:solidFill>
                  <a:srgbClr val="0D0D0D"/>
                </a:solidFill>
                <a:effectLst/>
                <a:latin typeface="Söhne"/>
              </a:rPr>
              <a:t>-learn libraries for model development and evaluation. The dataset used contains features like temperature, humidity, wind speed, and pressure, among others.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99452" y="1582341"/>
            <a:ext cx="8444548" cy="2585323"/>
          </a:xfrm>
          <a:prstGeom prst="rect">
            <a:avLst/>
          </a:prstGeom>
        </p:spPr>
        <p:txBody>
          <a:bodyPr wrap="square">
            <a:spAutoFit/>
          </a:bodyPr>
          <a:lstStyle/>
          <a:p>
            <a:r>
              <a:rPr lang="en-US" b="0" i="0" dirty="0" smtClean="0">
                <a:solidFill>
                  <a:srgbClr val="0D0D0D"/>
                </a:solidFill>
                <a:effectLst/>
                <a:latin typeface="Söhne"/>
              </a:rPr>
              <a:t>The end users of this prediction model include:</a:t>
            </a:r>
          </a:p>
          <a:p>
            <a:pPr>
              <a:buFont typeface="+mj-lt"/>
              <a:buAutoNum type="arabicPeriod"/>
            </a:pPr>
            <a:r>
              <a:rPr lang="en-US" b="1" i="0" dirty="0" smtClean="0">
                <a:solidFill>
                  <a:srgbClr val="0D0D0D"/>
                </a:solidFill>
                <a:effectLst/>
                <a:latin typeface="Söhne"/>
              </a:rPr>
              <a:t>Agricultural Sector</a:t>
            </a:r>
            <a:r>
              <a:rPr lang="en-US" b="0" i="0" dirty="0" smtClean="0">
                <a:solidFill>
                  <a:srgbClr val="0D0D0D"/>
                </a:solidFill>
                <a:effectLst/>
                <a:latin typeface="Söhne"/>
              </a:rPr>
              <a:t>: Farmers can plan their crop schedules and irrigation based on predicted sunshine duration.</a:t>
            </a:r>
          </a:p>
          <a:p>
            <a:pPr>
              <a:buFont typeface="+mj-lt"/>
              <a:buAutoNum type="arabicPeriod"/>
            </a:pPr>
            <a:r>
              <a:rPr lang="en-US" b="1" i="0" dirty="0" smtClean="0">
                <a:solidFill>
                  <a:srgbClr val="0D0D0D"/>
                </a:solidFill>
                <a:effectLst/>
                <a:latin typeface="Söhne"/>
              </a:rPr>
              <a:t>Energy Sector</a:t>
            </a:r>
            <a:r>
              <a:rPr lang="en-US" b="0" i="0" dirty="0" smtClean="0">
                <a:solidFill>
                  <a:srgbClr val="0D0D0D"/>
                </a:solidFill>
                <a:effectLst/>
                <a:latin typeface="Söhne"/>
              </a:rPr>
              <a:t>: Solar power companies can optimize energy production and distribution based on predicted sunlight availability.</a:t>
            </a:r>
          </a:p>
          <a:p>
            <a:pPr>
              <a:buFont typeface="+mj-lt"/>
              <a:buAutoNum type="arabicPeriod"/>
            </a:pPr>
            <a:r>
              <a:rPr lang="en-US" b="1" i="0" dirty="0" smtClean="0">
                <a:solidFill>
                  <a:srgbClr val="0D0D0D"/>
                </a:solidFill>
                <a:effectLst/>
                <a:latin typeface="Söhne"/>
              </a:rPr>
              <a:t>Tourism Industry</a:t>
            </a:r>
            <a:r>
              <a:rPr lang="en-US" b="0" i="0" dirty="0" smtClean="0">
                <a:solidFill>
                  <a:srgbClr val="0D0D0D"/>
                </a:solidFill>
                <a:effectLst/>
                <a:latin typeface="Söhne"/>
              </a:rPr>
              <a:t>: Tourist destinations can plan activities and events according to expected weather conditions.</a:t>
            </a:r>
          </a:p>
          <a:p>
            <a:pPr>
              <a:buFont typeface="+mj-lt"/>
              <a:buAutoNum type="arabicPeriod"/>
            </a:pPr>
            <a:r>
              <a:rPr lang="en-US" b="1" i="0" dirty="0" smtClean="0">
                <a:solidFill>
                  <a:srgbClr val="0D0D0D"/>
                </a:solidFill>
                <a:effectLst/>
                <a:latin typeface="Söhne"/>
              </a:rPr>
              <a:t>General Public</a:t>
            </a:r>
            <a:r>
              <a:rPr lang="en-US" b="0" i="0" dirty="0" smtClean="0">
                <a:solidFill>
                  <a:srgbClr val="0D0D0D"/>
                </a:solidFill>
                <a:effectLst/>
                <a:latin typeface="Söhne"/>
              </a:rPr>
              <a:t>: Individuals can plan outdoor activities, events, and travel based on accurate sunshine duration forecasts.</a:t>
            </a:r>
            <a:endParaRPr lang="en-US"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1720840"/>
            <a:ext cx="6096000" cy="3416320"/>
          </a:xfrm>
          <a:prstGeom prst="rect">
            <a:avLst/>
          </a:prstGeom>
        </p:spPr>
        <p:txBody>
          <a:bodyPr>
            <a:spAutoFit/>
          </a:bodyPr>
          <a:lstStyle/>
          <a:p>
            <a:r>
              <a:rPr lang="en-US" b="0" i="0" dirty="0" smtClean="0">
                <a:solidFill>
                  <a:srgbClr val="0D0D0D"/>
                </a:solidFill>
                <a:effectLst/>
                <a:latin typeface="Söhne"/>
              </a:rPr>
              <a:t>The solution involves training a machine learning model on historical weather data to predict sunshine duration accurately. The value propositions of the solution include:</a:t>
            </a:r>
          </a:p>
          <a:p>
            <a:pPr>
              <a:buFont typeface="+mj-lt"/>
              <a:buAutoNum type="arabicPeriod"/>
            </a:pPr>
            <a:r>
              <a:rPr lang="en-US" b="1" i="0" dirty="0" smtClean="0">
                <a:solidFill>
                  <a:srgbClr val="0D0D0D"/>
                </a:solidFill>
                <a:effectLst/>
                <a:latin typeface="Söhne"/>
              </a:rPr>
              <a:t>Accurate Predictions</a:t>
            </a:r>
            <a:r>
              <a:rPr lang="en-US" b="0" i="0" dirty="0" smtClean="0">
                <a:solidFill>
                  <a:srgbClr val="0D0D0D"/>
                </a:solidFill>
                <a:effectLst/>
                <a:latin typeface="Söhne"/>
              </a:rPr>
              <a:t>: Providing reliable forecasts of sunshine duration, aiding in better planning and decision-making.</a:t>
            </a:r>
          </a:p>
          <a:p>
            <a:pPr>
              <a:buFont typeface="+mj-lt"/>
              <a:buAutoNum type="arabicPeriod"/>
            </a:pPr>
            <a:r>
              <a:rPr lang="en-US" b="1" i="0" dirty="0" smtClean="0">
                <a:solidFill>
                  <a:srgbClr val="0D0D0D"/>
                </a:solidFill>
                <a:effectLst/>
                <a:latin typeface="Söhne"/>
              </a:rPr>
              <a:t>Efficiency</a:t>
            </a:r>
            <a:r>
              <a:rPr lang="en-US" b="0" i="0" dirty="0" smtClean="0">
                <a:solidFill>
                  <a:srgbClr val="0D0D0D"/>
                </a:solidFill>
                <a:effectLst/>
                <a:latin typeface="Söhne"/>
              </a:rPr>
              <a:t>: Optimizing resource utilization and scheduling based on predicted sunlight availability.</a:t>
            </a:r>
          </a:p>
          <a:p>
            <a:pPr>
              <a:buFont typeface="+mj-lt"/>
              <a:buAutoNum type="arabicPeriod"/>
            </a:pPr>
            <a:r>
              <a:rPr lang="en-US" b="1" i="0" dirty="0" smtClean="0">
                <a:solidFill>
                  <a:srgbClr val="0D0D0D"/>
                </a:solidFill>
                <a:effectLst/>
                <a:latin typeface="Söhne"/>
              </a:rPr>
              <a:t>Risk Mitigation</a:t>
            </a:r>
            <a:r>
              <a:rPr lang="en-US" b="0" i="0" dirty="0" smtClean="0">
                <a:solidFill>
                  <a:srgbClr val="0D0D0D"/>
                </a:solidFill>
                <a:effectLst/>
                <a:latin typeface="Söhne"/>
              </a:rPr>
              <a:t>: Minimizing risks associated with weather-related uncertainties in various sectors.</a:t>
            </a:r>
          </a:p>
          <a:p>
            <a:pPr>
              <a:buFont typeface="+mj-lt"/>
              <a:buAutoNum type="arabicPeriod"/>
            </a:pPr>
            <a:r>
              <a:rPr lang="en-US" b="1" i="0" dirty="0" smtClean="0">
                <a:solidFill>
                  <a:srgbClr val="0D0D0D"/>
                </a:solidFill>
                <a:effectLst/>
                <a:latin typeface="Söhne"/>
              </a:rPr>
              <a:t>User-Friendly Interface</a:t>
            </a:r>
            <a:r>
              <a:rPr lang="en-US" b="0" i="0" dirty="0" smtClean="0">
                <a:solidFill>
                  <a:srgbClr val="0D0D0D"/>
                </a:solidFill>
                <a:effectLst/>
                <a:latin typeface="Söhne"/>
              </a:rPr>
              <a:t>: Providing an intuitive interface for easy access to weather forecasts.</a:t>
            </a:r>
            <a:endParaRPr lang="en-US"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286000" y="1695450"/>
            <a:ext cx="7772400" cy="2585323"/>
          </a:xfrm>
          <a:prstGeom prst="rect">
            <a:avLst/>
          </a:prstGeom>
        </p:spPr>
        <p:txBody>
          <a:bodyPr wrap="square">
            <a:spAutoFit/>
          </a:bodyPr>
          <a:lstStyle/>
          <a:p>
            <a:r>
              <a:rPr lang="en-US" b="0" i="0" dirty="0" smtClean="0">
                <a:solidFill>
                  <a:srgbClr val="0D0D0D"/>
                </a:solidFill>
                <a:effectLst/>
                <a:latin typeface="Söhne"/>
              </a:rPr>
              <a:t>The standout features of the solution are:</a:t>
            </a:r>
          </a:p>
          <a:p>
            <a:pPr>
              <a:buFont typeface="+mj-lt"/>
              <a:buAutoNum type="arabicPeriod"/>
            </a:pPr>
            <a:r>
              <a:rPr lang="en-US" b="1" i="0" dirty="0" smtClean="0">
                <a:solidFill>
                  <a:srgbClr val="0D0D0D"/>
                </a:solidFill>
                <a:effectLst/>
                <a:latin typeface="Söhne"/>
              </a:rPr>
              <a:t>Advanced Modelling Techniques</a:t>
            </a:r>
            <a:r>
              <a:rPr lang="en-US" b="0" i="0" dirty="0" smtClean="0">
                <a:solidFill>
                  <a:srgbClr val="0D0D0D"/>
                </a:solidFill>
                <a:effectLst/>
                <a:latin typeface="Söhne"/>
              </a:rPr>
              <a:t>: Utilizing deep learning techniques to capture complex patterns in weather data.</a:t>
            </a:r>
          </a:p>
          <a:p>
            <a:pPr>
              <a:buFont typeface="+mj-lt"/>
              <a:buAutoNum type="arabicPeriod"/>
            </a:pPr>
            <a:r>
              <a:rPr lang="en-US" b="1" i="0" dirty="0" smtClean="0">
                <a:solidFill>
                  <a:srgbClr val="0D0D0D"/>
                </a:solidFill>
                <a:effectLst/>
                <a:latin typeface="Söhne"/>
              </a:rPr>
              <a:t>Scalability</a:t>
            </a:r>
            <a:r>
              <a:rPr lang="en-US" b="0" i="0" dirty="0" smtClean="0">
                <a:solidFill>
                  <a:srgbClr val="0D0D0D"/>
                </a:solidFill>
                <a:effectLst/>
                <a:latin typeface="Söhne"/>
              </a:rPr>
              <a:t>: The model can be scaled to accommodate larger datasets and diverse geographical regions.</a:t>
            </a:r>
          </a:p>
          <a:p>
            <a:pPr>
              <a:buFont typeface="+mj-lt"/>
              <a:buAutoNum type="arabicPeriod"/>
            </a:pPr>
            <a:r>
              <a:rPr lang="en-US" b="1" i="0" dirty="0" smtClean="0">
                <a:solidFill>
                  <a:srgbClr val="0D0D0D"/>
                </a:solidFill>
                <a:effectLst/>
                <a:latin typeface="Söhne"/>
              </a:rPr>
              <a:t>Interpretability</a:t>
            </a:r>
            <a:r>
              <a:rPr lang="en-US" b="0" i="0" dirty="0" smtClean="0">
                <a:solidFill>
                  <a:srgbClr val="0D0D0D"/>
                </a:solidFill>
                <a:effectLst/>
                <a:latin typeface="Söhne"/>
              </a:rPr>
              <a:t>: Providing insights into the factors influencing sunshine duration through model interpretation techniques.</a:t>
            </a:r>
          </a:p>
          <a:p>
            <a:pPr>
              <a:buFont typeface="+mj-lt"/>
              <a:buAutoNum type="arabicPeriod"/>
            </a:pPr>
            <a:r>
              <a:rPr lang="en-US" b="1" i="0" dirty="0" smtClean="0">
                <a:solidFill>
                  <a:srgbClr val="0D0D0D"/>
                </a:solidFill>
                <a:effectLst/>
                <a:latin typeface="Söhne"/>
              </a:rPr>
              <a:t>Real-Time Updates</a:t>
            </a:r>
            <a:r>
              <a:rPr lang="en-US" b="0" i="0" dirty="0" smtClean="0">
                <a:solidFill>
                  <a:srgbClr val="0D0D0D"/>
                </a:solidFill>
                <a:effectLst/>
                <a:latin typeface="Söhne"/>
              </a:rPr>
              <a:t>: Incorporating real-time data feeds for continuous model updating and refinement.</a:t>
            </a:r>
            <a:endParaRPr lang="en-US" b="0" i="0" dirty="0">
              <a:solidFill>
                <a:srgbClr val="0D0D0D"/>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381000" y="1720840"/>
            <a:ext cx="8763000" cy="2308324"/>
          </a:xfrm>
          <a:prstGeom prst="rect">
            <a:avLst/>
          </a:prstGeom>
        </p:spPr>
        <p:txBody>
          <a:bodyPr wrap="square">
            <a:spAutoFit/>
          </a:bodyPr>
          <a:lstStyle/>
          <a:p>
            <a:r>
              <a:rPr lang="en-US" b="0" i="0" dirty="0" smtClean="0">
                <a:solidFill>
                  <a:srgbClr val="0D0D0D"/>
                </a:solidFill>
                <a:effectLst/>
                <a:latin typeface="Söhne"/>
              </a:rPr>
              <a:t>The machine learning model is built using </a:t>
            </a:r>
            <a:r>
              <a:rPr lang="en-US" b="0" i="0" dirty="0" err="1" smtClean="0">
                <a:solidFill>
                  <a:srgbClr val="0D0D0D"/>
                </a:solidFill>
                <a:effectLst/>
                <a:latin typeface="Söhne"/>
              </a:rPr>
              <a:t>TensorFlow</a:t>
            </a:r>
            <a:r>
              <a:rPr lang="en-US" b="0" i="0" dirty="0" smtClean="0">
                <a:solidFill>
                  <a:srgbClr val="0D0D0D"/>
                </a:solidFill>
                <a:effectLst/>
                <a:latin typeface="Söhne"/>
              </a:rPr>
              <a:t>, a powerful framework for deep learning. It employs a sequential neural network architecture with multiple layers of densely connected nodes. The model is trained on the weather dataset, with features scaled using </a:t>
            </a:r>
            <a:r>
              <a:rPr lang="en-US" b="0" i="0" dirty="0" err="1" smtClean="0">
                <a:solidFill>
                  <a:srgbClr val="0D0D0D"/>
                </a:solidFill>
                <a:effectLst/>
                <a:latin typeface="Söhne"/>
              </a:rPr>
              <a:t>MinMaxScaler</a:t>
            </a:r>
            <a:r>
              <a:rPr lang="en-US" b="0" i="0" dirty="0" smtClean="0">
                <a:solidFill>
                  <a:srgbClr val="0D0D0D"/>
                </a:solidFill>
                <a:effectLst/>
                <a:latin typeface="Söhne"/>
              </a:rPr>
              <a:t>. Training involves optimizing the mean squared error loss function using the Adam optimizer. The model's performance is evaluated on both training and testing datasets, and visualizations are provided to analyze training and validation loss. Additionally, the distribution of sunshine hours in the dataset is visualized using histograms and violin plots.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503</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P Indhirajith</vt:lpstr>
      <vt:lpstr>Weather Prediction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 Indhirajith</dc:title>
  <dc:creator>Administrator</dc:creator>
  <cp:lastModifiedBy>Administrator</cp:lastModifiedBy>
  <cp:revision>3</cp:revision>
  <dcterms:created xsi:type="dcterms:W3CDTF">2024-04-05T10:39:09Z</dcterms:created>
  <dcterms:modified xsi:type="dcterms:W3CDTF">2024-04-05T10:50:43Z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