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sldIdLst>
    <p:sldId id="256" r:id="rId2"/>
    <p:sldId id="257" r:id="rId3"/>
    <p:sldId id="258" r:id="rId4"/>
    <p:sldId id="260" r:id="rId5"/>
    <p:sldId id="261" r:id="rId6"/>
    <p:sldId id="264" r:id="rId7"/>
    <p:sldId id="274" r:id="rId8"/>
    <p:sldId id="265" r:id="rId9"/>
    <p:sldId id="267" r:id="rId10"/>
    <p:sldId id="271" r:id="rId11"/>
    <p:sldId id="273" r:id="rId12"/>
    <p:sldId id="269" r:id="rId13"/>
    <p:sldId id="272"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3" autoAdjust="0"/>
    <p:restoredTop sz="94602" autoAdjust="0"/>
  </p:normalViewPr>
  <p:slideViewPr>
    <p:cSldViewPr snapToGrid="0">
      <p:cViewPr>
        <p:scale>
          <a:sx n="75" d="100"/>
          <a:sy n="75" d="100"/>
        </p:scale>
        <p:origin x="-54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EFEBD2-99A9-4C2B-B94E-FC300AF12F01}"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16F79-EB9D-4A90-9C14-15DC048ED9AD}" type="slidenum">
              <a:rPr lang="en-IN" smtClean="0"/>
              <a:t>‹#›</a:t>
            </a:fld>
            <a:endParaRPr lang="en-IN"/>
          </a:p>
        </p:txBody>
      </p:sp>
    </p:spTree>
    <p:extLst>
      <p:ext uri="{BB962C8B-B14F-4D97-AF65-F5344CB8AC3E}">
        <p14:creationId xmlns:p14="http://schemas.microsoft.com/office/powerpoint/2010/main" val="2327394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EFEBD2-99A9-4C2B-B94E-FC300AF12F01}" type="datetimeFigureOut">
              <a:rPr lang="en-IN" smtClean="0"/>
              <a:t>17-04-2025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16F79-EB9D-4A90-9C14-15DC048ED9AD}" type="slidenum">
              <a:rPr lang="en-IN" smtClean="0"/>
              <a:t>‹#›</a:t>
            </a:fld>
            <a:endParaRPr lang="en-IN"/>
          </a:p>
        </p:txBody>
      </p:sp>
    </p:spTree>
    <p:extLst>
      <p:ext uri="{BB962C8B-B14F-4D97-AF65-F5344CB8AC3E}">
        <p14:creationId xmlns:p14="http://schemas.microsoft.com/office/powerpoint/2010/main" val="652592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EFEBD2-99A9-4C2B-B94E-FC300AF12F01}" type="datetimeFigureOut">
              <a:rPr lang="en-IN" smtClean="0"/>
              <a:t>17-04-2025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16F79-EB9D-4A90-9C14-15DC048ED9AD}" type="slidenum">
              <a:rPr lang="en-IN" smtClean="0"/>
              <a:t>‹#›</a:t>
            </a:fld>
            <a:endParaRPr lang="en-IN"/>
          </a:p>
        </p:txBody>
      </p:sp>
    </p:spTree>
    <p:extLst>
      <p:ext uri="{BB962C8B-B14F-4D97-AF65-F5344CB8AC3E}">
        <p14:creationId xmlns:p14="http://schemas.microsoft.com/office/powerpoint/2010/main" val="3509289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EFEBD2-99A9-4C2B-B94E-FC300AF12F01}" type="datetimeFigureOut">
              <a:rPr lang="en-IN" smtClean="0"/>
              <a:t>17-04-2025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16F79-EB9D-4A90-9C14-15DC048ED9AD}"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82550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EFEBD2-99A9-4C2B-B94E-FC300AF12F01}" type="datetimeFigureOut">
              <a:rPr lang="en-IN" smtClean="0"/>
              <a:t>17-04-2025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16F79-EB9D-4A90-9C14-15DC048ED9AD}" type="slidenum">
              <a:rPr lang="en-IN" smtClean="0"/>
              <a:t>‹#›</a:t>
            </a:fld>
            <a:endParaRPr lang="en-IN"/>
          </a:p>
        </p:txBody>
      </p:sp>
    </p:spTree>
    <p:extLst>
      <p:ext uri="{BB962C8B-B14F-4D97-AF65-F5344CB8AC3E}">
        <p14:creationId xmlns:p14="http://schemas.microsoft.com/office/powerpoint/2010/main" val="2049715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EFEBD2-99A9-4C2B-B94E-FC300AF12F01}" type="datetimeFigureOut">
              <a:rPr lang="en-IN" smtClean="0"/>
              <a:t>17-04-2025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416F79-EB9D-4A90-9C14-15DC048ED9AD}" type="slidenum">
              <a:rPr lang="en-IN" smtClean="0"/>
              <a:t>‹#›</a:t>
            </a:fld>
            <a:endParaRPr lang="en-IN"/>
          </a:p>
        </p:txBody>
      </p:sp>
    </p:spTree>
    <p:extLst>
      <p:ext uri="{BB962C8B-B14F-4D97-AF65-F5344CB8AC3E}">
        <p14:creationId xmlns:p14="http://schemas.microsoft.com/office/powerpoint/2010/main" val="590523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EFEBD2-99A9-4C2B-B94E-FC300AF12F01}" type="datetimeFigureOut">
              <a:rPr lang="en-IN" smtClean="0"/>
              <a:t>17-04-2025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416F79-EB9D-4A90-9C14-15DC048ED9AD}" type="slidenum">
              <a:rPr lang="en-IN" smtClean="0"/>
              <a:t>‹#›</a:t>
            </a:fld>
            <a:endParaRPr lang="en-IN"/>
          </a:p>
        </p:txBody>
      </p:sp>
    </p:spTree>
    <p:extLst>
      <p:ext uri="{BB962C8B-B14F-4D97-AF65-F5344CB8AC3E}">
        <p14:creationId xmlns:p14="http://schemas.microsoft.com/office/powerpoint/2010/main" val="2070037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EFEBD2-99A9-4C2B-B94E-FC300AF12F01}"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16F79-EB9D-4A90-9C14-15DC048ED9AD}" type="slidenum">
              <a:rPr lang="en-IN" smtClean="0"/>
              <a:t>‹#›</a:t>
            </a:fld>
            <a:endParaRPr lang="en-IN"/>
          </a:p>
        </p:txBody>
      </p:sp>
    </p:spTree>
    <p:extLst>
      <p:ext uri="{BB962C8B-B14F-4D97-AF65-F5344CB8AC3E}">
        <p14:creationId xmlns:p14="http://schemas.microsoft.com/office/powerpoint/2010/main" val="1740428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EFEBD2-99A9-4C2B-B94E-FC300AF12F01}"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16F79-EB9D-4A90-9C14-15DC048ED9AD}" type="slidenum">
              <a:rPr lang="en-IN" smtClean="0"/>
              <a:t>‹#›</a:t>
            </a:fld>
            <a:endParaRPr lang="en-IN"/>
          </a:p>
        </p:txBody>
      </p:sp>
    </p:spTree>
    <p:extLst>
      <p:ext uri="{BB962C8B-B14F-4D97-AF65-F5344CB8AC3E}">
        <p14:creationId xmlns:p14="http://schemas.microsoft.com/office/powerpoint/2010/main" val="284067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vtu-logo.png">
            <a:extLst>
              <a:ext uri="{FF2B5EF4-FFF2-40B4-BE49-F238E27FC236}">
                <a16:creationId xmlns:a16="http://schemas.microsoft.com/office/drawing/2014/main" xmlns="" id="{99D20627-01ED-36C6-1BFE-EF1AB04FE343}"/>
              </a:ext>
            </a:extLst>
          </p:cNvPr>
          <p:cNvPicPr>
            <a:picLocks noChangeAspect="1"/>
          </p:cNvPicPr>
          <p:nvPr userDrawn="1"/>
        </p:nvPicPr>
        <p:blipFill>
          <a:blip r:embed="rId2"/>
          <a:stretch>
            <a:fillRect/>
          </a:stretch>
        </p:blipFill>
        <p:spPr>
          <a:xfrm>
            <a:off x="706916" y="87925"/>
            <a:ext cx="1002483" cy="1002483"/>
          </a:xfrm>
          <a:prstGeom prst="rect">
            <a:avLst/>
          </a:prstGeom>
          <a:ln w="12700">
            <a:miter lim="400000"/>
          </a:ln>
        </p:spPr>
      </p:pic>
      <p:pic>
        <p:nvPicPr>
          <p:cNvPr id="8" name="Seal_of_Karnataka.svg.png">
            <a:extLst>
              <a:ext uri="{FF2B5EF4-FFF2-40B4-BE49-F238E27FC236}">
                <a16:creationId xmlns:a16="http://schemas.microsoft.com/office/drawing/2014/main" xmlns="" id="{979BAEC8-E25C-EEE0-65B9-70F98A7390BF}"/>
              </a:ext>
            </a:extLst>
          </p:cNvPr>
          <p:cNvPicPr>
            <a:picLocks noChangeAspect="1"/>
          </p:cNvPicPr>
          <p:nvPr userDrawn="1"/>
        </p:nvPicPr>
        <p:blipFill>
          <a:blip r:embed="rId3"/>
          <a:stretch>
            <a:fillRect/>
          </a:stretch>
        </p:blipFill>
        <p:spPr>
          <a:xfrm>
            <a:off x="10482602" y="156847"/>
            <a:ext cx="1002482" cy="864641"/>
          </a:xfrm>
          <a:prstGeom prst="rect">
            <a:avLst/>
          </a:prstGeom>
          <a:ln w="12700">
            <a:miter lim="400000"/>
          </a:ln>
        </p:spPr>
      </p:pic>
    </p:spTree>
    <p:extLst>
      <p:ext uri="{BB962C8B-B14F-4D97-AF65-F5344CB8AC3E}">
        <p14:creationId xmlns:p14="http://schemas.microsoft.com/office/powerpoint/2010/main" val="308723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EFEBD2-99A9-4C2B-B94E-FC300AF12F01}"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16F79-EB9D-4A90-9C14-15DC048ED9AD}" type="slidenum">
              <a:rPr lang="en-IN" smtClean="0"/>
              <a:t>‹#›</a:t>
            </a:fld>
            <a:endParaRPr lang="en-IN"/>
          </a:p>
        </p:txBody>
      </p:sp>
    </p:spTree>
    <p:extLst>
      <p:ext uri="{BB962C8B-B14F-4D97-AF65-F5344CB8AC3E}">
        <p14:creationId xmlns:p14="http://schemas.microsoft.com/office/powerpoint/2010/main" val="168163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EFEBD2-99A9-4C2B-B94E-FC300AF12F01}"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16F79-EB9D-4A90-9C14-15DC048ED9AD}" type="slidenum">
              <a:rPr lang="en-IN" smtClean="0"/>
              <a:t>‹#›</a:t>
            </a:fld>
            <a:endParaRPr lang="en-IN"/>
          </a:p>
        </p:txBody>
      </p:sp>
    </p:spTree>
    <p:extLst>
      <p:ext uri="{BB962C8B-B14F-4D97-AF65-F5344CB8AC3E}">
        <p14:creationId xmlns:p14="http://schemas.microsoft.com/office/powerpoint/2010/main" val="260790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EFEBD2-99A9-4C2B-B94E-FC300AF12F01}" type="datetimeFigureOut">
              <a:rPr lang="en-IN" smtClean="0"/>
              <a:t>17-04-2025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16F79-EB9D-4A90-9C14-15DC048ED9AD}" type="slidenum">
              <a:rPr lang="en-IN" smtClean="0"/>
              <a:t>‹#›</a:t>
            </a:fld>
            <a:endParaRPr lang="en-IN"/>
          </a:p>
        </p:txBody>
      </p:sp>
    </p:spTree>
    <p:extLst>
      <p:ext uri="{BB962C8B-B14F-4D97-AF65-F5344CB8AC3E}">
        <p14:creationId xmlns:p14="http://schemas.microsoft.com/office/powerpoint/2010/main" val="4199994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EFEBD2-99A9-4C2B-B94E-FC300AF12F01}" type="datetimeFigureOut">
              <a:rPr lang="en-IN" smtClean="0"/>
              <a:t>17-04-2025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416F79-EB9D-4A90-9C14-15DC048ED9AD}" type="slidenum">
              <a:rPr lang="en-IN" smtClean="0"/>
              <a:t>‹#›</a:t>
            </a:fld>
            <a:endParaRPr lang="en-IN"/>
          </a:p>
        </p:txBody>
      </p:sp>
    </p:spTree>
    <p:extLst>
      <p:ext uri="{BB962C8B-B14F-4D97-AF65-F5344CB8AC3E}">
        <p14:creationId xmlns:p14="http://schemas.microsoft.com/office/powerpoint/2010/main" val="3625951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EFEBD2-99A9-4C2B-B94E-FC300AF12F01}" type="datetimeFigureOut">
              <a:rPr lang="en-IN" smtClean="0"/>
              <a:t>17-04-2025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416F79-EB9D-4A90-9C14-15DC048ED9AD}" type="slidenum">
              <a:rPr lang="en-IN" smtClean="0"/>
              <a:t>‹#›</a:t>
            </a:fld>
            <a:endParaRPr lang="en-IN"/>
          </a:p>
        </p:txBody>
      </p:sp>
    </p:spTree>
    <p:extLst>
      <p:ext uri="{BB962C8B-B14F-4D97-AF65-F5344CB8AC3E}">
        <p14:creationId xmlns:p14="http://schemas.microsoft.com/office/powerpoint/2010/main" val="235505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1EFEBD2-99A9-4C2B-B94E-FC300AF12F01}" type="datetimeFigureOut">
              <a:rPr lang="en-IN" smtClean="0"/>
              <a:t>17-04-2025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416F79-EB9D-4A90-9C14-15DC048ED9AD}" type="slidenum">
              <a:rPr lang="en-IN" smtClean="0"/>
              <a:t>‹#›</a:t>
            </a:fld>
            <a:endParaRPr lang="en-IN"/>
          </a:p>
        </p:txBody>
      </p:sp>
    </p:spTree>
    <p:extLst>
      <p:ext uri="{BB962C8B-B14F-4D97-AF65-F5344CB8AC3E}">
        <p14:creationId xmlns:p14="http://schemas.microsoft.com/office/powerpoint/2010/main" val="3048227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EFEBD2-99A9-4C2B-B94E-FC300AF12F01}" type="datetimeFigureOut">
              <a:rPr lang="en-IN" smtClean="0"/>
              <a:t>17-04-2025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16F79-EB9D-4A90-9C14-15DC048ED9AD}" type="slidenum">
              <a:rPr lang="en-IN" smtClean="0"/>
              <a:t>‹#›</a:t>
            </a:fld>
            <a:endParaRPr lang="en-IN"/>
          </a:p>
        </p:txBody>
      </p:sp>
    </p:spTree>
    <p:extLst>
      <p:ext uri="{BB962C8B-B14F-4D97-AF65-F5344CB8AC3E}">
        <p14:creationId xmlns:p14="http://schemas.microsoft.com/office/powerpoint/2010/main" val="2430516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EFEBD2-99A9-4C2B-B94E-FC300AF12F01}" type="datetimeFigureOut">
              <a:rPr lang="en-IN" smtClean="0"/>
              <a:t>17-04-2025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16F79-EB9D-4A90-9C14-15DC048ED9AD}" type="slidenum">
              <a:rPr lang="en-IN" smtClean="0"/>
              <a:t>‹#›</a:t>
            </a:fld>
            <a:endParaRPr lang="en-IN"/>
          </a:p>
        </p:txBody>
      </p:sp>
    </p:spTree>
    <p:extLst>
      <p:ext uri="{BB962C8B-B14F-4D97-AF65-F5344CB8AC3E}">
        <p14:creationId xmlns:p14="http://schemas.microsoft.com/office/powerpoint/2010/main" val="2394662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1EFEBD2-99A9-4C2B-B94E-FC300AF12F01}" type="datetimeFigureOut">
              <a:rPr lang="en-IN" smtClean="0"/>
              <a:t>17-04-2025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0416F79-EB9D-4A90-9C14-15DC048ED9AD}" type="slidenum">
              <a:rPr lang="en-IN" smtClean="0"/>
              <a:t>‹#›</a:t>
            </a:fld>
            <a:endParaRPr lang="en-IN"/>
          </a:p>
        </p:txBody>
      </p:sp>
    </p:spTree>
    <p:extLst>
      <p:ext uri="{BB962C8B-B14F-4D97-AF65-F5344CB8AC3E}">
        <p14:creationId xmlns:p14="http://schemas.microsoft.com/office/powerpoint/2010/main" val="2018669368"/>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 id="2147483938" r:id="rId17"/>
    <p:sldLayoutId id="214748393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2FE29C0C-479D-1D9A-C01E-41503ACE6318}"/>
              </a:ext>
            </a:extLst>
          </p:cNvPr>
          <p:cNvSpPr txBox="1"/>
          <p:nvPr/>
        </p:nvSpPr>
        <p:spPr>
          <a:xfrm>
            <a:off x="1941870" y="286435"/>
            <a:ext cx="8308259" cy="1015663"/>
          </a:xfrm>
          <a:prstGeom prst="rect">
            <a:avLst/>
          </a:prstGeom>
          <a:noFill/>
        </p:spPr>
        <p:txBody>
          <a:bodyPr wrap="square">
            <a:spAutoFit/>
          </a:bodyPr>
          <a:lstStyle/>
          <a:p>
            <a:pPr algn="ctr"/>
            <a:r>
              <a:rPr lang="en-US" sz="3000" b="1" cap="none" spc="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GOVERNMENT ENGINEERING COLLEGE </a:t>
            </a:r>
            <a:br>
              <a:rPr lang="en-US" sz="3000" b="1" cap="none" spc="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r>
              <a:rPr lang="en-US" sz="3000" b="1" cap="none" spc="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HASSAN</a:t>
            </a:r>
            <a:endParaRPr lang="en-IN" sz="3000" dirty="0"/>
          </a:p>
        </p:txBody>
      </p:sp>
      <p:sp>
        <p:nvSpPr>
          <p:cNvPr id="8" name="TextBox 7">
            <a:extLst>
              <a:ext uri="{FF2B5EF4-FFF2-40B4-BE49-F238E27FC236}">
                <a16:creationId xmlns:a16="http://schemas.microsoft.com/office/drawing/2014/main" xmlns="" id="{A9BD425A-1F26-B8EA-6076-2711EAC175B1}"/>
              </a:ext>
            </a:extLst>
          </p:cNvPr>
          <p:cNvSpPr txBox="1"/>
          <p:nvPr/>
        </p:nvSpPr>
        <p:spPr>
          <a:xfrm>
            <a:off x="3687096" y="1711551"/>
            <a:ext cx="4817807"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PRESENTATION ON </a:t>
            </a:r>
          </a:p>
        </p:txBody>
      </p:sp>
      <p:sp>
        <p:nvSpPr>
          <p:cNvPr id="10" name="TextBox 9">
            <a:extLst>
              <a:ext uri="{FF2B5EF4-FFF2-40B4-BE49-F238E27FC236}">
                <a16:creationId xmlns:a16="http://schemas.microsoft.com/office/drawing/2014/main" xmlns="" id="{1B2B3DC6-58B0-1285-03A0-A4DD21F0D54D}"/>
              </a:ext>
            </a:extLst>
          </p:cNvPr>
          <p:cNvSpPr txBox="1"/>
          <p:nvPr/>
        </p:nvSpPr>
        <p:spPr>
          <a:xfrm>
            <a:off x="1152201" y="2228577"/>
            <a:ext cx="9887599" cy="3016210"/>
          </a:xfrm>
          <a:prstGeom prst="rect">
            <a:avLst/>
          </a:prstGeom>
          <a:noFill/>
        </p:spPr>
        <p:txBody>
          <a:bodyPr wrap="square">
            <a:spAutoFit/>
          </a:bodyPr>
          <a:lstStyle/>
          <a:p>
            <a:pPr algn="ctr"/>
            <a:r>
              <a:rPr lang="en-US" sz="2800" b="1" dirty="0" smtClean="0">
                <a:latin typeface="Times New Roman" pitchFamily="18" charset="0"/>
                <a:cs typeface="Times New Roman" pitchFamily="18" charset="0"/>
              </a:rPr>
              <a:t>“</a:t>
            </a:r>
            <a:r>
              <a:rPr lang="en-US" sz="3600" dirty="0"/>
              <a:t>Light Weight Authentication of Devices in Wireless Sensor </a:t>
            </a:r>
            <a:r>
              <a:rPr lang="en-US" sz="3600" dirty="0" smtClean="0"/>
              <a:t>Network</a:t>
            </a:r>
            <a:r>
              <a:rPr lang="en-US" sz="3600" b="1" dirty="0">
                <a:latin typeface="Times New Roman" pitchFamily="18" charset="0"/>
                <a:cs typeface="Times New Roman" pitchFamily="18" charset="0"/>
              </a:rPr>
              <a:t>”</a:t>
            </a:r>
          </a:p>
          <a:p>
            <a:pPr algn="ctr"/>
            <a:endParaRPr lang="en-IN" sz="3600" dirty="0"/>
          </a:p>
          <a:p>
            <a:pPr algn="ctr"/>
            <a:endParaRPr lang="en-US" sz="2800" b="1" dirty="0" smtClean="0">
              <a:latin typeface="Times New Roman" pitchFamily="18" charset="0"/>
              <a:cs typeface="Times New Roman" pitchFamily="18" charset="0"/>
            </a:endParaRPr>
          </a:p>
          <a:p>
            <a:pPr algn="ctr"/>
            <a:r>
              <a:rPr lang="en-US" sz="2800" dirty="0">
                <a:latin typeface="Times New Roman" pitchFamily="18" charset="0"/>
              </a:rPr>
              <a:t> </a:t>
            </a:r>
          </a:p>
          <a:p>
            <a:pPr algn="ctr"/>
            <a:endParaRPr lang="en-IN" sz="26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EB425A23-7016-F1D6-6D87-B05E8FC86F82}"/>
              </a:ext>
            </a:extLst>
          </p:cNvPr>
          <p:cNvSpPr txBox="1"/>
          <p:nvPr/>
        </p:nvSpPr>
        <p:spPr>
          <a:xfrm>
            <a:off x="1022556" y="3808206"/>
            <a:ext cx="4994787" cy="1883657"/>
          </a:xfrm>
          <a:prstGeom prst="rect">
            <a:avLst/>
          </a:prstGeom>
          <a:noFill/>
        </p:spPr>
        <p:txBody>
          <a:bodyPr wrap="square">
            <a:spAutoFit/>
          </a:bodyPr>
          <a:lstStyle/>
          <a:p>
            <a:pPr>
              <a:lnSpc>
                <a:spcPct val="150000"/>
              </a:lnSpc>
            </a:pPr>
            <a:r>
              <a:rPr lang="en-IN" sz="2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 the guidance of, </a:t>
            </a:r>
          </a:p>
          <a:p>
            <a:pPr>
              <a:lnSpc>
                <a:spcPct val="150000"/>
              </a:lnSpc>
            </a:pPr>
            <a: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Shylaja N S , </a:t>
            </a:r>
            <a:r>
              <a:rPr lang="en-IN" sz="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 MTech.</a:t>
            </a:r>
          </a:p>
          <a:p>
            <a:pPr>
              <a:lnSpc>
                <a:spcPct val="150000"/>
              </a:lnSpc>
            </a:pPr>
            <a: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Head of the Department </a:t>
            </a:r>
          </a:p>
          <a:p>
            <a:pPr>
              <a:lnSpc>
                <a:spcPct val="150000"/>
              </a:lnSpc>
            </a:pPr>
            <a: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Dept. of CSE</a:t>
            </a:r>
          </a:p>
        </p:txBody>
      </p:sp>
      <p:sp>
        <p:nvSpPr>
          <p:cNvPr id="16" name="TextBox 15">
            <a:extLst>
              <a:ext uri="{FF2B5EF4-FFF2-40B4-BE49-F238E27FC236}">
                <a16:creationId xmlns:a16="http://schemas.microsoft.com/office/drawing/2014/main" xmlns="" id="{931F575B-BB37-9F16-F536-B3288BCF9682}"/>
              </a:ext>
            </a:extLst>
          </p:cNvPr>
          <p:cNvSpPr txBox="1"/>
          <p:nvPr/>
        </p:nvSpPr>
        <p:spPr>
          <a:xfrm>
            <a:off x="6356555" y="4083509"/>
            <a:ext cx="6096000" cy="1015663"/>
          </a:xfrm>
          <a:prstGeom prst="rect">
            <a:avLst/>
          </a:prstGeom>
          <a:noFill/>
        </p:spPr>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Submitted By,</a:t>
            </a:r>
          </a:p>
          <a:p>
            <a:pPr algn="ctr">
              <a:lnSpc>
                <a:spcPct val="150000"/>
              </a:lnSpc>
            </a:pPr>
            <a:r>
              <a:rPr lang="en-US" sz="2000" b="1" dirty="0" smtClean="0">
                <a:latin typeface="Times New Roman" panose="02020603050405020304" pitchFamily="18" charset="0"/>
                <a:cs typeface="Times New Roman" panose="02020603050405020304" pitchFamily="18" charset="0"/>
              </a:rPr>
              <a:t>INDU A</a:t>
            </a:r>
            <a:r>
              <a:rPr lang="en-US" sz="2000"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4GH22CS401</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2865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xmlns="" id="{3229170B-2D0A-689C-8E23-E09C6FF362FC}"/>
              </a:ext>
            </a:extLst>
          </p:cNvPr>
          <p:cNvSpPr txBox="1"/>
          <p:nvPr/>
        </p:nvSpPr>
        <p:spPr>
          <a:xfrm>
            <a:off x="2997746" y="295516"/>
            <a:ext cx="7344372" cy="7379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nSpc>
                <a:spcPts val="5400"/>
              </a:lnSpc>
              <a:defRPr sz="4200" b="1">
                <a:solidFill>
                  <a:srgbClr val="4971C2"/>
                </a:solidFill>
                <a:latin typeface="Arial"/>
                <a:ea typeface="Arial"/>
                <a:cs typeface="Arial"/>
                <a:sym typeface="Arial"/>
              </a:defRPr>
            </a:lvl1pPr>
          </a:lstStyle>
          <a:p>
            <a:pPr algn="ctr">
              <a:defRPr>
                <a:solidFill>
                  <a:srgbClr val="1B1B27"/>
                </a:solidFill>
              </a:defRPr>
            </a:pPr>
            <a:r>
              <a:rPr lang="en-IN" dirty="0">
                <a:solidFill>
                  <a:schemeClr val="tx1"/>
                </a:solidFill>
                <a:latin typeface="Times New Roman" panose="02020603050405020304" pitchFamily="18" charset="0"/>
                <a:cs typeface="Times New Roman" panose="02020603050405020304" pitchFamily="18" charset="0"/>
              </a:rPr>
              <a:t> </a:t>
            </a:r>
          </a:p>
        </p:txBody>
      </p:sp>
      <p:sp>
        <p:nvSpPr>
          <p:cNvPr id="5" name="Rectangle 4"/>
          <p:cNvSpPr/>
          <p:nvPr/>
        </p:nvSpPr>
        <p:spPr>
          <a:xfrm>
            <a:off x="4053779" y="482902"/>
            <a:ext cx="2975495" cy="584775"/>
          </a:xfrm>
          <a:prstGeom prst="rect">
            <a:avLst/>
          </a:prstGeom>
        </p:spPr>
        <p:txBody>
          <a:bodyPr wrap="none">
            <a:spAutoFit/>
          </a:bodyPr>
          <a:lstStyle/>
          <a:p>
            <a:pPr algn="ctr">
              <a:defRPr>
                <a:solidFill>
                  <a:srgbClr val="1B1B27"/>
                </a:solidFill>
              </a:defRPr>
            </a:pPr>
            <a:r>
              <a:rPr lang="en-US" sz="3200" b="1" dirty="0" smtClean="0">
                <a:latin typeface="Times New Roman" panose="02020603050405020304" pitchFamily="18" charset="0"/>
                <a:cs typeface="Times New Roman" panose="02020603050405020304" pitchFamily="18" charset="0"/>
              </a:rPr>
              <a:t>ADVANTAGES</a:t>
            </a:r>
            <a:endParaRPr lang="en-US" sz="3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924128" y="1157594"/>
            <a:ext cx="10953344" cy="5078313"/>
          </a:xfrm>
          <a:prstGeom prst="rect">
            <a:avLst/>
          </a:prstGeom>
        </p:spPr>
        <p:txBody>
          <a:bodyPr wrap="square">
            <a:spAutoFit/>
          </a:bodyPr>
          <a:lstStyle/>
          <a:p>
            <a:pPr marL="342900" indent="-342900" algn="just">
              <a:lnSpc>
                <a:spcPct val="150000"/>
              </a:lnSpc>
              <a:buFont typeface="Wingdings" pitchFamily="2" charset="2"/>
              <a:buChar char="Ø"/>
            </a:pPr>
            <a:r>
              <a:rPr lang="en-US" sz="2400" b="1" dirty="0">
                <a:latin typeface="Times New Roman" pitchFamily="18" charset="0"/>
                <a:cs typeface="Times New Roman" pitchFamily="18" charset="0"/>
              </a:rPr>
              <a:t>Resource Optimization</a:t>
            </a:r>
            <a:r>
              <a:rPr lang="en-US" sz="2400" dirty="0">
                <a:latin typeface="Times New Roman" pitchFamily="18" charset="0"/>
                <a:cs typeface="Times New Roman" pitchFamily="18" charset="0"/>
              </a:rPr>
              <a:t>: Maximizes resource utilization by prioritizing critical tasks.</a:t>
            </a:r>
          </a:p>
          <a:p>
            <a:pPr marL="342900" indent="-342900" algn="just">
              <a:lnSpc>
                <a:spcPct val="150000"/>
              </a:lnSpc>
              <a:buFont typeface="Wingdings" pitchFamily="2" charset="2"/>
              <a:buChar char="Ø"/>
            </a:pPr>
            <a:r>
              <a:rPr lang="en-US" sz="2400" b="1" dirty="0">
                <a:latin typeface="Times New Roman" pitchFamily="18" charset="0"/>
                <a:cs typeface="Times New Roman" pitchFamily="18" charset="0"/>
              </a:rPr>
              <a:t>Performance Enhancement</a:t>
            </a:r>
            <a:r>
              <a:rPr lang="en-US" sz="2400" dirty="0">
                <a:latin typeface="Times New Roman" pitchFamily="18" charset="0"/>
                <a:cs typeface="Times New Roman" pitchFamily="18" charset="0"/>
              </a:rPr>
              <a:t>: Improves system performance by reducing task completion times and enhancing response times.</a:t>
            </a:r>
          </a:p>
          <a:p>
            <a:pPr marL="342900" indent="-342900" algn="just">
              <a:lnSpc>
                <a:spcPct val="150000"/>
              </a:lnSpc>
              <a:buFont typeface="Wingdings" pitchFamily="2" charset="2"/>
              <a:buChar char="Ø"/>
            </a:pPr>
            <a:r>
              <a:rPr lang="en-US" sz="2400" b="1" dirty="0">
                <a:latin typeface="Times New Roman" pitchFamily="18" charset="0"/>
                <a:cs typeface="Times New Roman" pitchFamily="18" charset="0"/>
              </a:rPr>
              <a:t>Dynamic Adaptation</a:t>
            </a:r>
            <a:r>
              <a:rPr lang="en-US" sz="2400" dirty="0">
                <a:latin typeface="Times New Roman" pitchFamily="18" charset="0"/>
                <a:cs typeface="Times New Roman" pitchFamily="18" charset="0"/>
              </a:rPr>
              <a:t>: Adjusts scheduling dynamically to changing workload conditions, maintaining efficiency</a:t>
            </a:r>
            <a:r>
              <a:rPr lang="en-US" sz="2400" dirty="0" smtClean="0">
                <a:latin typeface="Times New Roman" pitchFamily="18" charset="0"/>
                <a:cs typeface="Times New Roman" pitchFamily="18" charset="0"/>
              </a:rPr>
              <a:t>.</a:t>
            </a:r>
          </a:p>
          <a:p>
            <a:pPr marL="342900" indent="-342900" algn="just">
              <a:lnSpc>
                <a:spcPct val="150000"/>
              </a:lnSpc>
              <a:buFont typeface="Wingdings" pitchFamily="2" charset="2"/>
              <a:buChar char="Ø"/>
            </a:pPr>
            <a:r>
              <a:rPr lang="en-US" sz="2400" b="1" dirty="0">
                <a:latin typeface="Times New Roman" pitchFamily="18" charset="0"/>
                <a:cs typeface="Times New Roman" pitchFamily="18" charset="0"/>
              </a:rPr>
              <a:t>Cost Savings</a:t>
            </a:r>
            <a:r>
              <a:rPr lang="en-US" sz="2400" dirty="0">
                <a:latin typeface="Times New Roman" pitchFamily="18" charset="0"/>
                <a:cs typeface="Times New Roman" pitchFamily="18" charset="0"/>
              </a:rPr>
              <a:t>: Minimizes resource provisioning costs by optimizing resource usage.</a:t>
            </a:r>
          </a:p>
          <a:p>
            <a:pPr marL="342900" indent="-342900" algn="just">
              <a:lnSpc>
                <a:spcPct val="150000"/>
              </a:lnSpc>
              <a:buFont typeface="Wingdings" pitchFamily="2" charset="2"/>
              <a:buChar char="Ø"/>
            </a:pPr>
            <a:r>
              <a:rPr lang="en-US" sz="2400" b="1" dirty="0">
                <a:latin typeface="Times New Roman" pitchFamily="18" charset="0"/>
                <a:cs typeface="Times New Roman" pitchFamily="18" charset="0"/>
              </a:rPr>
              <a:t>Scalability</a:t>
            </a:r>
            <a:r>
              <a:rPr lang="en-US" sz="2400" dirty="0">
                <a:latin typeface="Times New Roman" pitchFamily="18" charset="0"/>
                <a:cs typeface="Times New Roman" pitchFamily="18" charset="0"/>
              </a:rPr>
              <a:t>: Scales effectively to handle large cloud environments with numerous tasks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22039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xmlns="" id="{3229170B-2D0A-689C-8E23-E09C6FF362FC}"/>
              </a:ext>
            </a:extLst>
          </p:cNvPr>
          <p:cNvSpPr txBox="1"/>
          <p:nvPr/>
        </p:nvSpPr>
        <p:spPr>
          <a:xfrm>
            <a:off x="2997746" y="295516"/>
            <a:ext cx="7344372" cy="7379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nSpc>
                <a:spcPts val="5400"/>
              </a:lnSpc>
              <a:defRPr sz="4200" b="1">
                <a:solidFill>
                  <a:srgbClr val="4971C2"/>
                </a:solidFill>
                <a:latin typeface="Arial"/>
                <a:ea typeface="Arial"/>
                <a:cs typeface="Arial"/>
                <a:sym typeface="Arial"/>
              </a:defRPr>
            </a:lvl1pPr>
          </a:lstStyle>
          <a:p>
            <a:pPr algn="ctr">
              <a:defRPr>
                <a:solidFill>
                  <a:srgbClr val="1B1B27"/>
                </a:solidFill>
              </a:defRPr>
            </a:pPr>
            <a:r>
              <a:rPr lang="en-IN" dirty="0">
                <a:solidFill>
                  <a:schemeClr val="tx1"/>
                </a:solidFill>
                <a:latin typeface="Times New Roman" panose="02020603050405020304" pitchFamily="18" charset="0"/>
                <a:cs typeface="Times New Roman" panose="02020603050405020304" pitchFamily="18" charset="0"/>
              </a:rPr>
              <a:t> </a:t>
            </a:r>
          </a:p>
        </p:txBody>
      </p:sp>
      <p:sp>
        <p:nvSpPr>
          <p:cNvPr id="5" name="Rectangle 4"/>
          <p:cNvSpPr/>
          <p:nvPr/>
        </p:nvSpPr>
        <p:spPr>
          <a:xfrm>
            <a:off x="3711539" y="482902"/>
            <a:ext cx="3659977" cy="584775"/>
          </a:xfrm>
          <a:prstGeom prst="rect">
            <a:avLst/>
          </a:prstGeom>
        </p:spPr>
        <p:txBody>
          <a:bodyPr wrap="none">
            <a:spAutoFit/>
          </a:bodyPr>
          <a:lstStyle/>
          <a:p>
            <a:pPr algn="ctr">
              <a:defRPr>
                <a:solidFill>
                  <a:srgbClr val="1B1B27"/>
                </a:solidFill>
              </a:defRPr>
            </a:pPr>
            <a:r>
              <a:rPr lang="en-US" sz="3200" b="1" dirty="0" smtClean="0">
                <a:latin typeface="Times New Roman" panose="02020603050405020304" pitchFamily="18" charset="0"/>
                <a:cs typeface="Times New Roman" panose="02020603050405020304" pitchFamily="18" charset="0"/>
              </a:rPr>
              <a:t>DISADVANTAGES</a:t>
            </a:r>
            <a:endParaRPr lang="en-US" sz="3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797668" y="1157594"/>
            <a:ext cx="10953344" cy="5262979"/>
          </a:xfrm>
          <a:prstGeom prst="rect">
            <a:avLst/>
          </a:prstGeom>
        </p:spPr>
        <p:txBody>
          <a:bodyPr wrap="square">
            <a:spAutoFit/>
          </a:bodyPr>
          <a:lstStyle/>
          <a:p>
            <a:pPr marL="342900" indent="-342900" algn="just">
              <a:lnSpc>
                <a:spcPct val="150000"/>
              </a:lnSpc>
              <a:buFont typeface="Wingdings" pitchFamily="2" charset="2"/>
              <a:buChar char="Ø"/>
            </a:pPr>
            <a:r>
              <a:rPr lang="en-US" sz="2400" b="1" dirty="0">
                <a:latin typeface="Times New Roman" pitchFamily="18" charset="0"/>
                <a:cs typeface="Times New Roman" pitchFamily="18" charset="0"/>
              </a:rPr>
              <a:t>Increased Complexity</a:t>
            </a:r>
            <a:r>
              <a:rPr lang="en-US" sz="2400" dirty="0">
                <a:latin typeface="Times New Roman" pitchFamily="18" charset="0"/>
                <a:cs typeface="Times New Roman" pitchFamily="18" charset="0"/>
              </a:rPr>
              <a:t>: Adds complexity to system management and maintenance.</a:t>
            </a:r>
          </a:p>
          <a:p>
            <a:pPr marL="342900" indent="-342900" algn="just">
              <a:lnSpc>
                <a:spcPct val="150000"/>
              </a:lnSpc>
              <a:buFont typeface="Wingdings" pitchFamily="2" charset="2"/>
              <a:buChar char="Ø"/>
            </a:pPr>
            <a:r>
              <a:rPr lang="en-US" sz="2400" b="1" dirty="0">
                <a:latin typeface="Times New Roman" pitchFamily="18" charset="0"/>
                <a:cs typeface="Times New Roman" pitchFamily="18" charset="0"/>
              </a:rPr>
              <a:t>Computational Overhead</a:t>
            </a:r>
            <a:r>
              <a:rPr lang="en-US" sz="2400" dirty="0">
                <a:latin typeface="Times New Roman" pitchFamily="18" charset="0"/>
                <a:cs typeface="Times New Roman" pitchFamily="18" charset="0"/>
              </a:rPr>
              <a:t>: Introduces computational overhead for calculating task priorities.</a:t>
            </a:r>
          </a:p>
          <a:p>
            <a:pPr marL="342900" indent="-342900" algn="just">
              <a:lnSpc>
                <a:spcPct val="150000"/>
              </a:lnSpc>
              <a:buFont typeface="Wingdings" pitchFamily="2" charset="2"/>
              <a:buChar char="Ø"/>
            </a:pPr>
            <a:r>
              <a:rPr lang="en-US" sz="2400" b="1" dirty="0">
                <a:latin typeface="Times New Roman" pitchFamily="18" charset="0"/>
                <a:cs typeface="Times New Roman" pitchFamily="18" charset="0"/>
              </a:rPr>
              <a:t>Suboptimal Solutions</a:t>
            </a:r>
            <a:r>
              <a:rPr lang="en-US" sz="2400" dirty="0">
                <a:latin typeface="Times New Roman" pitchFamily="18" charset="0"/>
                <a:cs typeface="Times New Roman" pitchFamily="18" charset="0"/>
              </a:rPr>
              <a:t>: May not always produce optimal task scheduling outcomes.</a:t>
            </a:r>
          </a:p>
          <a:p>
            <a:pPr marL="342900" indent="-342900" algn="just">
              <a:lnSpc>
                <a:spcPct val="150000"/>
              </a:lnSpc>
              <a:buFont typeface="Wingdings" pitchFamily="2" charset="2"/>
              <a:buChar char="Ø"/>
            </a:pPr>
            <a:r>
              <a:rPr lang="en-US" sz="2400" b="1" dirty="0">
                <a:latin typeface="Times New Roman" pitchFamily="18" charset="0"/>
                <a:cs typeface="Times New Roman" pitchFamily="18" charset="0"/>
              </a:rPr>
              <a:t>Dependency on Design</a:t>
            </a:r>
            <a:r>
              <a:rPr lang="en-US" sz="2400" dirty="0">
                <a:latin typeface="Times New Roman" pitchFamily="18" charset="0"/>
                <a:cs typeface="Times New Roman" pitchFamily="18" charset="0"/>
              </a:rPr>
              <a:t>: Effectiveness relies heavily on the design and implementation of heuristics.</a:t>
            </a:r>
          </a:p>
          <a:p>
            <a:pPr marL="342900" indent="-342900" algn="just">
              <a:lnSpc>
                <a:spcPct val="150000"/>
              </a:lnSpc>
              <a:buFont typeface="Wingdings" pitchFamily="2" charset="2"/>
              <a:buChar char="Ø"/>
            </a:pPr>
            <a:r>
              <a:rPr lang="en-US" sz="2400" b="1" dirty="0">
                <a:latin typeface="Times New Roman" pitchFamily="18" charset="0"/>
                <a:cs typeface="Times New Roman" pitchFamily="18" charset="0"/>
              </a:rPr>
              <a:t>Parameter Tuning Difficulty</a:t>
            </a:r>
            <a:r>
              <a:rPr lang="en-US" sz="2400" dirty="0">
                <a:latin typeface="Times New Roman" pitchFamily="18" charset="0"/>
                <a:cs typeface="Times New Roman" pitchFamily="18" charset="0"/>
              </a:rPr>
              <a:t>: Fine-tuning heuristic parameters can be challenging and time-consuming.</a:t>
            </a:r>
          </a:p>
          <a:p>
            <a:r>
              <a:rPr lang="en-US" sz="2400" dirty="0"/>
              <a:t/>
            </a:r>
            <a:br>
              <a:rPr lang="en-US" sz="2400" dirty="0"/>
            </a:b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779723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xmlns="" id="{85740A4C-36DD-D4A2-AA7A-70841B7A0120}"/>
              </a:ext>
            </a:extLst>
          </p:cNvPr>
          <p:cNvSpPr txBox="1"/>
          <p:nvPr/>
        </p:nvSpPr>
        <p:spPr>
          <a:xfrm>
            <a:off x="2423814" y="399890"/>
            <a:ext cx="7344372" cy="707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nSpc>
                <a:spcPts val="5400"/>
              </a:lnSpc>
              <a:defRPr sz="4200" b="1">
                <a:solidFill>
                  <a:srgbClr val="4971C2"/>
                </a:solidFill>
                <a:latin typeface="Arial"/>
                <a:ea typeface="Arial"/>
                <a:cs typeface="Arial"/>
                <a:sym typeface="Arial"/>
              </a:defRPr>
            </a:lvl1pPr>
          </a:lstStyle>
          <a:p>
            <a:pPr algn="ctr">
              <a:defRPr>
                <a:solidFill>
                  <a:srgbClr val="1B1B27"/>
                </a:solidFill>
              </a:defRPr>
            </a:pPr>
            <a:r>
              <a:rPr lang="en-IN" sz="3200" dirty="0" smtClean="0">
                <a:solidFill>
                  <a:schemeClr val="tx1"/>
                </a:solidFill>
                <a:latin typeface="Times New Roman" panose="02020603050405020304" pitchFamily="18" charset="0"/>
                <a:cs typeface="Times New Roman" panose="02020603050405020304" pitchFamily="18" charset="0"/>
              </a:rPr>
              <a:t>CONCLUTION</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36CCF727-9A87-6F64-6978-B923BA2CDC8D}"/>
              </a:ext>
            </a:extLst>
          </p:cNvPr>
          <p:cNvSpPr txBox="1"/>
          <p:nvPr/>
        </p:nvSpPr>
        <p:spPr>
          <a:xfrm>
            <a:off x="786831" y="1275495"/>
            <a:ext cx="10633165" cy="5131533"/>
          </a:xfrm>
          <a:prstGeom prst="rect">
            <a:avLst/>
          </a:prstGeom>
          <a:noFill/>
        </p:spPr>
        <p:txBody>
          <a:bodyPr wrap="square">
            <a:spAutoFit/>
          </a:bodyPr>
          <a:lstStyle/>
          <a:p>
            <a:pPr marR="215900" algn="just" fontAlgn="base">
              <a:lnSpc>
                <a:spcPct val="150000"/>
              </a:lnSpc>
              <a:spcBef>
                <a:spcPts val="1200"/>
              </a:spcBef>
              <a:spcAft>
                <a:spcPts val="25"/>
              </a:spcAft>
              <a:buClr>
                <a:srgbClr val="000000"/>
              </a:buClr>
              <a:buSzPts val="1200"/>
            </a:pPr>
            <a:r>
              <a:rPr lang="en-US" sz="2400" dirty="0">
                <a:latin typeface="Times New Roman" pitchFamily="18" charset="0"/>
                <a:cs typeface="Times New Roman" pitchFamily="18" charset="0"/>
              </a:rPr>
              <a:t>In conclusion, the future of task scheduling in cloud computing holds tremendous potential for innovation and improvement. By exploring adaptive scheduling algorithms, harnessing the power of machine learning, delving into quantum computing, and tailoring scheduling approaches to specific application domains, researchers can continue to push the boundaries of efficiency and scalability in cloud computing environments. These advancements not only hold the promise of enhancing system performance and resource utilization but also contribute to shaping the future landscape of cloud computing as a whole.</a:t>
            </a:r>
          </a:p>
          <a:p>
            <a:pPr marR="215900" lvl="0" algn="just" rtl="0" fontAlgn="base">
              <a:lnSpc>
                <a:spcPct val="150000"/>
              </a:lnSpc>
              <a:spcBef>
                <a:spcPts val="1200"/>
              </a:spcBef>
              <a:spcAft>
                <a:spcPts val="25"/>
              </a:spcAft>
              <a:buClr>
                <a:srgbClr val="000000"/>
              </a:buClr>
              <a:buSzPts val="1200"/>
            </a:pPr>
            <a:endParaRPr lang="en-IN" sz="2200" dirty="0"/>
          </a:p>
        </p:txBody>
      </p:sp>
    </p:spTree>
    <p:extLst>
      <p:ext uri="{BB962C8B-B14F-4D97-AF65-F5344CB8AC3E}">
        <p14:creationId xmlns:p14="http://schemas.microsoft.com/office/powerpoint/2010/main" val="2070464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xmlns="" id="{85740A4C-36DD-D4A2-AA7A-70841B7A0120}"/>
              </a:ext>
            </a:extLst>
          </p:cNvPr>
          <p:cNvSpPr txBox="1"/>
          <p:nvPr/>
        </p:nvSpPr>
        <p:spPr>
          <a:xfrm>
            <a:off x="2423814" y="399890"/>
            <a:ext cx="7344372" cy="7078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nSpc>
                <a:spcPts val="5400"/>
              </a:lnSpc>
              <a:defRPr sz="4200" b="1">
                <a:solidFill>
                  <a:srgbClr val="4971C2"/>
                </a:solidFill>
                <a:latin typeface="Arial"/>
                <a:ea typeface="Arial"/>
                <a:cs typeface="Arial"/>
                <a:sym typeface="Arial"/>
              </a:defRPr>
            </a:lvl1pPr>
          </a:lstStyle>
          <a:p>
            <a:pPr algn="ctr">
              <a:defRPr>
                <a:solidFill>
                  <a:srgbClr val="1B1B27"/>
                </a:solidFill>
              </a:defRPr>
            </a:pPr>
            <a:r>
              <a:rPr lang="en-IN" sz="3200" dirty="0" smtClean="0">
                <a:solidFill>
                  <a:schemeClr val="tx1"/>
                </a:solidFill>
                <a:latin typeface="Times New Roman" panose="02020603050405020304" pitchFamily="18" charset="0"/>
                <a:cs typeface="Times New Roman" panose="02020603050405020304" pitchFamily="18" charset="0"/>
              </a:rPr>
              <a:t>REFERENCE</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36CCF727-9A87-6F64-6978-B923BA2CDC8D}"/>
              </a:ext>
            </a:extLst>
          </p:cNvPr>
          <p:cNvSpPr txBox="1"/>
          <p:nvPr/>
        </p:nvSpPr>
        <p:spPr>
          <a:xfrm>
            <a:off x="746811" y="1275494"/>
            <a:ext cx="10633165" cy="3903954"/>
          </a:xfrm>
          <a:prstGeom prst="rect">
            <a:avLst/>
          </a:prstGeom>
          <a:noFill/>
        </p:spPr>
        <p:txBody>
          <a:bodyPr wrap="square">
            <a:spAutoFit/>
          </a:bodyPr>
          <a:lstStyle/>
          <a:p>
            <a:pPr lvl="0" algn="just">
              <a:lnSpc>
                <a:spcPct val="150000"/>
              </a:lnSpc>
            </a:pPr>
            <a:r>
              <a:rPr lang="en-US" sz="2400" dirty="0" smtClean="0">
                <a:latin typeface="Times New Roman" pitchFamily="18" charset="0"/>
                <a:cs typeface="Times New Roman" pitchFamily="18" charset="0"/>
              </a:rPr>
              <a:t>[1] D</a:t>
            </a:r>
            <a:r>
              <a:rPr lang="en-US" sz="2400" dirty="0">
                <a:latin typeface="Times New Roman" pitchFamily="18" charset="0"/>
                <a:cs typeface="Times New Roman" pitchFamily="18" charset="0"/>
              </a:rPr>
              <a:t>. C. Marinescu, Cloud computing: theory and practice, Morgan Kaufmann, 2017.</a:t>
            </a:r>
          </a:p>
          <a:p>
            <a:pPr lvl="0" algn="just">
              <a:lnSpc>
                <a:spcPct val="150000"/>
              </a:lnSpc>
            </a:pPr>
            <a:r>
              <a:rPr lang="en-US" sz="2400" dirty="0" smtClean="0">
                <a:latin typeface="Times New Roman" pitchFamily="18" charset="0"/>
                <a:cs typeface="Times New Roman" pitchFamily="18" charset="0"/>
              </a:rPr>
              <a:t>[2] Distributed </a:t>
            </a:r>
            <a:r>
              <a:rPr lang="en-US" sz="2400" dirty="0">
                <a:latin typeface="Times New Roman" pitchFamily="18" charset="0"/>
                <a:cs typeface="Times New Roman" pitchFamily="18" charset="0"/>
              </a:rPr>
              <a:t>and Cloud Computing, From Parallel Processing to the Internet of Things”, Morgan Kaufmann Publishers, 2012.</a:t>
            </a:r>
          </a:p>
          <a:p>
            <a:pPr lvl="0" algn="just">
              <a:lnSpc>
                <a:spcPct val="150000"/>
              </a:lnSpc>
            </a:pPr>
            <a:r>
              <a:rPr lang="en-US" sz="2400" dirty="0" smtClean="0">
                <a:latin typeface="Times New Roman" pitchFamily="18" charset="0"/>
                <a:cs typeface="Times New Roman" pitchFamily="18" charset="0"/>
              </a:rPr>
              <a:t>[3] T</a:t>
            </a:r>
            <a:r>
              <a:rPr lang="en-US" sz="2400" dirty="0">
                <a:latin typeface="Times New Roman" pitchFamily="18" charset="0"/>
                <a:cs typeface="Times New Roman" pitchFamily="18" charset="0"/>
              </a:rPr>
              <a:t>. A. Genez, L. F. Bittencourt and E. R. Madeira, "Workflow scheduling for SaaS/</a:t>
            </a:r>
            <a:r>
              <a:rPr lang="en-US" sz="2400" dirty="0" err="1">
                <a:latin typeface="Times New Roman" pitchFamily="18" charset="0"/>
                <a:cs typeface="Times New Roman" pitchFamily="18" charset="0"/>
              </a:rPr>
              <a:t>PaaS</a:t>
            </a:r>
            <a:r>
              <a:rPr lang="en-US" sz="2400" dirty="0">
                <a:latin typeface="Times New Roman" pitchFamily="18" charset="0"/>
                <a:cs typeface="Times New Roman" pitchFamily="18" charset="0"/>
              </a:rPr>
              <a:t> cloud providers considering two SLA levels", IEEE Network Operations and Management Symposium, pp. 906-912, 2012.</a:t>
            </a:r>
          </a:p>
        </p:txBody>
      </p:sp>
    </p:spTree>
    <p:extLst>
      <p:ext uri="{BB962C8B-B14F-4D97-AF65-F5344CB8AC3E}">
        <p14:creationId xmlns:p14="http://schemas.microsoft.com/office/powerpoint/2010/main" val="2321398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 YOU">
            <a:extLst>
              <a:ext uri="{FF2B5EF4-FFF2-40B4-BE49-F238E27FC236}">
                <a16:creationId xmlns:a16="http://schemas.microsoft.com/office/drawing/2014/main" xmlns="" id="{1B070BA4-4E69-EEFE-8009-0EFDC7883D5E}"/>
              </a:ext>
            </a:extLst>
          </p:cNvPr>
          <p:cNvSpPr txBox="1">
            <a:spLocks/>
          </p:cNvSpPr>
          <p:nvPr/>
        </p:nvSpPr>
        <p:spPr>
          <a:xfrm>
            <a:off x="2467390" y="2324364"/>
            <a:ext cx="7257220" cy="1104636"/>
          </a:xfrm>
          <a:prstGeom prst="rect">
            <a:avLst/>
          </a:prstGeom>
        </p:spPr>
        <p:txBody>
          <a:bodyPr vert="horz" lIns="45719" tIns="45719" rIns="45719" bIns="45719" rtlCol="0" anchor="ctr">
            <a:normAutofit/>
          </a:bodyPr>
          <a:lstStyle>
            <a:lvl1pPr algn="l" defTabSz="914400" rtl="0" eaLnBrk="1" latinLnBrk="0" hangingPunct="1">
              <a:lnSpc>
                <a:spcPct val="90000"/>
              </a:lnSpc>
              <a:spcBef>
                <a:spcPct val="0"/>
              </a:spcBef>
              <a:buNone/>
              <a:defRPr sz="4400" b="1" kern="1200">
                <a:solidFill>
                  <a:srgbClr val="4465B6"/>
                </a:solidFill>
                <a:latin typeface="Arial"/>
                <a:ea typeface="Arial"/>
                <a:cs typeface="Arial"/>
                <a:sym typeface="Arial"/>
              </a:defRPr>
            </a:lvl1pPr>
          </a:lstStyle>
          <a:p>
            <a:pPr algn="ctr"/>
            <a:r>
              <a:rPr lang="en-IN" sz="54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59209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973F749-EA5B-7C55-CBB1-CE21D08606B6}"/>
              </a:ext>
            </a:extLst>
          </p:cNvPr>
          <p:cNvSpPr txBox="1"/>
          <p:nvPr/>
        </p:nvSpPr>
        <p:spPr>
          <a:xfrm>
            <a:off x="1854926" y="1403103"/>
            <a:ext cx="9779725" cy="5262979"/>
          </a:xfrm>
          <a:prstGeom prst="rect">
            <a:avLst/>
          </a:prstGeom>
          <a:noFill/>
        </p:spPr>
        <p:txBody>
          <a:bodyPr wrap="square">
            <a:spAutoFit/>
          </a:bodyPr>
          <a:lstStyle/>
          <a:p>
            <a:pPr marL="0" indent="0">
              <a:lnSpc>
                <a:spcPct val="200000"/>
              </a:lnSpc>
              <a:buNone/>
            </a:pPr>
            <a:r>
              <a:rPr lang="en-IN" sz="18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INTRODUCTION</a:t>
            </a:r>
          </a:p>
          <a:p>
            <a:pPr>
              <a:lnSpc>
                <a:spcPct val="200000"/>
              </a:lnSpc>
            </a:pPr>
            <a:r>
              <a:rPr lang="en-IN" sz="2400" b="1" dirty="0" smtClean="0">
                <a:latin typeface="Times New Roman" panose="02020603050405020304" pitchFamily="18" charset="0"/>
                <a:cs typeface="Times New Roman" panose="02020603050405020304" pitchFamily="18" charset="0"/>
              </a:rPr>
              <a:t>	2. </a:t>
            </a:r>
            <a:r>
              <a:rPr lang="en-IN" sz="2400" b="1" dirty="0" smtClean="0">
                <a:latin typeface="Times New Roman" pitchFamily="18" charset="0"/>
              </a:rPr>
              <a:t>OBJECTIVES</a:t>
            </a:r>
          </a:p>
          <a:p>
            <a:pPr>
              <a:lnSpc>
                <a:spcPct val="200000"/>
              </a:lnSpc>
            </a:pPr>
            <a:r>
              <a:rPr lang="en-IN" sz="2400" b="1" dirty="0" smtClean="0">
                <a:latin typeface="Times New Roman" panose="02020603050405020304" pitchFamily="18" charset="0"/>
                <a:cs typeface="Times New Roman" panose="02020603050405020304" pitchFamily="18" charset="0"/>
              </a:rPr>
              <a:t>      3. </a:t>
            </a:r>
            <a:r>
              <a:rPr lang="en-IN" sz="2400" b="1" dirty="0" smtClean="0">
                <a:latin typeface="Times New Roman" pitchFamily="18" charset="0"/>
              </a:rPr>
              <a:t>METHODOLOGY</a:t>
            </a:r>
          </a:p>
          <a:p>
            <a:pPr marL="0" indent="0">
              <a:lnSpc>
                <a:spcPct val="200000"/>
              </a:lnSpc>
              <a:buNone/>
            </a:pPr>
            <a:r>
              <a:rPr lang="en-IN" sz="2400" dirty="0">
                <a:latin typeface="Times New Roman" panose="02020603050405020304" pitchFamily="18" charset="0"/>
              </a:rPr>
              <a:t> </a:t>
            </a:r>
            <a:r>
              <a:rPr lang="en-IN" sz="2400" dirty="0" smtClean="0">
                <a:latin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4. </a:t>
            </a:r>
            <a:r>
              <a:rPr lang="en-US" sz="2400" b="1" dirty="0">
                <a:latin typeface="Times New Roman" panose="02020603050405020304" pitchFamily="18" charset="0"/>
                <a:cs typeface="Times New Roman" panose="02020603050405020304" pitchFamily="18" charset="0"/>
              </a:rPr>
              <a:t>APPLICATIONS</a:t>
            </a:r>
          </a:p>
          <a:p>
            <a:pPr marL="0" indent="0">
              <a:lnSpc>
                <a:spcPct val="200000"/>
              </a:lnSpc>
              <a:buNone/>
            </a:pPr>
            <a:r>
              <a:rPr lang="en-US" sz="2400" b="1" dirty="0" smtClean="0">
                <a:latin typeface="Times New Roman" panose="02020603050405020304" pitchFamily="18" charset="0"/>
                <a:cs typeface="Times New Roman" panose="02020603050405020304" pitchFamily="18" charset="0"/>
              </a:rPr>
              <a:t>	5. ADVANTAGES AND DISADVANTAGES</a:t>
            </a:r>
          </a:p>
          <a:p>
            <a:pPr marL="0" indent="0">
              <a:lnSpc>
                <a:spcPct val="200000"/>
              </a:lnSpc>
              <a:buNone/>
            </a:pP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6. CONCLUSION</a:t>
            </a:r>
          </a:p>
          <a:p>
            <a:pPr marL="0" indent="0">
              <a:lnSpc>
                <a:spcPct val="200000"/>
              </a:lnSpc>
              <a:buNone/>
            </a:pPr>
            <a:r>
              <a:rPr lang="en-US" sz="2400" b="1" dirty="0" smtClean="0">
                <a:latin typeface="Times New Roman" panose="02020603050405020304" pitchFamily="18" charset="0"/>
                <a:cs typeface="Times New Roman" panose="02020603050405020304" pitchFamily="18" charset="0"/>
              </a:rPr>
              <a:t>      7. REFERENCE</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E016599F-6E5C-9032-8D7C-4A96420A670C}"/>
              </a:ext>
            </a:extLst>
          </p:cNvPr>
          <p:cNvSpPr txBox="1"/>
          <p:nvPr/>
        </p:nvSpPr>
        <p:spPr>
          <a:xfrm>
            <a:off x="5093109" y="503592"/>
            <a:ext cx="2585885" cy="553998"/>
          </a:xfrm>
          <a:prstGeom prst="rect">
            <a:avLst/>
          </a:prstGeom>
          <a:noFill/>
        </p:spPr>
        <p:txBody>
          <a:bodyPr wrap="square">
            <a:spAutoFit/>
          </a:bodyPr>
          <a:lstStyle/>
          <a:p>
            <a:r>
              <a:rPr lang="en-IN" sz="3000" b="1" dirty="0">
                <a:latin typeface="Times New Roman" panose="02020603050405020304" pitchFamily="18" charset="0"/>
                <a:cs typeface="Times New Roman" panose="02020603050405020304" pitchFamily="18" charset="0"/>
              </a:rPr>
              <a:t>CONTENTS</a:t>
            </a:r>
            <a:endParaRPr lang="en-IN" sz="3000" dirty="0"/>
          </a:p>
        </p:txBody>
      </p:sp>
    </p:spTree>
    <p:extLst>
      <p:ext uri="{BB962C8B-B14F-4D97-AF65-F5344CB8AC3E}">
        <p14:creationId xmlns:p14="http://schemas.microsoft.com/office/powerpoint/2010/main" val="499197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FFA48B4-CDAD-9DCA-E101-944F63B2001A}"/>
              </a:ext>
            </a:extLst>
          </p:cNvPr>
          <p:cNvSpPr txBox="1"/>
          <p:nvPr/>
        </p:nvSpPr>
        <p:spPr>
          <a:xfrm>
            <a:off x="3677264" y="159463"/>
            <a:ext cx="4031226"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INTRODUCTION</a:t>
            </a:r>
            <a:endParaRPr lang="en-IN" sz="3600" dirty="0"/>
          </a:p>
        </p:txBody>
      </p:sp>
      <p:sp>
        <p:nvSpPr>
          <p:cNvPr id="5" name="TextBox 4">
            <a:extLst>
              <a:ext uri="{FF2B5EF4-FFF2-40B4-BE49-F238E27FC236}">
                <a16:creationId xmlns:a16="http://schemas.microsoft.com/office/drawing/2014/main" xmlns="" id="{0082BFBB-4C39-0786-F46A-884C8E77411F}"/>
              </a:ext>
            </a:extLst>
          </p:cNvPr>
          <p:cNvSpPr txBox="1"/>
          <p:nvPr/>
        </p:nvSpPr>
        <p:spPr>
          <a:xfrm>
            <a:off x="1388315" y="1621078"/>
            <a:ext cx="9415370" cy="5381281"/>
          </a:xfrm>
          <a:prstGeom prst="rect">
            <a:avLst/>
          </a:prstGeom>
          <a:noFill/>
        </p:spPr>
        <p:txBody>
          <a:bodyPr wrap="square">
            <a:spAutoFit/>
          </a:bodyPr>
          <a:lstStyle/>
          <a:p>
            <a:pPr marL="342900" indent="-342900" algn="just">
              <a:lnSpc>
                <a:spcPct val="150000"/>
              </a:lnSpc>
              <a:buFont typeface="Wingdings" pitchFamily="2" charset="2"/>
              <a:buChar char="q"/>
              <a:defRPr>
                <a:solidFill>
                  <a:srgbClr val="1B1B27"/>
                </a:solidFill>
              </a:defRPr>
            </a:pPr>
            <a:r>
              <a:rPr lang="en-US" sz="2400" dirty="0"/>
              <a:t>Wireless Sensor Networks consist of a large number of small, resource-constrained devices deployed to monitor and collect data from various environments. </a:t>
            </a:r>
          </a:p>
          <a:p>
            <a:pPr marL="342900" indent="-342900" algn="just">
              <a:lnSpc>
                <a:spcPct val="150000"/>
              </a:lnSpc>
              <a:buFont typeface="Wingdings" pitchFamily="2" charset="2"/>
              <a:buChar char="q"/>
              <a:defRPr>
                <a:solidFill>
                  <a:srgbClr val="1B1B27"/>
                </a:solidFill>
              </a:defRPr>
            </a:pPr>
            <a:r>
              <a:rPr lang="en-US" sz="2400" dirty="0"/>
              <a:t>These devices often operate in remote or unattended locations, making them vulnerable to a variety of security threats.</a:t>
            </a:r>
          </a:p>
          <a:p>
            <a:pPr marL="342900" indent="-342900" algn="just">
              <a:lnSpc>
                <a:spcPct val="150000"/>
              </a:lnSpc>
              <a:buFont typeface="Wingdings" pitchFamily="2" charset="2"/>
              <a:buChar char="q"/>
              <a:defRPr>
                <a:solidFill>
                  <a:srgbClr val="1B1B27"/>
                </a:solidFill>
              </a:defRPr>
            </a:pPr>
            <a:r>
              <a:rPr lang="en-US" sz="2400" dirty="0"/>
              <a:t>Due to advancements in communication technologies, WSNs are increasingly used in applications such as environmental monitoring, healthcare, military surveillance, industrial automation, and smart cities.</a:t>
            </a:r>
          </a:p>
          <a:p>
            <a:pPr>
              <a:defRPr>
                <a:solidFill>
                  <a:srgbClr val="1B1B27"/>
                </a:solidFill>
              </a:defRPr>
            </a:pPr>
            <a:endParaRPr lang="en-IN" sz="24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endParaRPr lang="en-IN" sz="2400" dirty="0">
              <a:solidFill>
                <a:srgbClr val="000000"/>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95200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ADBF728-6550-37C4-B60E-FDEECB891FC5}"/>
              </a:ext>
            </a:extLst>
          </p:cNvPr>
          <p:cNvSpPr txBox="1"/>
          <p:nvPr/>
        </p:nvSpPr>
        <p:spPr>
          <a:xfrm>
            <a:off x="3871610" y="335188"/>
            <a:ext cx="4435812" cy="646331"/>
          </a:xfrm>
          <a:prstGeom prst="rect">
            <a:avLst/>
          </a:prstGeom>
          <a:noFill/>
        </p:spPr>
        <p:txBody>
          <a:bodyPr wrap="square">
            <a:spAutoFit/>
          </a:bodyPr>
          <a:lstStyle/>
          <a:p>
            <a:pPr>
              <a:defRPr>
                <a:solidFill>
                  <a:srgbClr val="1B1B27"/>
                </a:solidFill>
              </a:defRPr>
            </a:pPr>
            <a:r>
              <a:rPr lang="en-IN" sz="3600" b="1" dirty="0" smtClean="0">
                <a:solidFill>
                  <a:srgbClr val="1B1B27"/>
                </a:solidFill>
                <a:latin typeface="Times New Roman" pitchFamily="18" charset="0"/>
              </a:rPr>
              <a:t>INTRODUCTION</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CE33A7BA-BD3F-E2F1-4BBD-75B298B3DC63}"/>
              </a:ext>
            </a:extLst>
          </p:cNvPr>
          <p:cNvSpPr txBox="1"/>
          <p:nvPr/>
        </p:nvSpPr>
        <p:spPr>
          <a:xfrm>
            <a:off x="1006238" y="2023030"/>
            <a:ext cx="10166555" cy="4893647"/>
          </a:xfrm>
          <a:prstGeom prst="rect">
            <a:avLst/>
          </a:prstGeom>
          <a:noFill/>
        </p:spPr>
        <p:txBody>
          <a:bodyPr wrap="square">
            <a:spAutoFit/>
          </a:bodyPr>
          <a:lstStyle/>
          <a:p>
            <a:pPr marL="342900" indent="-342900" algn="just">
              <a:lnSpc>
                <a:spcPct val="150000"/>
              </a:lnSpc>
              <a:buFont typeface="Wingdings" pitchFamily="2" charset="2"/>
              <a:buChar char="q"/>
              <a:defRPr>
                <a:solidFill>
                  <a:srgbClr val="1B1B27"/>
                </a:solidFill>
              </a:defRPr>
            </a:pPr>
            <a:r>
              <a:rPr lang="en-US" sz="2400" dirty="0"/>
              <a:t>To ensure secure communication, it is essential to authenticate devices within the network without exhausting their limited resources</a:t>
            </a:r>
            <a:r>
              <a:rPr lang="en-US" sz="2400" dirty="0" smtClean="0"/>
              <a:t>.</a:t>
            </a:r>
          </a:p>
          <a:p>
            <a:pPr marL="342900" indent="-342900" algn="just">
              <a:lnSpc>
                <a:spcPct val="150000"/>
              </a:lnSpc>
              <a:buFont typeface="Wingdings" pitchFamily="2" charset="2"/>
              <a:buChar char="q"/>
              <a:defRPr>
                <a:solidFill>
                  <a:srgbClr val="1B1B27"/>
                </a:solidFill>
              </a:defRPr>
            </a:pPr>
            <a:r>
              <a:rPr lang="en-US" sz="2400" dirty="0"/>
              <a:t>Lightweight authentication protocols are designed to provide security features like identity verification, confidentiality, and integrity while maintaining low computational overhead</a:t>
            </a:r>
            <a:r>
              <a:rPr lang="en-US" sz="2400" dirty="0" smtClean="0"/>
              <a:t>.</a:t>
            </a:r>
          </a:p>
          <a:p>
            <a:pPr marL="342900" indent="-342900" algn="just">
              <a:lnSpc>
                <a:spcPct val="150000"/>
              </a:lnSpc>
              <a:buFont typeface="Wingdings" pitchFamily="2" charset="2"/>
              <a:buChar char="q"/>
              <a:defRPr>
                <a:solidFill>
                  <a:srgbClr val="1B1B27"/>
                </a:solidFill>
              </a:defRPr>
            </a:pPr>
            <a:r>
              <a:rPr lang="en-US" sz="2400" dirty="0"/>
              <a:t>These protocols play a vital role in enabling secure and efficient data exchange across geographically distributed sensor nodes.</a:t>
            </a:r>
          </a:p>
          <a:p>
            <a:pPr algn="just">
              <a:lnSpc>
                <a:spcPct val="150000"/>
              </a:lnSpc>
              <a:defRPr>
                <a:solidFill>
                  <a:srgbClr val="1B1B27"/>
                </a:solidFill>
              </a:defRPr>
            </a:pPr>
            <a:endParaRPr lang="en-US" sz="2400" dirty="0" smtClean="0"/>
          </a:p>
          <a:p>
            <a:pPr>
              <a:defRPr>
                <a:solidFill>
                  <a:srgbClr val="1B1B27"/>
                </a:solidFill>
              </a:defRPr>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198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0A93432-C734-0CE5-6D6A-908DE032D54E}"/>
              </a:ext>
            </a:extLst>
          </p:cNvPr>
          <p:cNvSpPr txBox="1"/>
          <p:nvPr/>
        </p:nvSpPr>
        <p:spPr>
          <a:xfrm>
            <a:off x="1656735" y="282614"/>
            <a:ext cx="8878529" cy="649280"/>
          </a:xfrm>
          <a:prstGeom prst="rect">
            <a:avLst/>
          </a:prstGeom>
          <a:noFill/>
        </p:spPr>
        <p:txBody>
          <a:bodyPr wrap="square">
            <a:spAutoFit/>
          </a:bodyPr>
          <a:lstStyle/>
          <a:p>
            <a:pPr marL="36195" marR="215900" indent="-6350" algn="ctr">
              <a:lnSpc>
                <a:spcPct val="108000"/>
              </a:lnSpc>
              <a:spcAft>
                <a:spcPts val="980"/>
              </a:spcAft>
            </a:pPr>
            <a:r>
              <a:rPr lang="en-IN" sz="3600" b="1" dirty="0" smtClean="0">
                <a:solidFill>
                  <a:srgbClr val="000000"/>
                </a:solidFill>
                <a:effectLst/>
                <a:latin typeface="Times New Roman" panose="02020603050405020304" pitchFamily="18" charset="0"/>
                <a:ea typeface="Times New Roman" panose="02020603050405020304" pitchFamily="18" charset="0"/>
              </a:rPr>
              <a:t>OBJECTIVES</a:t>
            </a:r>
            <a:endParaRPr lang="en-IN" sz="3600" b="1" dirty="0">
              <a:solidFill>
                <a:srgbClr val="00000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xmlns="" id="{8E1A055E-2003-14A3-D3CE-D28D43FD6B97}"/>
              </a:ext>
            </a:extLst>
          </p:cNvPr>
          <p:cNvSpPr txBox="1"/>
          <p:nvPr/>
        </p:nvSpPr>
        <p:spPr>
          <a:xfrm>
            <a:off x="1170980" y="1166242"/>
            <a:ext cx="9674942" cy="4524315"/>
          </a:xfrm>
          <a:prstGeom prst="rect">
            <a:avLst/>
          </a:prstGeom>
          <a:noFill/>
        </p:spPr>
        <p:txBody>
          <a:bodyPr wrap="square">
            <a:spAutoFit/>
          </a:bodyPr>
          <a:lstStyle/>
          <a:p>
            <a:pPr algn="just">
              <a:lnSpc>
                <a:spcPct val="150000"/>
              </a:lnSpc>
            </a:pPr>
            <a:r>
              <a:rPr lang="en-US" sz="2400" dirty="0" smtClean="0">
                <a:latin typeface="Times New Roman" pitchFamily="18" charset="0"/>
                <a:cs typeface="Times New Roman" pitchFamily="18" charset="0"/>
              </a:rPr>
              <a:t>The objectives of Task Scheduling in Cloud Computing: A Priority-Based Heuristic Approach.</a:t>
            </a:r>
          </a:p>
          <a:p>
            <a:pPr marL="342900" indent="-342900">
              <a:lnSpc>
                <a:spcPct val="150000"/>
              </a:lnSpc>
              <a:buFont typeface="Wingdings" pitchFamily="2" charset="2"/>
              <a:buChar char="Ø"/>
            </a:pPr>
            <a:r>
              <a:rPr lang="en-US" sz="2400" dirty="0">
                <a:latin typeface="Times New Roman" pitchFamily="18" charset="0"/>
                <a:cs typeface="Times New Roman" pitchFamily="18" charset="0"/>
              </a:rPr>
              <a:t>Investigating the impact of task prioritization on overall system performance.</a:t>
            </a:r>
          </a:p>
          <a:p>
            <a:pPr marL="342900" indent="-342900">
              <a:lnSpc>
                <a:spcPct val="150000"/>
              </a:lnSpc>
              <a:buFont typeface="Wingdings" pitchFamily="2" charset="2"/>
              <a:buChar char="Ø"/>
            </a:pPr>
            <a:r>
              <a:rPr lang="en-US" sz="2400" dirty="0">
                <a:latin typeface="Times New Roman" pitchFamily="18" charset="0"/>
                <a:cs typeface="Times New Roman" pitchFamily="18" charset="0"/>
              </a:rPr>
              <a:t>Developing algorithms to efficiently assign priorities to tasks based on their characteristics.</a:t>
            </a:r>
          </a:p>
          <a:p>
            <a:pPr marL="342900" indent="-342900">
              <a:lnSpc>
                <a:spcPct val="150000"/>
              </a:lnSpc>
              <a:buFont typeface="Wingdings" pitchFamily="2" charset="2"/>
              <a:buChar char="Ø"/>
            </a:pPr>
            <a:r>
              <a:rPr lang="en-US" sz="2400" dirty="0">
                <a:latin typeface="Times New Roman" pitchFamily="18" charset="0"/>
                <a:cs typeface="Times New Roman" pitchFamily="18" charset="0"/>
              </a:rPr>
              <a:t>Evaluating the effectiveness of the proposed heuristic approach in real-world cloud computing scenarios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72078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315B4C7-C7A3-DA1D-9694-8670E0B39785}"/>
              </a:ext>
            </a:extLst>
          </p:cNvPr>
          <p:cNvSpPr txBox="1"/>
          <p:nvPr/>
        </p:nvSpPr>
        <p:spPr>
          <a:xfrm>
            <a:off x="2556388" y="229597"/>
            <a:ext cx="7472829" cy="624145"/>
          </a:xfrm>
          <a:prstGeom prst="rect">
            <a:avLst/>
          </a:prstGeom>
          <a:noFill/>
        </p:spPr>
        <p:txBody>
          <a:bodyPr wrap="square">
            <a:spAutoFit/>
          </a:bodyPr>
          <a:lstStyle/>
          <a:p>
            <a:pPr marL="36195" marR="215900" indent="-6350" algn="ctr">
              <a:lnSpc>
                <a:spcPct val="108000"/>
              </a:lnSpc>
              <a:spcAft>
                <a:spcPts val="980"/>
              </a:spcAft>
            </a:pPr>
            <a:r>
              <a:rPr lang="en-IN" sz="3200" b="1" dirty="0" smtClean="0">
                <a:latin typeface="Times New Roman" pitchFamily="18" charset="0"/>
              </a:rPr>
              <a:t>METHODOLOGY</a:t>
            </a:r>
            <a:endParaRPr lang="en-IN" sz="3000" dirty="0">
              <a:solidFill>
                <a:srgbClr val="000000"/>
              </a:solidFill>
              <a:effectLst/>
              <a:latin typeface="Times New Roman" panose="02020603050405020304" pitchFamily="18" charset="0"/>
              <a:ea typeface="Times New Roman" panose="02020603050405020304" pitchFamily="18" charset="0"/>
            </a:endParaRPr>
          </a:p>
        </p:txBody>
      </p:sp>
      <p:sp>
        <p:nvSpPr>
          <p:cNvPr id="2" name="Rectangle 1"/>
          <p:cNvSpPr/>
          <p:nvPr/>
        </p:nvSpPr>
        <p:spPr>
          <a:xfrm>
            <a:off x="1429968" y="1615669"/>
            <a:ext cx="10369684" cy="3416320"/>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The image </a:t>
            </a:r>
            <a:r>
              <a:rPr lang="en-US" sz="2400" dirty="0" smtClean="0">
                <a:latin typeface="Times New Roman" pitchFamily="18" charset="0"/>
                <a:cs typeface="Times New Roman" pitchFamily="18" charset="0"/>
              </a:rPr>
              <a:t>have </a:t>
            </a:r>
            <a:r>
              <a:rPr lang="en-US" sz="2400" dirty="0">
                <a:latin typeface="Times New Roman" pitchFamily="18" charset="0"/>
                <a:cs typeface="Times New Roman" pitchFamily="18" charset="0"/>
              </a:rPr>
              <a:t>provided appears to be a flowchart that outlines a task scheduling and execution process in a data center environment. The flow begins with users submitting tasks to a scheduler, which employs a Priority Assignment Technique (PAT) to prioritize the tasks. These tasks are then assigned to Virtual Machines (VMs) using a Fibonacci Heap data structure, optimizing the allocation process for efficient execution.</a:t>
            </a:r>
          </a:p>
        </p:txBody>
      </p:sp>
    </p:spTree>
    <p:extLst>
      <p:ext uri="{BB962C8B-B14F-4D97-AF65-F5344CB8AC3E}">
        <p14:creationId xmlns:p14="http://schemas.microsoft.com/office/powerpoint/2010/main" val="1137677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315B4C7-C7A3-DA1D-9694-8670E0B39785}"/>
              </a:ext>
            </a:extLst>
          </p:cNvPr>
          <p:cNvSpPr txBox="1"/>
          <p:nvPr/>
        </p:nvSpPr>
        <p:spPr>
          <a:xfrm>
            <a:off x="2556388" y="229597"/>
            <a:ext cx="7472829" cy="624145"/>
          </a:xfrm>
          <a:prstGeom prst="rect">
            <a:avLst/>
          </a:prstGeom>
          <a:noFill/>
        </p:spPr>
        <p:txBody>
          <a:bodyPr wrap="square">
            <a:spAutoFit/>
          </a:bodyPr>
          <a:lstStyle/>
          <a:p>
            <a:pPr marL="36195" marR="215900" indent="-6350" algn="ctr">
              <a:lnSpc>
                <a:spcPct val="108000"/>
              </a:lnSpc>
              <a:spcAft>
                <a:spcPts val="980"/>
              </a:spcAft>
            </a:pPr>
            <a:r>
              <a:rPr lang="en-IN" sz="3200" b="1" dirty="0" smtClean="0">
                <a:latin typeface="Times New Roman" pitchFamily="18" charset="0"/>
              </a:rPr>
              <a:t>METHODOLOGY</a:t>
            </a:r>
            <a:endParaRPr lang="en-IN" sz="3000" dirty="0">
              <a:solidFill>
                <a:srgbClr val="000000"/>
              </a:solidFill>
              <a:effectLst/>
              <a:latin typeface="Times New Roman" panose="02020603050405020304" pitchFamily="18" charset="0"/>
              <a:ea typeface="Times New Roman" panose="02020603050405020304" pitchFamily="18" charset="0"/>
            </a:endParaRPr>
          </a:p>
        </p:txBody>
      </p:sp>
      <p:sp>
        <p:nvSpPr>
          <p:cNvPr id="3" name="Rectangle 2"/>
          <p:cNvSpPr/>
          <p:nvPr/>
        </p:nvSpPr>
        <p:spPr>
          <a:xfrm>
            <a:off x="807395" y="2136339"/>
            <a:ext cx="11215991" cy="3349956"/>
          </a:xfrm>
          <a:prstGeom prst="rect">
            <a:avLst/>
          </a:prstGeom>
        </p:spPr>
        <p:txBody>
          <a:bodyPr wrap="square">
            <a:spAutoFit/>
          </a:bodyPr>
          <a:lstStyle/>
          <a:p>
            <a:pPr algn="just">
              <a:lnSpc>
                <a:spcPct val="150000"/>
              </a:lnSpc>
            </a:pPr>
            <a:r>
              <a:rPr lang="en-US" sz="2400" dirty="0">
                <a:latin typeface="Times New Roman" pitchFamily="18" charset="0"/>
                <a:cs typeface="Times New Roman" pitchFamily="18" charset="0"/>
              </a:rPr>
              <a:t>Once assigned, the tasks are executed within the data center, where multiple VMs work collaboratively to manage the task execution. A First In First Out (FIFO) queue is used to manage and order tasks during this phase. The flowchart visually represents the journey of tasks from user submission through prioritization, assignment, and execution, highlighting the importance of efficient scheduling in data center operations. The use of PAT and Fibonacci Heap suggests a focus on performance optimization.</a:t>
            </a:r>
          </a:p>
        </p:txBody>
      </p:sp>
    </p:spTree>
    <p:extLst>
      <p:ext uri="{BB962C8B-B14F-4D97-AF65-F5344CB8AC3E}">
        <p14:creationId xmlns:p14="http://schemas.microsoft.com/office/powerpoint/2010/main" val="303642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46"/>
          <p:cNvPicPr/>
          <p:nvPr/>
        </p:nvPicPr>
        <p:blipFill>
          <a:blip r:embed="rId2" cstate="print"/>
          <a:stretch>
            <a:fillRect/>
          </a:stretch>
        </p:blipFill>
        <p:spPr>
          <a:xfrm>
            <a:off x="2110903" y="1196502"/>
            <a:ext cx="8044774" cy="4941651"/>
          </a:xfrm>
          <a:prstGeom prst="rect">
            <a:avLst/>
          </a:prstGeom>
        </p:spPr>
      </p:pic>
    </p:spTree>
    <p:extLst>
      <p:ext uri="{BB962C8B-B14F-4D97-AF65-F5344CB8AC3E}">
        <p14:creationId xmlns:p14="http://schemas.microsoft.com/office/powerpoint/2010/main" val="2270007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xmlns="" id="{05727902-9988-58B1-97D6-8309A23A5835}"/>
              </a:ext>
            </a:extLst>
          </p:cNvPr>
          <p:cNvSpPr txBox="1"/>
          <p:nvPr/>
        </p:nvSpPr>
        <p:spPr>
          <a:xfrm>
            <a:off x="2423814" y="399890"/>
            <a:ext cx="7344372" cy="143045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nSpc>
                <a:spcPts val="5400"/>
              </a:lnSpc>
              <a:defRPr sz="4200" b="1">
                <a:solidFill>
                  <a:srgbClr val="4971C2"/>
                </a:solidFill>
                <a:latin typeface="Arial"/>
                <a:ea typeface="Arial"/>
                <a:cs typeface="Arial"/>
                <a:sym typeface="Arial"/>
              </a:defRPr>
            </a:lvl1pPr>
          </a:lstStyle>
          <a:p>
            <a:pPr algn="ctr">
              <a:defRPr>
                <a:solidFill>
                  <a:srgbClr val="1B1B27"/>
                </a:solidFill>
              </a:defRPr>
            </a:pPr>
            <a:r>
              <a:rPr lang="en-IN" dirty="0">
                <a:solidFill>
                  <a:schemeClr val="tx1"/>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APPLICATIONS</a:t>
            </a:r>
          </a:p>
          <a:p>
            <a:pPr algn="ctr">
              <a:defRPr>
                <a:solidFill>
                  <a:srgbClr val="1B1B27"/>
                </a:solidFill>
              </a:defRPr>
            </a:pP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75F1E01D-38EB-474E-874E-B9C7E4F2A59A}"/>
              </a:ext>
            </a:extLst>
          </p:cNvPr>
          <p:cNvSpPr txBox="1"/>
          <p:nvPr/>
        </p:nvSpPr>
        <p:spPr>
          <a:xfrm>
            <a:off x="403692" y="1201469"/>
            <a:ext cx="11099259" cy="5632311"/>
          </a:xfrm>
          <a:prstGeom prst="rect">
            <a:avLst/>
          </a:prstGeom>
          <a:noFill/>
        </p:spPr>
        <p:txBody>
          <a:bodyPr wrap="square">
            <a:spAutoFit/>
          </a:bodyPr>
          <a:lstStyle/>
          <a:p>
            <a:pPr marL="342900" indent="-342900" algn="just">
              <a:lnSpc>
                <a:spcPct val="150000"/>
              </a:lnSpc>
              <a:buFont typeface="Arial" pitchFamily="34" charset="0"/>
              <a:buChar char="•"/>
            </a:pPr>
            <a:r>
              <a:rPr lang="en-US" sz="2400" b="1" dirty="0">
                <a:latin typeface="Times New Roman" pitchFamily="18" charset="0"/>
                <a:cs typeface="Times New Roman" pitchFamily="18" charset="0"/>
              </a:rPr>
              <a:t>Resource Management</a:t>
            </a:r>
            <a:r>
              <a:rPr lang="en-US" sz="2400" dirty="0">
                <a:latin typeface="Times New Roman" pitchFamily="18" charset="0"/>
                <a:cs typeface="Times New Roman" pitchFamily="18" charset="0"/>
              </a:rPr>
              <a:t>: Efficient allocation of tasks to available resources in cloud environments.</a:t>
            </a:r>
          </a:p>
          <a:p>
            <a:pPr marL="342900" indent="-342900" algn="just">
              <a:lnSpc>
                <a:spcPct val="150000"/>
              </a:lnSpc>
              <a:buFont typeface="Arial" pitchFamily="34" charset="0"/>
              <a:buChar char="•"/>
            </a:pPr>
            <a:r>
              <a:rPr lang="en-US" sz="2400" b="1" dirty="0">
                <a:latin typeface="Times New Roman" pitchFamily="18" charset="0"/>
                <a:cs typeface="Times New Roman" pitchFamily="18" charset="0"/>
              </a:rPr>
              <a:t>Performance Optimization</a:t>
            </a:r>
            <a:r>
              <a:rPr lang="en-US" sz="2400" dirty="0">
                <a:latin typeface="Times New Roman" pitchFamily="18" charset="0"/>
                <a:cs typeface="Times New Roman" pitchFamily="18" charset="0"/>
              </a:rPr>
              <a:t>: Minimization of task completion times and enhancement of overall system performance.</a:t>
            </a:r>
          </a:p>
          <a:p>
            <a:pPr marL="342900" indent="-342900" algn="just">
              <a:lnSpc>
                <a:spcPct val="150000"/>
              </a:lnSpc>
              <a:buFont typeface="Arial" pitchFamily="34" charset="0"/>
              <a:buChar char="•"/>
            </a:pPr>
            <a:r>
              <a:rPr lang="en-US" sz="2400" b="1" dirty="0">
                <a:latin typeface="Times New Roman" pitchFamily="18" charset="0"/>
                <a:cs typeface="Times New Roman" pitchFamily="18" charset="0"/>
              </a:rPr>
              <a:t>Cost Efficiency</a:t>
            </a:r>
            <a:r>
              <a:rPr lang="en-US" sz="2400" dirty="0">
                <a:latin typeface="Times New Roman" pitchFamily="18" charset="0"/>
                <a:cs typeface="Times New Roman" pitchFamily="18" charset="0"/>
              </a:rPr>
              <a:t>: Reduction of operational costs by optimizing resource utilization</a:t>
            </a:r>
            <a:r>
              <a:rPr lang="en-US" sz="2400" dirty="0" smtClean="0">
                <a:latin typeface="Times New Roman" pitchFamily="18" charset="0"/>
                <a:cs typeface="Times New Roman" pitchFamily="18" charset="0"/>
              </a:rPr>
              <a:t>.</a:t>
            </a:r>
            <a:endParaRPr lang="en-IN" sz="2400" dirty="0">
              <a:solidFill>
                <a:srgbClr val="000000"/>
              </a:solidFill>
              <a:latin typeface="Times New Roman" panose="02020603050405020304" pitchFamily="18" charset="0"/>
              <a:cs typeface="Times New Roman" pitchFamily="18" charset="0"/>
            </a:endParaRPr>
          </a:p>
          <a:p>
            <a:pPr marL="342900" indent="-342900" algn="just">
              <a:lnSpc>
                <a:spcPct val="150000"/>
              </a:lnSpc>
              <a:buFont typeface="Arial" pitchFamily="34" charset="0"/>
              <a:buChar char="•"/>
            </a:pPr>
            <a:r>
              <a:rPr lang="en-US" sz="2400" b="1" dirty="0">
                <a:latin typeface="Times New Roman" pitchFamily="18" charset="0"/>
                <a:cs typeface="Times New Roman" pitchFamily="18" charset="0"/>
              </a:rPr>
              <a:t>Quality of Service (QoS) Enhancement</a:t>
            </a:r>
            <a:r>
              <a:rPr lang="en-US" sz="2400" dirty="0">
                <a:latin typeface="Times New Roman" pitchFamily="18" charset="0"/>
                <a:cs typeface="Times New Roman" pitchFamily="18" charset="0"/>
              </a:rPr>
              <a:t>: Improvement of user satisfaction through better </a:t>
            </a:r>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service-level agreements.</a:t>
            </a:r>
          </a:p>
          <a:p>
            <a:pPr marL="342900" indent="-342900" algn="just">
              <a:lnSpc>
                <a:spcPct val="150000"/>
              </a:lnSpc>
              <a:buFont typeface="Arial" pitchFamily="34" charset="0"/>
              <a:buChar char="•"/>
            </a:pPr>
            <a:r>
              <a:rPr lang="en-US" sz="2400" b="1" dirty="0">
                <a:latin typeface="Times New Roman" pitchFamily="18" charset="0"/>
                <a:cs typeface="Times New Roman" pitchFamily="18" charset="0"/>
              </a:rPr>
              <a:t>Dynamic Workload Management</a:t>
            </a:r>
            <a:r>
              <a:rPr lang="en-US" sz="2400" dirty="0">
                <a:latin typeface="Times New Roman" pitchFamily="18" charset="0"/>
                <a:cs typeface="Times New Roman" pitchFamily="18" charset="0"/>
              </a:rPr>
              <a:t>: Adaptation to changing workload conditions for maintaining efficiency.</a:t>
            </a:r>
          </a:p>
          <a:p>
            <a:pPr marL="342900" indent="-342900" algn="just">
              <a:lnSpc>
                <a:spcPct val="150000"/>
              </a:lnSpc>
              <a:buFont typeface="Arial" pitchFamily="34" charset="0"/>
              <a:buChar cha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02675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564</TotalTime>
  <Words>792</Words>
  <Application>Microsoft Office PowerPoint</Application>
  <PresentationFormat>Custom</PresentationFormat>
  <Paragraphs>65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Yashavantha S</dc:creator>
  <cp:lastModifiedBy>Sindhu</cp:lastModifiedBy>
  <cp:revision>37</cp:revision>
  <dcterms:created xsi:type="dcterms:W3CDTF">2024-04-27T17:34:59Z</dcterms:created>
  <dcterms:modified xsi:type="dcterms:W3CDTF">2025-04-17T15:14:38Z</dcterms:modified>
</cp:coreProperties>
</file>