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50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5574-398D-44C9-A6B5-6D68AC3DDCCC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6CE2-B275-43F2-90EF-020357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4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5574-398D-44C9-A6B5-6D68AC3DDCCC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6CE2-B275-43F2-90EF-020357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6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5574-398D-44C9-A6B5-6D68AC3DDCCC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6CE2-B275-43F2-90EF-020357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8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5574-398D-44C9-A6B5-6D68AC3DDCCC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6CE2-B275-43F2-90EF-020357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0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5574-398D-44C9-A6B5-6D68AC3DDCCC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6CE2-B275-43F2-90EF-020357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3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5574-398D-44C9-A6B5-6D68AC3DDCCC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6CE2-B275-43F2-90EF-020357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6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5574-398D-44C9-A6B5-6D68AC3DDCCC}" type="datetimeFigureOut">
              <a:rPr lang="en-US" smtClean="0"/>
              <a:t>3/20/17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6CE2-B275-43F2-90EF-020357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3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5574-398D-44C9-A6B5-6D68AC3DDCCC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6CE2-B275-43F2-90EF-020357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5574-398D-44C9-A6B5-6D68AC3DDCCC}" type="datetimeFigureOut">
              <a:rPr lang="en-US" smtClean="0"/>
              <a:t>3/20/17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6CE2-B275-43F2-90EF-020357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0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5574-398D-44C9-A6B5-6D68AC3DDCCC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6CE2-B275-43F2-90EF-020357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8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5574-398D-44C9-A6B5-6D68AC3DDCCC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6CE2-B275-43F2-90EF-020357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0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F5574-398D-44C9-A6B5-6D68AC3DDCCC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B6CE2-B275-43F2-90EF-02035738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45476" y="6525969"/>
            <a:ext cx="562771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/>
              <a:t>Santisteban</a:t>
            </a:r>
            <a:r>
              <a:rPr lang="en-US" sz="1600" dirty="0"/>
              <a:t> et al. </a:t>
            </a:r>
            <a:r>
              <a:rPr lang="it-IT" sz="1600" dirty="0"/>
              <a:t>J. Appl. Cryst. (2001). 34, 289-297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70839" y="303289"/>
                <a:ext cx="9126026" cy="2567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0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𝑬𝒓𝒇</m:t>
                          </m:r>
                          <m:d>
                            <m:dPr>
                              <m:ctrlPr>
                                <a:rPr lang="en-US" sz="2000" b="1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b="1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1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l-GR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𝝈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2000" b="1" i="1">
                                              <a:latin typeface="Cambria Math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</m:d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1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000" b="1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sz="2000" b="1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b="1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𝜶</m:t>
                                      </m:r>
                                    </m:den>
                                  </m:f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sz="2000" b="1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b="1" i="1">
                                              <a:latin typeface="Cambria Math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000" b="1" i="1">
                                                  <a:latin typeface="Cambria Math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l-GR" sz="2000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𝝈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b="1" i="1">
                                                  <a:latin typeface="Cambria Math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𝜶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sup>
                          </m:sSup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𝑬𝒓𝒇</m:t>
                              </m:r>
                              <m:d>
                                <m:dPr>
                                  <m:ctrlPr>
                                    <a:rPr lang="en-US" sz="2000" b="1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000" b="1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000" b="1" i="1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ctrlPr>
                                                <a:rPr lang="en-US" sz="2000" b="1" i="1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b="1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𝒕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l-GR" sz="2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𝝈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000" b="1" i="1">
                                                  <a:latin typeface="Cambria Math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e>
                                          </m:rad>
                                        </m:den>
                                      </m:f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2000" b="1" i="1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l-GR" sz="2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𝝈</m:t>
                                          </m:r>
                                        </m:num>
                                        <m:den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𝜶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000" b="1" dirty="0"/>
              </a:p>
              <a:p>
                <a:pPr algn="ctr">
                  <a:lnSpc>
                    <a:spcPct val="90000"/>
                  </a:lnSpc>
                </a:pPr>
                <a:r>
                  <a:rPr lang="en-US" dirty="0"/>
                  <a:t>t</a:t>
                </a:r>
                <a:r>
                  <a:rPr lang="en-US" baseline="-25000" dirty="0"/>
                  <a:t>o</a:t>
                </a:r>
                <a:r>
                  <a:rPr lang="en-US" dirty="0"/>
                  <a:t>: edge position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Gaussian broadening (sample and instrumental setup)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Decay constant, characteristic property of the moderator (geometry and temperature).</a:t>
                </a:r>
                <a:endParaRPr lang="en-US" dirty="0"/>
              </a:p>
              <a:p>
                <a:pPr algn="ctr">
                  <a:lnSpc>
                    <a:spcPct val="90000"/>
                  </a:lnSpc>
                </a:pPr>
                <a:r>
                  <a:rPr lang="en-US" dirty="0"/>
                  <a:t>A</a:t>
                </a:r>
                <a:r>
                  <a:rPr lang="en-US" baseline="-25000" dirty="0"/>
                  <a:t>1 </a:t>
                </a:r>
                <a:r>
                  <a:rPr lang="en-US" dirty="0"/>
                  <a:t>= Offset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dirty="0"/>
                  <a:t>A</a:t>
                </a:r>
                <a:r>
                  <a:rPr lang="en-US" baseline="-25000" dirty="0"/>
                  <a:t>2 </a:t>
                </a:r>
                <a:r>
                  <a:rPr lang="en-US" dirty="0"/>
                  <a:t>= Height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839" y="303289"/>
                <a:ext cx="9126026" cy="2567178"/>
              </a:xfrm>
              <a:prstGeom prst="rect">
                <a:avLst/>
              </a:prstGeom>
              <a:blipFill>
                <a:blip r:embed="rId2"/>
                <a:stretch>
                  <a:fillRect b="-4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879729" y="153745"/>
            <a:ext cx="282178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Simple fitting function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45476" y="6525969"/>
            <a:ext cx="562771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/>
              <a:t>Santisteban</a:t>
            </a:r>
            <a:r>
              <a:rPr lang="en-US" sz="1600" dirty="0"/>
              <a:t> et al. </a:t>
            </a:r>
            <a:r>
              <a:rPr lang="it-IT" sz="1600" dirty="0"/>
              <a:t>J. Appl. Cryst. (2001). 34, 289-297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24004" y="3656931"/>
                <a:ext cx="9126026" cy="26638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0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1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𝑬𝒓𝒇</m:t>
                          </m:r>
                          <m:d>
                            <m:dPr>
                              <m:ctrlPr>
                                <a:rPr lang="en-US" sz="2000" b="1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b="1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1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l-GR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𝝈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2000" b="1" i="1">
                                              <a:latin typeface="Cambria Math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</m:d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1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000" b="1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sz="2000" b="1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b="1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𝜶</m:t>
                                      </m:r>
                                    </m:den>
                                  </m:f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sz="2000" b="1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b="1" i="1">
                                              <a:latin typeface="Cambria Math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000" b="1" i="1">
                                                  <a:latin typeface="Cambria Math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l-GR" sz="2000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𝝈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b="1" i="1">
                                                  <a:latin typeface="Cambria Math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𝜶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sup>
                          </m:sSup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𝑬𝒓𝒇</m:t>
                              </m:r>
                              <m:d>
                                <m:dPr>
                                  <m:ctrlPr>
                                    <a:rPr lang="en-US" sz="2000" b="1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000" b="1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000" b="1" i="1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ctrlPr>
                                                <a:rPr lang="en-US" sz="2000" b="1" i="1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b="1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𝒕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l-GR" sz="2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𝝈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000" b="1" i="1">
                                                  <a:latin typeface="Cambria Math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e>
                                          </m:rad>
                                        </m:den>
                                      </m:f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2000" b="1" i="1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l-GR" sz="2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𝝈</m:t>
                                          </m:r>
                                        </m:num>
                                        <m:den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𝜶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000" b="1" dirty="0"/>
              </a:p>
              <a:p>
                <a:pPr algn="ctr">
                  <a:lnSpc>
                    <a:spcPct val="90000"/>
                  </a:lnSpc>
                </a:pPr>
                <a:r>
                  <a:rPr lang="en-US" dirty="0"/>
                  <a:t>t</a:t>
                </a:r>
                <a:r>
                  <a:rPr lang="en-US" baseline="-25000" dirty="0"/>
                  <a:t>o</a:t>
                </a:r>
                <a:r>
                  <a:rPr lang="en-US" dirty="0"/>
                  <a:t>: edge position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Gaussian broadening (sample and instrumental setup)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Decay constant, characteristic property of the moderator (geometry and temperature).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4" y="3656931"/>
                <a:ext cx="9126026" cy="2663871"/>
              </a:xfrm>
              <a:prstGeom prst="rect">
                <a:avLst/>
              </a:prstGeom>
              <a:blipFill>
                <a:blip r:embed="rId3"/>
                <a:stretch>
                  <a:fillRect b="-4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805696" y="3233018"/>
            <a:ext cx="537395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rgbClr val="1732FD"/>
                </a:solidFill>
              </a:rPr>
              <a:t>Linear function of before and after </a:t>
            </a:r>
            <a:r>
              <a:rPr lang="en-US" b="1" dirty="0" err="1">
                <a:solidFill>
                  <a:srgbClr val="1732FD"/>
                </a:solidFill>
              </a:rPr>
              <a:t>bragg</a:t>
            </a:r>
            <a:r>
              <a:rPr lang="en-US" b="1" dirty="0">
                <a:solidFill>
                  <a:srgbClr val="1732FD"/>
                </a:solidFill>
              </a:rPr>
              <a:t>-edge</a:t>
            </a:r>
          </a:p>
        </p:txBody>
      </p:sp>
    </p:spTree>
    <p:extLst>
      <p:ext uri="{BB962C8B-B14F-4D97-AF65-F5344CB8AC3E}">
        <p14:creationId xmlns:p14="http://schemas.microsoft.com/office/powerpoint/2010/main" val="338925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12381" y="3381138"/>
                <a:ext cx="10792047" cy="2833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Estimation of A1 to A6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Linear fit on the lines before/after </a:t>
                </a:r>
                <a:r>
                  <a:rPr lang="en-US" sz="2400" dirty="0" err="1"/>
                  <a:t>bragg</a:t>
                </a:r>
                <a:r>
                  <a:rPr lang="en-US" sz="2400" dirty="0"/>
                  <a:t> edge</a:t>
                </a:r>
                <a:r>
                  <a:rPr lang="en-US" sz="2400" dirty="0">
                    <a:sym typeface="Wingdings" panose="05000000000000000000" pitchFamily="2" charset="2"/>
                  </a:rPr>
                  <a:t> slope </a:t>
                </a:r>
                <a:r>
                  <a:rPr lang="en-US" sz="2400" dirty="0"/>
                  <a:t>of first line;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A2</a:t>
                </a:r>
                <a:r>
                  <a:rPr lang="en-US" sz="2400" dirty="0"/>
                  <a:t>, second;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A5</a:t>
                </a:r>
                <a:r>
                  <a:rPr lang="en-US" sz="2400" dirty="0"/>
                  <a:t>. </a:t>
                </a:r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A6</a:t>
                </a:r>
                <a:r>
                  <a:rPr lang="en-US" sz="2400" dirty="0"/>
                  <a:t> can be approximately estimated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−(2∗</m:t>
                    </m:r>
                    <m:f>
                      <m:f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X=rough position of edge, I=edge intensity. </a:t>
                </a:r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A1</a:t>
                </a:r>
                <a:r>
                  <a:rPr lang="en-US" sz="2400" dirty="0"/>
                  <a:t> can be estimated by intercept of the first or send line from linear fit or Intercept+A2*A6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81" y="3381138"/>
                <a:ext cx="10792047" cy="2833148"/>
              </a:xfrm>
              <a:prstGeom prst="rect">
                <a:avLst/>
              </a:prstGeom>
              <a:blipFill>
                <a:blip r:embed="rId2"/>
                <a:stretch>
                  <a:fillRect l="-904" t="-1724" b="-4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12381" y="458703"/>
                <a:ext cx="1091963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Fitting algorithm 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A1 and A6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A2 and A5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 smtClean="0"/>
                  <a:t>d, </a:t>
                </a:r>
                <a14:m>
                  <m:oMath xmlns:m="http://schemas.openxmlformats.org/officeDocument/2006/math">
                    <m:r>
                      <a:rPr lang="el-G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2400" dirty="0" smtClean="0"/>
                  <a:t>, </a:t>
                </a:r>
                <a:r>
                  <a:rPr lang="en-US" sz="2400" dirty="0" smtClean="0"/>
                  <a:t>alpha</a:t>
                </a:r>
                <a:endParaRPr lang="en-US" sz="2400" dirty="0"/>
              </a:p>
              <a:p>
                <a:pPr marL="342900" indent="-342900">
                  <a:buAutoNum type="arabicPeriod"/>
                </a:pPr>
                <a:r>
                  <a:rPr lang="en-US" sz="2400" dirty="0" smtClean="0"/>
                  <a:t>A1</a:t>
                </a:r>
                <a:r>
                  <a:rPr lang="en-US" sz="2400" dirty="0" smtClean="0"/>
                  <a:t>, </a:t>
                </a:r>
                <a:r>
                  <a:rPr lang="en-US" sz="2400" dirty="0" smtClean="0"/>
                  <a:t>A2</a:t>
                </a:r>
                <a:r>
                  <a:rPr lang="en-US" sz="2400" dirty="0" smtClean="0"/>
                  <a:t>, </a:t>
                </a:r>
                <a:r>
                  <a:rPr lang="en-US" sz="2400" dirty="0" smtClean="0"/>
                  <a:t>A5</a:t>
                </a:r>
                <a:r>
                  <a:rPr lang="en-US" sz="2400" dirty="0" smtClean="0"/>
                  <a:t>, </a:t>
                </a:r>
                <a:r>
                  <a:rPr lang="en-US" sz="2400" dirty="0" smtClean="0"/>
                  <a:t>A6</a:t>
                </a:r>
                <a:endParaRPr lang="en-US" sz="2400" dirty="0"/>
              </a:p>
              <a:p>
                <a:pPr marL="342900" indent="-342900">
                  <a:buAutoNum type="arabicPeriod"/>
                </a:pPr>
                <a:r>
                  <a:rPr lang="en-US" sz="2400" dirty="0" smtClean="0"/>
                  <a:t>d, </a:t>
                </a:r>
                <a14:m>
                  <m:oMath xmlns:m="http://schemas.openxmlformats.org/officeDocument/2006/math">
                    <m:r>
                      <a:rPr lang="el-G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2400" dirty="0"/>
                  <a:t>, alpha </a:t>
                </a:r>
                <a:endParaRPr lang="en-US" sz="2400" dirty="0" smtClean="0"/>
              </a:p>
              <a:p>
                <a:pPr marL="342900" indent="-342900">
                  <a:buAutoNum type="arabicPeriod"/>
                </a:pPr>
                <a:r>
                  <a:rPr lang="en-US" sz="2400" dirty="0" smtClean="0"/>
                  <a:t>all</a:t>
                </a:r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81" y="458703"/>
                <a:ext cx="10919638" cy="2677656"/>
              </a:xfrm>
              <a:prstGeom prst="rect">
                <a:avLst/>
              </a:prstGeom>
              <a:blipFill rotWithShape="0">
                <a:blip r:embed="rId3"/>
                <a:stretch>
                  <a:fillRect l="-893" t="-1822" b="-4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76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4915</TotalTime>
  <Words>376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Calibri Light</vt:lpstr>
      <vt:lpstr>Cambria Math</vt:lpstr>
      <vt:lpstr>Times New Roman</vt:lpstr>
      <vt:lpstr>Wingdings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Song, Gian</dc:creator>
  <cp:lastModifiedBy>Bidochon 37763</cp:lastModifiedBy>
  <cp:revision>8</cp:revision>
  <dcterms:created xsi:type="dcterms:W3CDTF">2016-11-07T21:17:39Z</dcterms:created>
  <dcterms:modified xsi:type="dcterms:W3CDTF">2017-03-23T21:20:08Z</dcterms:modified>
</cp:coreProperties>
</file>