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9" r:id="rId4"/>
    <p:sldId id="260" r:id="rId5"/>
    <p:sldId id="261" r:id="rId6"/>
    <p:sldId id="258" r:id="rId7"/>
    <p:sldId id="262" r:id="rId8"/>
    <p:sldId id="263" r:id="rId9"/>
    <p:sldId id="264" r:id="rId10"/>
    <p:sldId id="265" r:id="rId11"/>
    <p:sldId id="266" r:id="rId12"/>
    <p:sldId id="267"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63C2-AB60-0C65-E9A3-E7462451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F0E02C-FFED-5430-966F-004BBA6B9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5BC222-5113-201A-1778-BBD40A35CD72}"/>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5" name="Footer Placeholder 4">
            <a:extLst>
              <a:ext uri="{FF2B5EF4-FFF2-40B4-BE49-F238E27FC236}">
                <a16:creationId xmlns:a16="http://schemas.microsoft.com/office/drawing/2014/main" id="{832942FD-068E-C28C-CBF0-079DAB19A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B4244-2FA1-768A-6DF7-10FDFCA2843F}"/>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410182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20AD-BA68-461A-2AEC-C9997AFEB1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B2D974-9270-3060-51CE-08BC05EA8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7079B-6E66-C61A-DF8D-9BC498DD07B5}"/>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5" name="Footer Placeholder 4">
            <a:extLst>
              <a:ext uri="{FF2B5EF4-FFF2-40B4-BE49-F238E27FC236}">
                <a16:creationId xmlns:a16="http://schemas.microsoft.com/office/drawing/2014/main" id="{FDF0C727-40DA-856E-18A9-9A90F5107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3B1C51-DFAD-E3B7-9B76-CB2D642DA933}"/>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201323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98494-E840-0704-7BB1-B8F933E1CA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E6FCD4-196D-89D6-5ECA-EDD67987D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4EFA8-751A-5031-AD40-60BAD4073699}"/>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5" name="Footer Placeholder 4">
            <a:extLst>
              <a:ext uri="{FF2B5EF4-FFF2-40B4-BE49-F238E27FC236}">
                <a16:creationId xmlns:a16="http://schemas.microsoft.com/office/drawing/2014/main" id="{2E374D94-2B90-37CD-1E5F-8C9D09B64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B8526-2E02-08BD-4D16-C979D3488571}"/>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222058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DFCA-2AFD-F412-D816-4D42FF57D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E7452-4C67-FF35-A1F1-765753F29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549F7-A85A-0907-C0BC-28EDC5ED0E43}"/>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5" name="Footer Placeholder 4">
            <a:extLst>
              <a:ext uri="{FF2B5EF4-FFF2-40B4-BE49-F238E27FC236}">
                <a16:creationId xmlns:a16="http://schemas.microsoft.com/office/drawing/2014/main" id="{FA4FE12A-D49E-20C0-612C-A460A9C2F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C3E8B-6EB9-DC31-5DF3-DE21BE31D22C}"/>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197933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276F-444F-2B48-080D-CB48FB155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09F53C-CEBB-5BF1-1E01-CF8A946F8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64AFB-4BE9-AB08-43F3-448C8A62D96A}"/>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5" name="Footer Placeholder 4">
            <a:extLst>
              <a:ext uri="{FF2B5EF4-FFF2-40B4-BE49-F238E27FC236}">
                <a16:creationId xmlns:a16="http://schemas.microsoft.com/office/drawing/2014/main" id="{E6FCDEE7-A793-9B41-F114-4C9B8CA9B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8A5F8-7C1A-5E44-FF9E-CB5F9B519520}"/>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422884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601C-6267-8AD9-D395-20AF35690F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D6AE0B-0F9B-ABC4-2DF4-6C14ADD52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FB9B2-528B-59EB-BD3B-F9D46A198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8417A0-47CB-7D4D-1C1D-5E139A4CBDA6}"/>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6" name="Footer Placeholder 5">
            <a:extLst>
              <a:ext uri="{FF2B5EF4-FFF2-40B4-BE49-F238E27FC236}">
                <a16:creationId xmlns:a16="http://schemas.microsoft.com/office/drawing/2014/main" id="{9DBF72B5-B12F-F248-4E94-8C198E360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745752-B715-D979-1DBA-A34658271CB1}"/>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37605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2329-56A2-B9A3-7058-77F48D4203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2F7E3-14FB-0C39-2E24-A2AAF72D7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056975-3527-0C77-1C36-5BCF6541F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69D2BB-5E23-E5E5-850C-3649A401F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009EE-F71E-8550-EAEC-34C205CF8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C720EF-F1BE-808B-52AA-B421356FA0D0}"/>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8" name="Footer Placeholder 7">
            <a:extLst>
              <a:ext uri="{FF2B5EF4-FFF2-40B4-BE49-F238E27FC236}">
                <a16:creationId xmlns:a16="http://schemas.microsoft.com/office/drawing/2014/main" id="{9E657844-39A7-36FC-83DC-EB887A3A9A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5DBA5-0E9B-472C-4A77-490314054BF6}"/>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314596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029B-53BB-E43E-433F-6CCDA53F16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35792F-0209-F64B-4B59-4683F96C060B}"/>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4" name="Footer Placeholder 3">
            <a:extLst>
              <a:ext uri="{FF2B5EF4-FFF2-40B4-BE49-F238E27FC236}">
                <a16:creationId xmlns:a16="http://schemas.microsoft.com/office/drawing/2014/main" id="{F306478B-D394-6440-97F0-B0B4AD02C4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52F831-2DD3-4F69-2C2E-7B0093302813}"/>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212795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3D4EB-7C30-870B-6FE2-18FDDDBC7427}"/>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3" name="Footer Placeholder 2">
            <a:extLst>
              <a:ext uri="{FF2B5EF4-FFF2-40B4-BE49-F238E27FC236}">
                <a16:creationId xmlns:a16="http://schemas.microsoft.com/office/drawing/2014/main" id="{952357A9-98E0-36E5-5E44-8530B57992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09CCA7-5EAA-9193-CBF1-B753B5630BAE}"/>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175153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0286-8F69-4A14-D00F-F87239F31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3508DB-72DA-D58B-052B-5A36D0C52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73DC46-EEE3-5C50-B78C-A40D3A0F4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F895F-8359-A62A-204C-F6743A3B25CD}"/>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6" name="Footer Placeholder 5">
            <a:extLst>
              <a:ext uri="{FF2B5EF4-FFF2-40B4-BE49-F238E27FC236}">
                <a16:creationId xmlns:a16="http://schemas.microsoft.com/office/drawing/2014/main" id="{6356E699-87EB-87DE-5587-FB495AC260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895B0-6F3E-4789-E76D-E91856A3A986}"/>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417085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835D-84C2-BB96-59F5-E3ABCE0E4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0B34F8-5351-E750-4B9A-0C4D856C2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B0A488-9A06-BA2F-2BAE-ADCC02A21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5E1A-FAE0-A312-7AC8-BAA56880E228}"/>
              </a:ext>
            </a:extLst>
          </p:cNvPr>
          <p:cNvSpPr>
            <a:spLocks noGrp="1"/>
          </p:cNvSpPr>
          <p:nvPr>
            <p:ph type="dt" sz="half" idx="10"/>
          </p:nvPr>
        </p:nvSpPr>
        <p:spPr/>
        <p:txBody>
          <a:bodyPr/>
          <a:lstStyle/>
          <a:p>
            <a:fld id="{1670D71D-DA81-40D9-9E4A-30DE3230D19E}" type="datetimeFigureOut">
              <a:rPr lang="en-IN" smtClean="0"/>
              <a:t>26-09-2023</a:t>
            </a:fld>
            <a:endParaRPr lang="en-IN"/>
          </a:p>
        </p:txBody>
      </p:sp>
      <p:sp>
        <p:nvSpPr>
          <p:cNvPr id="6" name="Footer Placeholder 5">
            <a:extLst>
              <a:ext uri="{FF2B5EF4-FFF2-40B4-BE49-F238E27FC236}">
                <a16:creationId xmlns:a16="http://schemas.microsoft.com/office/drawing/2014/main" id="{C434ECC9-7811-3D68-52CD-917AB39099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A7ECF-9E54-EBA1-738D-3F4C76BF8C2D}"/>
              </a:ext>
            </a:extLst>
          </p:cNvPr>
          <p:cNvSpPr>
            <a:spLocks noGrp="1"/>
          </p:cNvSpPr>
          <p:nvPr>
            <p:ph type="sldNum" sz="quarter" idx="12"/>
          </p:nvPr>
        </p:nvSpPr>
        <p:spPr/>
        <p:txBody>
          <a:bodyPr/>
          <a:lstStyle/>
          <a:p>
            <a:fld id="{4BBA62FE-7047-4429-8A89-E0C4BBD52F09}" type="slidenum">
              <a:rPr lang="en-IN" smtClean="0"/>
              <a:t>‹#›</a:t>
            </a:fld>
            <a:endParaRPr lang="en-IN"/>
          </a:p>
        </p:txBody>
      </p:sp>
    </p:spTree>
    <p:extLst>
      <p:ext uri="{BB962C8B-B14F-4D97-AF65-F5344CB8AC3E}">
        <p14:creationId xmlns:p14="http://schemas.microsoft.com/office/powerpoint/2010/main" val="208558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7446F-B535-AC69-63CF-34C39FF2A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B20ABF-32E4-3F9A-D288-5050258F8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7727D-876A-2352-DD08-E309D42BA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0D71D-DA81-40D9-9E4A-30DE3230D19E}" type="datetimeFigureOut">
              <a:rPr lang="en-IN" smtClean="0"/>
              <a:t>26-09-2023</a:t>
            </a:fld>
            <a:endParaRPr lang="en-IN"/>
          </a:p>
        </p:txBody>
      </p:sp>
      <p:sp>
        <p:nvSpPr>
          <p:cNvPr id="5" name="Footer Placeholder 4">
            <a:extLst>
              <a:ext uri="{FF2B5EF4-FFF2-40B4-BE49-F238E27FC236}">
                <a16:creationId xmlns:a16="http://schemas.microsoft.com/office/drawing/2014/main" id="{F54C9C5F-3904-5976-D7D1-043483659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984FAB-0325-7D3C-F73A-61F8F4530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A62FE-7047-4429-8A89-E0C4BBD52F09}" type="slidenum">
              <a:rPr lang="en-IN" smtClean="0"/>
              <a:t>‹#›</a:t>
            </a:fld>
            <a:endParaRPr lang="en-IN"/>
          </a:p>
        </p:txBody>
      </p:sp>
    </p:spTree>
    <p:extLst>
      <p:ext uri="{BB962C8B-B14F-4D97-AF65-F5344CB8AC3E}">
        <p14:creationId xmlns:p14="http://schemas.microsoft.com/office/powerpoint/2010/main" val="27753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ndujaindu137@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vedavyasv/usa-hous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9826-E7D2-1D6C-47A6-677092B5B994}"/>
              </a:ext>
            </a:extLst>
          </p:cNvPr>
          <p:cNvSpPr>
            <a:spLocks noGrp="1"/>
          </p:cNvSpPr>
          <p:nvPr>
            <p:ph type="title"/>
          </p:nvPr>
        </p:nvSpPr>
        <p:spPr>
          <a:xfrm>
            <a:off x="2294553" y="583163"/>
            <a:ext cx="6578859" cy="2715208"/>
          </a:xfrm>
        </p:spPr>
        <p:txBody>
          <a:bodyPr>
            <a:normAutofit fontScale="90000"/>
          </a:bodyPr>
          <a:lstStyle/>
          <a:p>
            <a:r>
              <a:rPr lang="en-US" sz="7200" dirty="0">
                <a:latin typeface="Arial Black" panose="020B0A04020102020204" pitchFamily="34" charset="0"/>
              </a:rPr>
              <a:t>HOUSE PRICE PREDICTOR</a:t>
            </a:r>
            <a:endParaRPr lang="en-IN" sz="7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DC30576-8AA9-7B2E-F383-B818E85D1657}"/>
              </a:ext>
            </a:extLst>
          </p:cNvPr>
          <p:cNvSpPr>
            <a:spLocks noGrp="1"/>
          </p:cNvSpPr>
          <p:nvPr>
            <p:ph idx="1"/>
          </p:nvPr>
        </p:nvSpPr>
        <p:spPr>
          <a:xfrm>
            <a:off x="5551714" y="3872203"/>
            <a:ext cx="5802086" cy="2304759"/>
          </a:xfrm>
        </p:spPr>
        <p:txBody>
          <a:bodyPr/>
          <a:lstStyle/>
          <a:p>
            <a:r>
              <a:rPr lang="en-US" dirty="0">
                <a:latin typeface="Aptos Narrow" panose="020B0004020202020204" pitchFamily="34" charset="0"/>
              </a:rPr>
              <a:t>K.INDUJA</a:t>
            </a:r>
          </a:p>
          <a:p>
            <a:r>
              <a:rPr lang="en-US" dirty="0">
                <a:latin typeface="Aptos Narrow" panose="020B0004020202020204" pitchFamily="34" charset="0"/>
              </a:rPr>
              <a:t>BE(CSE) 3</a:t>
            </a:r>
            <a:r>
              <a:rPr lang="en-US" baseline="30000" dirty="0">
                <a:latin typeface="Aptos Narrow" panose="020B0004020202020204" pitchFamily="34" charset="0"/>
              </a:rPr>
              <a:t>RD</a:t>
            </a:r>
            <a:r>
              <a:rPr lang="en-US" dirty="0">
                <a:latin typeface="Aptos Narrow" panose="020B0004020202020204" pitchFamily="34" charset="0"/>
              </a:rPr>
              <a:t> YEAR</a:t>
            </a:r>
          </a:p>
          <a:p>
            <a:r>
              <a:rPr lang="en-US" dirty="0">
                <a:latin typeface="Aptos Narrow" panose="020B0004020202020204" pitchFamily="34" charset="0"/>
              </a:rPr>
              <a:t>EMAIL ID: </a:t>
            </a:r>
            <a:r>
              <a:rPr lang="en-US" dirty="0">
                <a:latin typeface="Aptos Narrow" panose="020B0004020202020204" pitchFamily="34" charset="0"/>
                <a:hlinkClick r:id="rId2"/>
              </a:rPr>
              <a:t>indujaindu137@gmail.com</a:t>
            </a:r>
            <a:endParaRPr lang="en-US" dirty="0">
              <a:latin typeface="Aptos Narrow" panose="020B0004020202020204" pitchFamily="34" charset="0"/>
            </a:endParaRPr>
          </a:p>
          <a:p>
            <a:r>
              <a:rPr lang="en-US" dirty="0">
                <a:latin typeface="Aptos Narrow" panose="020B0004020202020204" pitchFamily="34" charset="0"/>
              </a:rPr>
              <a:t>NM ID: au511321104031</a:t>
            </a:r>
          </a:p>
          <a:p>
            <a:endParaRPr lang="en-IN" dirty="0"/>
          </a:p>
        </p:txBody>
      </p:sp>
    </p:spTree>
    <p:extLst>
      <p:ext uri="{BB962C8B-B14F-4D97-AF65-F5344CB8AC3E}">
        <p14:creationId xmlns:p14="http://schemas.microsoft.com/office/powerpoint/2010/main" val="378955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2C36-F68B-06BE-B170-5A453EAE911A}"/>
              </a:ext>
            </a:extLst>
          </p:cNvPr>
          <p:cNvSpPr>
            <a:spLocks noGrp="1"/>
          </p:cNvSpPr>
          <p:nvPr>
            <p:ph type="title"/>
          </p:nvPr>
        </p:nvSpPr>
        <p:spPr>
          <a:xfrm>
            <a:off x="3874536" y="309142"/>
            <a:ext cx="4442927" cy="1325563"/>
          </a:xfrm>
        </p:spPr>
        <p:txBody>
          <a:bodyPr/>
          <a:lstStyle/>
          <a:p>
            <a:r>
              <a:rPr lang="en-US" b="0" i="0" dirty="0">
                <a:solidFill>
                  <a:srgbClr val="222222"/>
                </a:solidFill>
                <a:effectLst/>
                <a:latin typeface="Arial" panose="020B0604020202020204" pitchFamily="34" charset="0"/>
              </a:rPr>
              <a:t> Model Training</a:t>
            </a:r>
            <a:endParaRPr lang="en-IN" dirty="0"/>
          </a:p>
        </p:txBody>
      </p:sp>
      <p:sp>
        <p:nvSpPr>
          <p:cNvPr id="3" name="Content Placeholder 2">
            <a:extLst>
              <a:ext uri="{FF2B5EF4-FFF2-40B4-BE49-F238E27FC236}">
                <a16:creationId xmlns:a16="http://schemas.microsoft.com/office/drawing/2014/main" id="{827AE57C-64A1-28F4-8397-D798B41B9547}"/>
              </a:ext>
            </a:extLst>
          </p:cNvPr>
          <p:cNvSpPr>
            <a:spLocks noGrp="1"/>
          </p:cNvSpPr>
          <p:nvPr>
            <p:ph idx="1"/>
          </p:nvPr>
        </p:nvSpPr>
        <p:spPr/>
        <p:txBody>
          <a:bodyPr>
            <a:normAutofit/>
          </a:bodyPr>
          <a:lstStyle/>
          <a:p>
            <a:pPr marL="0" indent="0">
              <a:buNone/>
            </a:pPr>
            <a:r>
              <a:rPr lang="en-US" sz="3600" b="0" i="0" dirty="0">
                <a:solidFill>
                  <a:srgbClr val="222222"/>
                </a:solidFill>
                <a:effectLst/>
              </a:rPr>
              <a:t>We will train each of the selected models using the preprocessed dataset. Training will involve learning the underlying patterns in the data, enabling the models to make accurate predictions.</a:t>
            </a:r>
          </a:p>
          <a:p>
            <a:pPr marL="0" indent="0">
              <a:buNone/>
            </a:pPr>
            <a:r>
              <a:rPr lang="en-US" sz="3600" b="0" i="0" dirty="0">
                <a:solidFill>
                  <a:srgbClr val="222222"/>
                </a:solidFill>
                <a:effectLst/>
              </a:rPr>
              <a:t>Tools/Modules: Scikit-Learn will be instrumental in model training</a:t>
            </a:r>
            <a:endParaRPr lang="en-IN" sz="3600" dirty="0"/>
          </a:p>
        </p:txBody>
      </p:sp>
    </p:spTree>
    <p:extLst>
      <p:ext uri="{BB962C8B-B14F-4D97-AF65-F5344CB8AC3E}">
        <p14:creationId xmlns:p14="http://schemas.microsoft.com/office/powerpoint/2010/main" val="34243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BE93-3554-BB4E-A762-DCEEB4A88BD4}"/>
              </a:ext>
            </a:extLst>
          </p:cNvPr>
          <p:cNvSpPr>
            <a:spLocks noGrp="1"/>
          </p:cNvSpPr>
          <p:nvPr>
            <p:ph type="title"/>
          </p:nvPr>
        </p:nvSpPr>
        <p:spPr>
          <a:xfrm>
            <a:off x="3105538" y="337133"/>
            <a:ext cx="5030755" cy="1325563"/>
          </a:xfrm>
        </p:spPr>
        <p:txBody>
          <a:bodyPr/>
          <a:lstStyle/>
          <a:p>
            <a:r>
              <a:rPr lang="en-US" b="0" i="0" dirty="0">
                <a:solidFill>
                  <a:srgbClr val="222222"/>
                </a:solidFill>
                <a:effectLst/>
                <a:latin typeface="Arial" panose="020B0604020202020204" pitchFamily="34" charset="0"/>
              </a:rPr>
              <a:t>Evaluation Metrics</a:t>
            </a:r>
            <a:endParaRPr lang="en-IN" dirty="0"/>
          </a:p>
        </p:txBody>
      </p:sp>
      <p:sp>
        <p:nvSpPr>
          <p:cNvPr id="3" name="Content Placeholder 2">
            <a:extLst>
              <a:ext uri="{FF2B5EF4-FFF2-40B4-BE49-F238E27FC236}">
                <a16:creationId xmlns:a16="http://schemas.microsoft.com/office/drawing/2014/main" id="{76FDE966-9389-3450-49BE-F951DF685F02}"/>
              </a:ext>
            </a:extLst>
          </p:cNvPr>
          <p:cNvSpPr>
            <a:spLocks noGrp="1"/>
          </p:cNvSpPr>
          <p:nvPr>
            <p:ph idx="1"/>
          </p:nvPr>
        </p:nvSpPr>
        <p:spPr/>
        <p:txBody>
          <a:bodyPr/>
          <a:lstStyle/>
          <a:p>
            <a:pPr marL="0" indent="0">
              <a:buNone/>
            </a:pPr>
            <a:r>
              <a:rPr lang="en-US" sz="3600" b="0" i="0" dirty="0">
                <a:solidFill>
                  <a:srgbClr val="222222"/>
                </a:solidFill>
                <a:effectLst/>
              </a:rPr>
              <a:t>To assess the performance of our models, we will use key metrics such as Mean Absolute Error (MAE), Root Mean Squared Error (RMSE), and R-squared. These metrics will provide insights into how well each model predicts house prices.</a:t>
            </a:r>
          </a:p>
          <a:p>
            <a:pPr marL="0" indent="0">
              <a:buNone/>
            </a:pPr>
            <a:r>
              <a:rPr lang="en-US" sz="3600" b="0" i="0" dirty="0">
                <a:solidFill>
                  <a:srgbClr val="222222"/>
                </a:solidFill>
                <a:effectLst/>
              </a:rPr>
              <a:t>Tools/Modules: Matplotlib will be used for visualizing the evaluation results.</a:t>
            </a:r>
            <a:endParaRPr lang="en-IN" sz="3600" dirty="0"/>
          </a:p>
        </p:txBody>
      </p:sp>
    </p:spTree>
    <p:extLst>
      <p:ext uri="{BB962C8B-B14F-4D97-AF65-F5344CB8AC3E}">
        <p14:creationId xmlns:p14="http://schemas.microsoft.com/office/powerpoint/2010/main" val="45801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909E-D73D-B838-6F7A-AD1F7F33FA69}"/>
              </a:ext>
            </a:extLst>
          </p:cNvPr>
          <p:cNvSpPr>
            <a:spLocks noGrp="1"/>
          </p:cNvSpPr>
          <p:nvPr>
            <p:ph type="title"/>
          </p:nvPr>
        </p:nvSpPr>
        <p:spPr>
          <a:xfrm>
            <a:off x="4495800" y="327803"/>
            <a:ext cx="2688771" cy="1325563"/>
          </a:xfrm>
        </p:spPr>
        <p:txBody>
          <a:bodyPr/>
          <a:lstStyle/>
          <a:p>
            <a:r>
              <a:rPr lang="en-US" b="0" i="0" dirty="0">
                <a:solidFill>
                  <a:srgbClr val="222222"/>
                </a:solidFill>
                <a:effectLst/>
                <a:latin typeface="Arial" panose="020B0604020202020204" pitchFamily="34" charset="0"/>
              </a:rPr>
              <a:t> Results</a:t>
            </a:r>
            <a:endParaRPr lang="en-IN" dirty="0"/>
          </a:p>
        </p:txBody>
      </p:sp>
      <p:sp>
        <p:nvSpPr>
          <p:cNvPr id="3" name="Content Placeholder 2">
            <a:extLst>
              <a:ext uri="{FF2B5EF4-FFF2-40B4-BE49-F238E27FC236}">
                <a16:creationId xmlns:a16="http://schemas.microsoft.com/office/drawing/2014/main" id="{35BE6457-188E-980C-B0E2-47EDF360FE6C}"/>
              </a:ext>
            </a:extLst>
          </p:cNvPr>
          <p:cNvSpPr>
            <a:spLocks noGrp="1"/>
          </p:cNvSpPr>
          <p:nvPr>
            <p:ph idx="1"/>
          </p:nvPr>
        </p:nvSpPr>
        <p:spPr/>
        <p:txBody>
          <a:bodyPr>
            <a:normAutofit/>
          </a:bodyPr>
          <a:lstStyle/>
          <a:p>
            <a:pPr marL="0" indent="0">
              <a:buNone/>
            </a:pPr>
            <a:r>
              <a:rPr lang="en-US" sz="3200" b="0" i="0" dirty="0">
                <a:solidFill>
                  <a:srgbClr val="222222"/>
                </a:solidFill>
                <a:effectLst/>
              </a:rPr>
              <a:t>Our evaluation will reveal compelling results, demonstrating the strengths and weaknesses of each model. We will showcase the model's performance metrics, such as RMSE and R-squared, to highlight their predictive capabilities.</a:t>
            </a:r>
            <a:endParaRPr lang="en-IN" sz="3200" dirty="0"/>
          </a:p>
        </p:txBody>
      </p:sp>
    </p:spTree>
    <p:extLst>
      <p:ext uri="{BB962C8B-B14F-4D97-AF65-F5344CB8AC3E}">
        <p14:creationId xmlns:p14="http://schemas.microsoft.com/office/powerpoint/2010/main" val="68172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19CC-9F13-F7C9-0D81-AD43C9232E28}"/>
              </a:ext>
            </a:extLst>
          </p:cNvPr>
          <p:cNvSpPr>
            <a:spLocks noGrp="1"/>
          </p:cNvSpPr>
          <p:nvPr>
            <p:ph type="title"/>
          </p:nvPr>
        </p:nvSpPr>
        <p:spPr>
          <a:xfrm>
            <a:off x="3768012" y="326572"/>
            <a:ext cx="3752461" cy="1177504"/>
          </a:xfrm>
        </p:spPr>
        <p:txBody>
          <a:bodyPr/>
          <a:lstStyle/>
          <a:p>
            <a:r>
              <a:rPr lang="en-US" b="0" i="0" dirty="0">
                <a:solidFill>
                  <a:srgbClr val="222222"/>
                </a:solidFill>
                <a:effectLst/>
                <a:latin typeface="Arial" panose="020B0604020202020204" pitchFamily="34" charset="0"/>
              </a:rPr>
              <a:t> Future Work</a:t>
            </a:r>
            <a:endParaRPr lang="en-IN" dirty="0"/>
          </a:p>
        </p:txBody>
      </p:sp>
      <p:sp>
        <p:nvSpPr>
          <p:cNvPr id="3" name="Content Placeholder 2">
            <a:extLst>
              <a:ext uri="{FF2B5EF4-FFF2-40B4-BE49-F238E27FC236}">
                <a16:creationId xmlns:a16="http://schemas.microsoft.com/office/drawing/2014/main" id="{A82D427D-AD12-35A4-B0C1-FE953AE4CF27}"/>
              </a:ext>
            </a:extLst>
          </p:cNvPr>
          <p:cNvSpPr>
            <a:spLocks noGrp="1"/>
          </p:cNvSpPr>
          <p:nvPr>
            <p:ph idx="1"/>
          </p:nvPr>
        </p:nvSpPr>
        <p:spPr/>
        <p:txBody>
          <a:bodyPr>
            <a:normAutofit/>
          </a:bodyPr>
          <a:lstStyle/>
          <a:p>
            <a:pPr marL="0" indent="0">
              <a:buNone/>
            </a:pPr>
            <a:r>
              <a:rPr lang="en-US" b="0" i="0" dirty="0">
                <a:solidFill>
                  <a:srgbClr val="222222"/>
                </a:solidFill>
                <a:effectLst/>
                <a:latin typeface="Arial" panose="020B0604020202020204" pitchFamily="34" charset="0"/>
              </a:rPr>
              <a:t> </a:t>
            </a:r>
            <a:r>
              <a:rPr lang="en-US" b="0" i="0" dirty="0">
                <a:solidFill>
                  <a:srgbClr val="222222"/>
                </a:solidFill>
                <a:effectLst/>
              </a:rPr>
              <a:t>In our ongoing efforts to enhance predictive accuracy and gain deeper insights into the housing market, we will plan to explore advanced ensemble methods, hyperparameter tuning, and potentially more sophisticated feature engineering techniques. By continuously experimenting with diverse models and improving our data preprocessing, we aim to uncover hidden patterns and improve our predictions further.</a:t>
            </a:r>
          </a:p>
          <a:p>
            <a:pPr marL="0" indent="0">
              <a:buNone/>
            </a:pPr>
            <a:r>
              <a:rPr lang="en-US" b="0" i="0" dirty="0">
                <a:solidFill>
                  <a:srgbClr val="222222"/>
                </a:solidFill>
                <a:effectLst/>
              </a:rPr>
              <a:t>Tools/Modules: In the future, we may explore additional tools and libraries based on the specific needs of our project.</a:t>
            </a:r>
            <a:endParaRPr lang="en-IN" dirty="0"/>
          </a:p>
          <a:p>
            <a:endParaRPr lang="en-IN" dirty="0"/>
          </a:p>
        </p:txBody>
      </p:sp>
    </p:spTree>
    <p:extLst>
      <p:ext uri="{BB962C8B-B14F-4D97-AF65-F5344CB8AC3E}">
        <p14:creationId xmlns:p14="http://schemas.microsoft.com/office/powerpoint/2010/main" val="2398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939C-E625-C03D-A54A-E9E57E871725}"/>
              </a:ext>
            </a:extLst>
          </p:cNvPr>
          <p:cNvSpPr>
            <a:spLocks noGrp="1"/>
          </p:cNvSpPr>
          <p:nvPr>
            <p:ph type="title"/>
          </p:nvPr>
        </p:nvSpPr>
        <p:spPr>
          <a:xfrm>
            <a:off x="2750198" y="373225"/>
            <a:ext cx="6206412" cy="1354786"/>
          </a:xfrm>
        </p:spPr>
        <p:txBody>
          <a:bodyPr/>
          <a:lstStyle/>
          <a:p>
            <a:r>
              <a:rPr lang="en-US" dirty="0"/>
              <a:t> </a:t>
            </a:r>
            <a:r>
              <a:rPr lang="en-US" dirty="0">
                <a:latin typeface="Arial" panose="020B0604020202020204" pitchFamily="34" charset="0"/>
                <a:cs typeface="Arial" panose="020B0604020202020204" pitchFamily="34" charset="0"/>
              </a:rPr>
              <a:t>Problem Statement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BC62C12-D6C9-A888-06E7-16B991A9CE61}"/>
              </a:ext>
            </a:extLst>
          </p:cNvPr>
          <p:cNvSpPr>
            <a:spLocks noGrp="1"/>
          </p:cNvSpPr>
          <p:nvPr>
            <p:ph idx="1"/>
          </p:nvPr>
        </p:nvSpPr>
        <p:spPr/>
        <p:txBody>
          <a:bodyPr>
            <a:normAutofit/>
          </a:bodyPr>
          <a:lstStyle/>
          <a:p>
            <a:r>
              <a:rPr lang="en-US" sz="3600" dirty="0"/>
              <a:t>The housing market will remain a complex sector that will continue to affect people's lives significantly. Accurately predicting house prices will be crucial for making informed decisions when buying or selling a home. In this project, we will use machine learning techniques to predict house prices based on various features.</a:t>
            </a:r>
            <a:br>
              <a:rPr lang="en-US" dirty="0"/>
            </a:br>
            <a:endParaRPr lang="en-IN" dirty="0"/>
          </a:p>
        </p:txBody>
      </p:sp>
    </p:spTree>
    <p:extLst>
      <p:ext uri="{BB962C8B-B14F-4D97-AF65-F5344CB8AC3E}">
        <p14:creationId xmlns:p14="http://schemas.microsoft.com/office/powerpoint/2010/main" val="385249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91A1-FBE2-0E7D-04EE-FB367032FDA5}"/>
              </a:ext>
            </a:extLst>
          </p:cNvPr>
          <p:cNvSpPr>
            <a:spLocks noGrp="1"/>
          </p:cNvSpPr>
          <p:nvPr>
            <p:ph type="title"/>
          </p:nvPr>
        </p:nvSpPr>
        <p:spPr>
          <a:xfrm>
            <a:off x="3394787" y="251926"/>
            <a:ext cx="5257800" cy="1242819"/>
          </a:xfrm>
        </p:spPr>
        <p:txBody>
          <a:bodyPr/>
          <a:lstStyle/>
          <a:p>
            <a:r>
              <a:rPr lang="en-US" dirty="0">
                <a:latin typeface="Arial" panose="020B0604020202020204" pitchFamily="34" charset="0"/>
                <a:cs typeface="Arial" panose="020B0604020202020204" pitchFamily="34" charset="0"/>
              </a:rPr>
              <a:t>Project Overview</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D4E8A91-BD3C-5BDE-7AAE-BA4A732D42F7}"/>
              </a:ext>
            </a:extLst>
          </p:cNvPr>
          <p:cNvSpPr>
            <a:spLocks noGrp="1"/>
          </p:cNvSpPr>
          <p:nvPr>
            <p:ph idx="1"/>
          </p:nvPr>
        </p:nvSpPr>
        <p:spPr/>
        <p:txBody>
          <a:bodyPr>
            <a:normAutofit fontScale="92500" lnSpcReduction="10000"/>
          </a:bodyPr>
          <a:lstStyle/>
          <a:p>
            <a:r>
              <a:rPr lang="en-US" sz="3200" dirty="0"/>
              <a:t>The primary objective of this project will be to develop a machine learning model that will accurately predict house prices based on a set of relevant features. This model will provide valuable insights to both buyers and sellers in the housing market.</a:t>
            </a:r>
          </a:p>
          <a:p>
            <a:r>
              <a:rPr lang="en-US" sz="3200" dirty="0"/>
              <a:t>Dataset Source: We will acquire our dataset from Kaggle, specifically the "USA Housing" dataset. This dataset will contain a wealth of information about houses in the USA, making it suitable for our predictive modeling task.</a:t>
            </a:r>
          </a:p>
          <a:p>
            <a:r>
              <a:rPr lang="fi-FI" sz="2600" b="1" i="0" dirty="0">
                <a:solidFill>
                  <a:srgbClr val="313131"/>
                </a:solidFill>
                <a:effectLst/>
                <a:latin typeface="Open Sans" panose="020B0606030504020204" pitchFamily="34" charset="0"/>
              </a:rPr>
              <a:t> Dataset Link: </a:t>
            </a:r>
            <a:r>
              <a:rPr lang="fi-FI" sz="2600" b="1" i="0" u="none" strike="noStrike" dirty="0">
                <a:solidFill>
                  <a:srgbClr val="0075B4"/>
                </a:solidFill>
                <a:effectLst/>
                <a:latin typeface="inherit"/>
                <a:hlinkClick r:id="rId2"/>
              </a:rPr>
              <a:t>https://www.kaggle.com/datasets/vedavyasv/usa-housing</a:t>
            </a:r>
            <a:br>
              <a:rPr lang="en-US" dirty="0"/>
            </a:br>
            <a:endParaRPr lang="en-IN" dirty="0"/>
          </a:p>
        </p:txBody>
      </p:sp>
    </p:spTree>
    <p:extLst>
      <p:ext uri="{BB962C8B-B14F-4D97-AF65-F5344CB8AC3E}">
        <p14:creationId xmlns:p14="http://schemas.microsoft.com/office/powerpoint/2010/main" val="162627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1811-D717-C4FA-4488-AA20E6FC5B87}"/>
              </a:ext>
            </a:extLst>
          </p:cNvPr>
          <p:cNvSpPr>
            <a:spLocks noGrp="1"/>
          </p:cNvSpPr>
          <p:nvPr>
            <p:ph type="title"/>
          </p:nvPr>
        </p:nvSpPr>
        <p:spPr>
          <a:xfrm>
            <a:off x="3534747" y="234496"/>
            <a:ext cx="4778829" cy="1325563"/>
          </a:xfrm>
        </p:spPr>
        <p:txBody>
          <a:bodyPr/>
          <a:lstStyle/>
          <a:p>
            <a:r>
              <a:rPr lang="en-US" dirty="0">
                <a:latin typeface="Arial" panose="020B0604020202020204" pitchFamily="34" charset="0"/>
                <a:cs typeface="Arial" panose="020B0604020202020204" pitchFamily="34" charset="0"/>
              </a:rPr>
              <a:t>Design Thinking</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50A645-03DE-5798-3142-5EA05C5EF014}"/>
              </a:ext>
            </a:extLst>
          </p:cNvPr>
          <p:cNvSpPr>
            <a:spLocks noGrp="1"/>
          </p:cNvSpPr>
          <p:nvPr>
            <p:ph idx="1"/>
          </p:nvPr>
        </p:nvSpPr>
        <p:spPr/>
        <p:txBody>
          <a:bodyPr>
            <a:noAutofit/>
          </a:bodyPr>
          <a:lstStyle/>
          <a:p>
            <a:r>
              <a:rPr lang="en-US" sz="4000" dirty="0"/>
              <a:t>Our approach to solving this problem will be structured into several phases, each with specific objectives and tasks. These phases will include data preprocessing, feature selection, model selection, model training, and evaluation. This structured approach will ensure that we systematically address all aspects of the problem.</a:t>
            </a:r>
            <a:endParaRPr lang="en-IN" sz="4000" dirty="0"/>
          </a:p>
        </p:txBody>
      </p:sp>
    </p:spTree>
    <p:extLst>
      <p:ext uri="{BB962C8B-B14F-4D97-AF65-F5344CB8AC3E}">
        <p14:creationId xmlns:p14="http://schemas.microsoft.com/office/powerpoint/2010/main" val="10156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52E4-056F-CE4B-BDA2-E611E3E974AD}"/>
              </a:ext>
            </a:extLst>
          </p:cNvPr>
          <p:cNvSpPr>
            <a:spLocks noGrp="1"/>
          </p:cNvSpPr>
          <p:nvPr>
            <p:ph type="title"/>
          </p:nvPr>
        </p:nvSpPr>
        <p:spPr>
          <a:xfrm>
            <a:off x="3133531" y="378764"/>
            <a:ext cx="5786535" cy="1325563"/>
          </a:xfrm>
        </p:spPr>
        <p:txBody>
          <a:bodyPr/>
          <a:lstStyle/>
          <a:p>
            <a:r>
              <a:rPr lang="en-US" dirty="0">
                <a:latin typeface="Aptos" panose="020B0004020202020204" pitchFamily="34" charset="0"/>
              </a:rPr>
              <a:t>Problem Definition</a:t>
            </a:r>
            <a:endParaRPr lang="en-IN" dirty="0">
              <a:latin typeface="Aptos" panose="020B0004020202020204" pitchFamily="34" charset="0"/>
            </a:endParaRPr>
          </a:p>
        </p:txBody>
      </p:sp>
      <p:sp>
        <p:nvSpPr>
          <p:cNvPr id="3" name="Content Placeholder 2">
            <a:extLst>
              <a:ext uri="{FF2B5EF4-FFF2-40B4-BE49-F238E27FC236}">
                <a16:creationId xmlns:a16="http://schemas.microsoft.com/office/drawing/2014/main" id="{CAEB470A-3D8D-D5C2-8F31-89DE0D463535}"/>
              </a:ext>
            </a:extLst>
          </p:cNvPr>
          <p:cNvSpPr>
            <a:spLocks noGrp="1"/>
          </p:cNvSpPr>
          <p:nvPr>
            <p:ph idx="1"/>
          </p:nvPr>
        </p:nvSpPr>
        <p:spPr/>
        <p:txBody>
          <a:bodyPr/>
          <a:lstStyle/>
          <a:p>
            <a:r>
              <a:rPr lang="en-US" sz="3600" dirty="0"/>
              <a:t>The fundamental problem we aim to solve will be predicting house prices accurately. To achieve this, we will leverage machine learning techniques and a dataset that will contain a variety of features related to housing properties.</a:t>
            </a:r>
            <a:br>
              <a:rPr lang="en-US" dirty="0"/>
            </a:br>
            <a:endParaRPr lang="en-IN" dirty="0"/>
          </a:p>
        </p:txBody>
      </p:sp>
    </p:spTree>
    <p:extLst>
      <p:ext uri="{BB962C8B-B14F-4D97-AF65-F5344CB8AC3E}">
        <p14:creationId xmlns:p14="http://schemas.microsoft.com/office/powerpoint/2010/main" val="83262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28ED-45C6-C3DA-F4DB-8A522F231050}"/>
              </a:ext>
            </a:extLst>
          </p:cNvPr>
          <p:cNvSpPr>
            <a:spLocks noGrp="1"/>
          </p:cNvSpPr>
          <p:nvPr>
            <p:ph type="title"/>
          </p:nvPr>
        </p:nvSpPr>
        <p:spPr>
          <a:xfrm>
            <a:off x="3749351" y="299810"/>
            <a:ext cx="4498910" cy="1325563"/>
          </a:xfrm>
        </p:spPr>
        <p:txBody>
          <a:bodyPr>
            <a:normAutofit/>
          </a:bodyPr>
          <a:lstStyle/>
          <a:p>
            <a:r>
              <a:rPr lang="en-US" sz="4800" dirty="0">
                <a:latin typeface="Arial" panose="020B0604020202020204" pitchFamily="34" charset="0"/>
                <a:cs typeface="Arial" panose="020B0604020202020204" pitchFamily="34" charset="0"/>
              </a:rPr>
              <a:t>Data Source</a:t>
            </a:r>
            <a:endParaRPr lang="en-IN" sz="4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F8548A-DE4D-D3D2-936A-A1182D26DDCA}"/>
              </a:ext>
            </a:extLst>
          </p:cNvPr>
          <p:cNvSpPr>
            <a:spLocks noGrp="1"/>
          </p:cNvSpPr>
          <p:nvPr>
            <p:ph idx="1"/>
          </p:nvPr>
        </p:nvSpPr>
        <p:spPr/>
        <p:txBody>
          <a:bodyPr>
            <a:normAutofit fontScale="92500"/>
          </a:bodyPr>
          <a:lstStyle/>
          <a:p>
            <a:pPr marL="0" indent="0">
              <a:buNone/>
            </a:pPr>
            <a:r>
              <a:rPr lang="en-US" sz="3600" dirty="0"/>
              <a:t>We will obtain our dataset from Kaggle. This dataset will include essential features such as location, square footage, number of bedrooms and bathrooms, and, most importantly, the house price. Having access to real-world data will be essential for training a predictive model.</a:t>
            </a:r>
          </a:p>
          <a:p>
            <a:pPr marL="0" indent="0">
              <a:buNone/>
            </a:pPr>
            <a:r>
              <a:rPr lang="en-US" sz="3600" dirty="0"/>
              <a:t>Tools/Modules: Pandas, NumPy, and Scikit-Learn will be used for data preprocessing and initial analysis.</a:t>
            </a:r>
            <a:br>
              <a:rPr lang="en-US" dirty="0"/>
            </a:br>
            <a:br>
              <a:rPr lang="en-US" dirty="0"/>
            </a:br>
            <a:endParaRPr lang="en-IN" dirty="0"/>
          </a:p>
          <a:p>
            <a:endParaRPr lang="en-IN" dirty="0"/>
          </a:p>
        </p:txBody>
      </p:sp>
    </p:spTree>
    <p:extLst>
      <p:ext uri="{BB962C8B-B14F-4D97-AF65-F5344CB8AC3E}">
        <p14:creationId xmlns:p14="http://schemas.microsoft.com/office/powerpoint/2010/main" val="315819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1FE8-1B07-840B-CAE7-EA742AB1B853}"/>
              </a:ext>
            </a:extLst>
          </p:cNvPr>
          <p:cNvSpPr>
            <a:spLocks noGrp="1"/>
          </p:cNvSpPr>
          <p:nvPr>
            <p:ph type="title"/>
          </p:nvPr>
        </p:nvSpPr>
        <p:spPr>
          <a:xfrm>
            <a:off x="3305369" y="346464"/>
            <a:ext cx="5581261" cy="1325563"/>
          </a:xfrm>
        </p:spPr>
        <p:txBody>
          <a:bodyPr/>
          <a:lstStyle/>
          <a:p>
            <a:r>
              <a:rPr lang="en-US" b="0" i="0" dirty="0">
                <a:solidFill>
                  <a:srgbClr val="222222"/>
                </a:solidFill>
                <a:effectLst/>
                <a:latin typeface="Arial" panose="020B0604020202020204" pitchFamily="34" charset="0"/>
              </a:rPr>
              <a:t> Data Preprocessing</a:t>
            </a:r>
            <a:endParaRPr lang="en-IN" dirty="0"/>
          </a:p>
        </p:txBody>
      </p:sp>
      <p:sp>
        <p:nvSpPr>
          <p:cNvPr id="3" name="Content Placeholder 2">
            <a:extLst>
              <a:ext uri="{FF2B5EF4-FFF2-40B4-BE49-F238E27FC236}">
                <a16:creationId xmlns:a16="http://schemas.microsoft.com/office/drawing/2014/main" id="{082753BE-CD72-B055-8FCF-8BBB7F08D098}"/>
              </a:ext>
            </a:extLst>
          </p:cNvPr>
          <p:cNvSpPr>
            <a:spLocks noGrp="1"/>
          </p:cNvSpPr>
          <p:nvPr>
            <p:ph idx="1"/>
          </p:nvPr>
        </p:nvSpPr>
        <p:spPr/>
        <p:txBody>
          <a:bodyPr>
            <a:noAutofit/>
          </a:bodyPr>
          <a:lstStyle/>
          <a:p>
            <a:r>
              <a:rPr lang="en-US" sz="3200" b="0" i="0" dirty="0">
                <a:solidFill>
                  <a:srgbClr val="222222"/>
                </a:solidFill>
                <a:effectLst/>
              </a:rPr>
              <a:t>This phase will involve several crucial data preparation steps. We will clean the dataset by addressing missing values, outliers, and data inconsistencies. Additionally, we will transform categorical features into numerical representations using techniques like one-hot encoding or label encoding. This step will ensure that the data is suitable for machine learning.</a:t>
            </a:r>
          </a:p>
          <a:p>
            <a:r>
              <a:rPr lang="en-US" sz="3200" b="0" i="0" dirty="0">
                <a:solidFill>
                  <a:srgbClr val="222222"/>
                </a:solidFill>
                <a:effectLst/>
              </a:rPr>
              <a:t>Tools/Modules: Pandas, NumPy, and Scikit-Learn will be instrumental in data preprocessing.</a:t>
            </a:r>
            <a:endParaRPr lang="en-IN" sz="3200" dirty="0"/>
          </a:p>
        </p:txBody>
      </p:sp>
    </p:spTree>
    <p:extLst>
      <p:ext uri="{BB962C8B-B14F-4D97-AF65-F5344CB8AC3E}">
        <p14:creationId xmlns:p14="http://schemas.microsoft.com/office/powerpoint/2010/main" val="259574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53D3-B851-4317-9449-83C3635AAC78}"/>
              </a:ext>
            </a:extLst>
          </p:cNvPr>
          <p:cNvSpPr>
            <a:spLocks noGrp="1"/>
          </p:cNvSpPr>
          <p:nvPr>
            <p:ph type="title"/>
          </p:nvPr>
        </p:nvSpPr>
        <p:spPr>
          <a:xfrm>
            <a:off x="3180184" y="243827"/>
            <a:ext cx="5124061" cy="1325563"/>
          </a:xfrm>
        </p:spPr>
        <p:txBody>
          <a:bodyPr/>
          <a:lstStyle/>
          <a:p>
            <a:r>
              <a:rPr lang="en-US" b="0" i="0" dirty="0">
                <a:solidFill>
                  <a:srgbClr val="222222"/>
                </a:solidFill>
                <a:effectLst/>
                <a:latin typeface="Arial" panose="020B0604020202020204" pitchFamily="34" charset="0"/>
              </a:rPr>
              <a:t> Feature Selection</a:t>
            </a:r>
            <a:endParaRPr lang="en-IN" dirty="0"/>
          </a:p>
        </p:txBody>
      </p:sp>
      <p:sp>
        <p:nvSpPr>
          <p:cNvPr id="3" name="Content Placeholder 2">
            <a:extLst>
              <a:ext uri="{FF2B5EF4-FFF2-40B4-BE49-F238E27FC236}">
                <a16:creationId xmlns:a16="http://schemas.microsoft.com/office/drawing/2014/main" id="{51EB828F-504C-9350-A665-808276732D4D}"/>
              </a:ext>
            </a:extLst>
          </p:cNvPr>
          <p:cNvSpPr>
            <a:spLocks noGrp="1"/>
          </p:cNvSpPr>
          <p:nvPr>
            <p:ph idx="1"/>
          </p:nvPr>
        </p:nvSpPr>
        <p:spPr/>
        <p:txBody>
          <a:bodyPr>
            <a:normAutofit/>
          </a:bodyPr>
          <a:lstStyle/>
          <a:p>
            <a:pPr marL="0" indent="0">
              <a:buNone/>
            </a:pPr>
            <a:r>
              <a:rPr lang="en-US" sz="3600" b="0" i="0" dirty="0">
                <a:solidFill>
                  <a:srgbClr val="222222"/>
                </a:solidFill>
                <a:effectLst/>
              </a:rPr>
              <a:t>We will carefully select the most relevant features that will contribute to predicting house prices accurately. This will be achieved through exploratory data analysis and feature importance analysis.</a:t>
            </a:r>
          </a:p>
          <a:p>
            <a:pPr marL="0" indent="0">
              <a:buNone/>
            </a:pPr>
            <a:r>
              <a:rPr lang="en-US" sz="3600" b="0" i="0" dirty="0">
                <a:solidFill>
                  <a:srgbClr val="222222"/>
                </a:solidFill>
                <a:effectLst/>
              </a:rPr>
              <a:t>Tools/Modules: No specific tools/modules, but domain knowledge and exploratory data analysis will be essential.</a:t>
            </a:r>
            <a:endParaRPr lang="en-IN" sz="3600" dirty="0"/>
          </a:p>
        </p:txBody>
      </p:sp>
    </p:spTree>
    <p:extLst>
      <p:ext uri="{BB962C8B-B14F-4D97-AF65-F5344CB8AC3E}">
        <p14:creationId xmlns:p14="http://schemas.microsoft.com/office/powerpoint/2010/main" val="113230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B150-8774-4354-09AE-6171D70F82B2}"/>
              </a:ext>
            </a:extLst>
          </p:cNvPr>
          <p:cNvSpPr>
            <a:spLocks noGrp="1"/>
          </p:cNvSpPr>
          <p:nvPr>
            <p:ph type="title"/>
          </p:nvPr>
        </p:nvSpPr>
        <p:spPr>
          <a:xfrm>
            <a:off x="3497425" y="243827"/>
            <a:ext cx="4844143" cy="1325563"/>
          </a:xfrm>
        </p:spPr>
        <p:txBody>
          <a:bodyPr/>
          <a:lstStyle/>
          <a:p>
            <a:r>
              <a:rPr lang="en-US" b="0" i="0" dirty="0">
                <a:solidFill>
                  <a:srgbClr val="222222"/>
                </a:solidFill>
                <a:effectLst/>
                <a:latin typeface="Arial" panose="020B0604020202020204" pitchFamily="34" charset="0"/>
              </a:rPr>
              <a:t>Model Selection</a:t>
            </a:r>
            <a:endParaRPr lang="en-IN" dirty="0"/>
          </a:p>
        </p:txBody>
      </p:sp>
      <p:sp>
        <p:nvSpPr>
          <p:cNvPr id="3" name="Content Placeholder 2">
            <a:extLst>
              <a:ext uri="{FF2B5EF4-FFF2-40B4-BE49-F238E27FC236}">
                <a16:creationId xmlns:a16="http://schemas.microsoft.com/office/drawing/2014/main" id="{D9125CF4-B37C-0C6E-263E-CF5329BA2F68}"/>
              </a:ext>
            </a:extLst>
          </p:cNvPr>
          <p:cNvSpPr>
            <a:spLocks noGrp="1"/>
          </p:cNvSpPr>
          <p:nvPr>
            <p:ph idx="1"/>
          </p:nvPr>
        </p:nvSpPr>
        <p:spPr/>
        <p:txBody>
          <a:bodyPr>
            <a:normAutofit lnSpcReduction="10000"/>
          </a:bodyPr>
          <a:lstStyle/>
          <a:p>
            <a:pPr marL="0" indent="0">
              <a:buNone/>
            </a:pPr>
            <a:r>
              <a:rPr lang="en-US" b="0" i="0" dirty="0">
                <a:solidFill>
                  <a:srgbClr val="222222"/>
                </a:solidFill>
                <a:effectLst/>
              </a:rPr>
              <a:t>Model Selection: To predict house prices, we will choose three models for exploration:</a:t>
            </a:r>
            <a:br>
              <a:rPr lang="en-US" dirty="0"/>
            </a:br>
            <a:r>
              <a:rPr lang="en-US" b="0" i="0" dirty="0">
                <a:solidFill>
                  <a:srgbClr val="222222"/>
                </a:solidFill>
                <a:effectLst/>
              </a:rPr>
              <a:t>  1. Linear Regression: A fundamental model that will establish a linear relationship between the input features and the target variable.</a:t>
            </a:r>
            <a:br>
              <a:rPr lang="en-US" dirty="0"/>
            </a:br>
            <a:r>
              <a:rPr lang="en-US" b="0" i="0" dirty="0">
                <a:solidFill>
                  <a:srgbClr val="222222"/>
                </a:solidFill>
                <a:effectLst/>
              </a:rPr>
              <a:t>  2. Random Forest Regressor: A powerful ensemble model that will capture complex relationships and interactions in the data.</a:t>
            </a:r>
            <a:br>
              <a:rPr lang="en-US" dirty="0"/>
            </a:br>
            <a:r>
              <a:rPr lang="en-US" b="0" i="0" dirty="0">
                <a:solidFill>
                  <a:srgbClr val="222222"/>
                </a:solidFill>
                <a:effectLst/>
              </a:rPr>
              <a:t>  3. Support Vector Regression (SVR): A model that will use support vector machines to perform regression tasks, capable of handling non-linear relationships.</a:t>
            </a:r>
          </a:p>
          <a:p>
            <a:pPr marL="0" indent="0">
              <a:buNone/>
            </a:pPr>
            <a:r>
              <a:rPr lang="en-US" b="0" i="0" dirty="0">
                <a:solidFill>
                  <a:srgbClr val="222222"/>
                </a:solidFill>
                <a:effectLst/>
              </a:rPr>
              <a:t>Tools/Modules: Scikit-Learn will be used for implementing these models</a:t>
            </a:r>
            <a:endParaRPr lang="en-IN" dirty="0"/>
          </a:p>
        </p:txBody>
      </p:sp>
    </p:spTree>
    <p:extLst>
      <p:ext uri="{BB962C8B-B14F-4D97-AF65-F5344CB8AC3E}">
        <p14:creationId xmlns:p14="http://schemas.microsoft.com/office/powerpoint/2010/main" val="588176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833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Narrow</vt:lpstr>
      <vt:lpstr>Arial</vt:lpstr>
      <vt:lpstr>Arial Black</vt:lpstr>
      <vt:lpstr>Calibri</vt:lpstr>
      <vt:lpstr>Calibri Light</vt:lpstr>
      <vt:lpstr>inherit</vt:lpstr>
      <vt:lpstr>Open Sans</vt:lpstr>
      <vt:lpstr>Office Theme</vt:lpstr>
      <vt:lpstr>HOUSE PRICE PREDICTOR</vt:lpstr>
      <vt:lpstr> Problem Statement</vt:lpstr>
      <vt:lpstr>Project Overview</vt:lpstr>
      <vt:lpstr>Design Thinking</vt:lpstr>
      <vt:lpstr>Problem Definition</vt:lpstr>
      <vt:lpstr>Data Source</vt:lpstr>
      <vt:lpstr> Data Preprocessing</vt:lpstr>
      <vt:lpstr> Feature Selection</vt:lpstr>
      <vt:lpstr>Model Selection</vt:lpstr>
      <vt:lpstr> Model Training</vt:lpstr>
      <vt:lpstr>Evaluation Metrics</vt:lpstr>
      <vt:lpstr> Results</vt:lpstr>
      <vt:lpst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PREDICTOR</dc:title>
  <dc:creator>Induja karthikeyan</dc:creator>
  <cp:lastModifiedBy>Induja karthikeyan</cp:lastModifiedBy>
  <cp:revision>1</cp:revision>
  <dcterms:created xsi:type="dcterms:W3CDTF">2023-09-26T14:12:47Z</dcterms:created>
  <dcterms:modified xsi:type="dcterms:W3CDTF">2023-09-26T15:56:43Z</dcterms:modified>
</cp:coreProperties>
</file>