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59" r:id="rId5"/>
    <p:sldId id="269" r:id="rId6"/>
    <p:sldId id="270" r:id="rId7"/>
    <p:sldId id="271" r:id="rId8"/>
    <p:sldId id="272" r:id="rId9"/>
    <p:sldId id="273" r:id="rId10"/>
    <p:sldId id="260" r:id="rId11"/>
    <p:sldId id="261" r:id="rId12"/>
    <p:sldId id="262" r:id="rId13"/>
    <p:sldId id="263" r:id="rId14"/>
    <p:sldId id="264" r:id="rId15"/>
    <p:sldId id="266" r:id="rId16"/>
    <p:sldId id="268" r:id="rId17"/>
    <p:sldId id="267"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3"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duja karthikeyan" userId="7515712065311af7" providerId="LiveId" clId="{9024B110-2138-4A36-8C28-5DFDA14368D8}"/>
    <pc:docChg chg="custSel addSld delSld modSld sldOrd">
      <pc:chgData name="Induja karthikeyan" userId="7515712065311af7" providerId="LiveId" clId="{9024B110-2138-4A36-8C28-5DFDA14368D8}" dt="2023-10-11T16:38:50.752" v="1422" actId="207"/>
      <pc:docMkLst>
        <pc:docMk/>
      </pc:docMkLst>
      <pc:sldChg chg="modSp mod">
        <pc:chgData name="Induja karthikeyan" userId="7515712065311af7" providerId="LiveId" clId="{9024B110-2138-4A36-8C28-5DFDA14368D8}" dt="2023-10-11T15:37:03.102" v="755" actId="207"/>
        <pc:sldMkLst>
          <pc:docMk/>
          <pc:sldMk cId="1914715643" sldId="256"/>
        </pc:sldMkLst>
        <pc:spChg chg="mod">
          <ac:chgData name="Induja karthikeyan" userId="7515712065311af7" providerId="LiveId" clId="{9024B110-2138-4A36-8C28-5DFDA14368D8}" dt="2023-10-10T09:39:58.553" v="484" actId="1076"/>
          <ac:spMkLst>
            <pc:docMk/>
            <pc:sldMk cId="1914715643" sldId="256"/>
            <ac:spMk id="2" creationId="{B0B65014-C8BC-C24E-4D4E-CB94A3AB77B7}"/>
          </ac:spMkLst>
        </pc:spChg>
        <pc:spChg chg="mod">
          <ac:chgData name="Induja karthikeyan" userId="7515712065311af7" providerId="LiveId" clId="{9024B110-2138-4A36-8C28-5DFDA14368D8}" dt="2023-10-11T15:37:03.102" v="755" actId="207"/>
          <ac:spMkLst>
            <pc:docMk/>
            <pc:sldMk cId="1914715643" sldId="256"/>
            <ac:spMk id="3" creationId="{F8EC0B48-2AD3-9A53-1C57-FD709EED23C3}"/>
          </ac:spMkLst>
        </pc:spChg>
      </pc:sldChg>
      <pc:sldChg chg="modSp mod">
        <pc:chgData name="Induja karthikeyan" userId="7515712065311af7" providerId="LiveId" clId="{9024B110-2138-4A36-8C28-5DFDA14368D8}" dt="2023-10-11T16:35:16.881" v="1365" actId="27636"/>
        <pc:sldMkLst>
          <pc:docMk/>
          <pc:sldMk cId="2086738123" sldId="257"/>
        </pc:sldMkLst>
        <pc:spChg chg="mod">
          <ac:chgData name="Induja karthikeyan" userId="7515712065311af7" providerId="LiveId" clId="{9024B110-2138-4A36-8C28-5DFDA14368D8}" dt="2023-10-11T15:45:27.036" v="790" actId="207"/>
          <ac:spMkLst>
            <pc:docMk/>
            <pc:sldMk cId="2086738123" sldId="257"/>
            <ac:spMk id="2" creationId="{86C8B362-2C74-07EE-B6EF-461CF1E2B501}"/>
          </ac:spMkLst>
        </pc:spChg>
        <pc:spChg chg="mod">
          <ac:chgData name="Induja karthikeyan" userId="7515712065311af7" providerId="LiveId" clId="{9024B110-2138-4A36-8C28-5DFDA14368D8}" dt="2023-10-11T16:35:16.881" v="1365" actId="27636"/>
          <ac:spMkLst>
            <pc:docMk/>
            <pc:sldMk cId="2086738123" sldId="257"/>
            <ac:spMk id="3" creationId="{C3103736-A96F-205E-611D-D62529805F96}"/>
          </ac:spMkLst>
        </pc:spChg>
      </pc:sldChg>
      <pc:sldChg chg="modSp mod">
        <pc:chgData name="Induja karthikeyan" userId="7515712065311af7" providerId="LiveId" clId="{9024B110-2138-4A36-8C28-5DFDA14368D8}" dt="2023-10-11T16:35:16.965" v="1366" actId="27636"/>
        <pc:sldMkLst>
          <pc:docMk/>
          <pc:sldMk cId="2405154324" sldId="258"/>
        </pc:sldMkLst>
        <pc:spChg chg="mod">
          <ac:chgData name="Induja karthikeyan" userId="7515712065311af7" providerId="LiveId" clId="{9024B110-2138-4A36-8C28-5DFDA14368D8}" dt="2023-10-11T15:45:37.806" v="792" actId="207"/>
          <ac:spMkLst>
            <pc:docMk/>
            <pc:sldMk cId="2405154324" sldId="258"/>
            <ac:spMk id="2" creationId="{D8BB121A-4311-D403-73A5-55443420E5A4}"/>
          </ac:spMkLst>
        </pc:spChg>
        <pc:spChg chg="mod">
          <ac:chgData name="Induja karthikeyan" userId="7515712065311af7" providerId="LiveId" clId="{9024B110-2138-4A36-8C28-5DFDA14368D8}" dt="2023-10-11T16:35:16.965" v="1366" actId="27636"/>
          <ac:spMkLst>
            <pc:docMk/>
            <pc:sldMk cId="2405154324" sldId="258"/>
            <ac:spMk id="3" creationId="{1E70239B-22BC-FB9A-FEBC-EF1FC7534311}"/>
          </ac:spMkLst>
        </pc:spChg>
      </pc:sldChg>
      <pc:sldChg chg="modSp mod">
        <pc:chgData name="Induja karthikeyan" userId="7515712065311af7" providerId="LiveId" clId="{9024B110-2138-4A36-8C28-5DFDA14368D8}" dt="2023-10-11T16:35:17.073" v="1367" actId="27636"/>
        <pc:sldMkLst>
          <pc:docMk/>
          <pc:sldMk cId="2547793512" sldId="259"/>
        </pc:sldMkLst>
        <pc:spChg chg="mod">
          <ac:chgData name="Induja karthikeyan" userId="7515712065311af7" providerId="LiveId" clId="{9024B110-2138-4A36-8C28-5DFDA14368D8}" dt="2023-10-11T16:35:17.073" v="1367" actId="27636"/>
          <ac:spMkLst>
            <pc:docMk/>
            <pc:sldMk cId="2547793512" sldId="259"/>
            <ac:spMk id="2" creationId="{092472BF-DA78-BA69-7268-0239AA1BA8E7}"/>
          </ac:spMkLst>
        </pc:spChg>
        <pc:spChg chg="mod">
          <ac:chgData name="Induja karthikeyan" userId="7515712065311af7" providerId="LiveId" clId="{9024B110-2138-4A36-8C28-5DFDA14368D8}" dt="2023-10-11T15:46:27.282" v="801" actId="207"/>
          <ac:spMkLst>
            <pc:docMk/>
            <pc:sldMk cId="2547793512" sldId="259"/>
            <ac:spMk id="3" creationId="{03DF8ED8-47DD-3F55-7116-FE225A5C53C9}"/>
          </ac:spMkLst>
        </pc:spChg>
      </pc:sldChg>
      <pc:sldChg chg="modSp new mod">
        <pc:chgData name="Induja karthikeyan" userId="7515712065311af7" providerId="LiveId" clId="{9024B110-2138-4A36-8C28-5DFDA14368D8}" dt="2023-10-11T16:35:17.220" v="1368" actId="27636"/>
        <pc:sldMkLst>
          <pc:docMk/>
          <pc:sldMk cId="2909507248" sldId="260"/>
        </pc:sldMkLst>
        <pc:spChg chg="mod">
          <ac:chgData name="Induja karthikeyan" userId="7515712065311af7" providerId="LiveId" clId="{9024B110-2138-4A36-8C28-5DFDA14368D8}" dt="2023-10-11T15:56:13.381" v="869" actId="207"/>
          <ac:spMkLst>
            <pc:docMk/>
            <pc:sldMk cId="2909507248" sldId="260"/>
            <ac:spMk id="2" creationId="{AE69D1E2-9BCA-AA48-40B4-E6D3ACA7FAF7}"/>
          </ac:spMkLst>
        </pc:spChg>
        <pc:spChg chg="mod">
          <ac:chgData name="Induja karthikeyan" userId="7515712065311af7" providerId="LiveId" clId="{9024B110-2138-4A36-8C28-5DFDA14368D8}" dt="2023-10-11T16:35:17.220" v="1368" actId="27636"/>
          <ac:spMkLst>
            <pc:docMk/>
            <pc:sldMk cId="2909507248" sldId="260"/>
            <ac:spMk id="3" creationId="{438B8746-457E-6C66-B12D-9B9B129C1842}"/>
          </ac:spMkLst>
        </pc:spChg>
      </pc:sldChg>
      <pc:sldChg chg="modSp new mod">
        <pc:chgData name="Induja karthikeyan" userId="7515712065311af7" providerId="LiveId" clId="{9024B110-2138-4A36-8C28-5DFDA14368D8}" dt="2023-10-11T16:35:17.325" v="1369" actId="27636"/>
        <pc:sldMkLst>
          <pc:docMk/>
          <pc:sldMk cId="562491057" sldId="261"/>
        </pc:sldMkLst>
        <pc:spChg chg="mod">
          <ac:chgData name="Induja karthikeyan" userId="7515712065311af7" providerId="LiveId" clId="{9024B110-2138-4A36-8C28-5DFDA14368D8}" dt="2023-10-11T16:35:16.620" v="1364"/>
          <ac:spMkLst>
            <pc:docMk/>
            <pc:sldMk cId="562491057" sldId="261"/>
            <ac:spMk id="2" creationId="{F33706E8-C618-97F7-C534-F5C53985BC8B}"/>
          </ac:spMkLst>
        </pc:spChg>
        <pc:spChg chg="mod">
          <ac:chgData name="Induja karthikeyan" userId="7515712065311af7" providerId="LiveId" clId="{9024B110-2138-4A36-8C28-5DFDA14368D8}" dt="2023-10-11T16:35:17.325" v="1369" actId="27636"/>
          <ac:spMkLst>
            <pc:docMk/>
            <pc:sldMk cId="562491057" sldId="261"/>
            <ac:spMk id="3" creationId="{D4EF63CF-1C72-27DA-DAB3-55D47811F4A3}"/>
          </ac:spMkLst>
        </pc:spChg>
      </pc:sldChg>
      <pc:sldChg chg="modSp new mod">
        <pc:chgData name="Induja karthikeyan" userId="7515712065311af7" providerId="LiveId" clId="{9024B110-2138-4A36-8C28-5DFDA14368D8}" dt="2023-10-11T16:35:17.496" v="1370" actId="27636"/>
        <pc:sldMkLst>
          <pc:docMk/>
          <pc:sldMk cId="2370069274" sldId="262"/>
        </pc:sldMkLst>
        <pc:spChg chg="mod">
          <ac:chgData name="Induja karthikeyan" userId="7515712065311af7" providerId="LiveId" clId="{9024B110-2138-4A36-8C28-5DFDA14368D8}" dt="2023-10-11T15:56:27.061" v="871" actId="207"/>
          <ac:spMkLst>
            <pc:docMk/>
            <pc:sldMk cId="2370069274" sldId="262"/>
            <ac:spMk id="2" creationId="{C4ADD1E9-B2C9-EBF5-F723-16C34552E548}"/>
          </ac:spMkLst>
        </pc:spChg>
        <pc:spChg chg="mod">
          <ac:chgData name="Induja karthikeyan" userId="7515712065311af7" providerId="LiveId" clId="{9024B110-2138-4A36-8C28-5DFDA14368D8}" dt="2023-10-11T16:35:17.496" v="1370" actId="27636"/>
          <ac:spMkLst>
            <pc:docMk/>
            <pc:sldMk cId="2370069274" sldId="262"/>
            <ac:spMk id="3" creationId="{B777C00F-5107-8AC2-D4D1-10B8C9574EBC}"/>
          </ac:spMkLst>
        </pc:spChg>
      </pc:sldChg>
      <pc:sldChg chg="modSp new mod">
        <pc:chgData name="Induja karthikeyan" userId="7515712065311af7" providerId="LiveId" clId="{9024B110-2138-4A36-8C28-5DFDA14368D8}" dt="2023-10-11T15:57:10.353" v="878" actId="12"/>
        <pc:sldMkLst>
          <pc:docMk/>
          <pc:sldMk cId="2214718156" sldId="263"/>
        </pc:sldMkLst>
        <pc:spChg chg="mod">
          <ac:chgData name="Induja karthikeyan" userId="7515712065311af7" providerId="LiveId" clId="{9024B110-2138-4A36-8C28-5DFDA14368D8}" dt="2023-10-11T15:56:33.653" v="872" actId="207"/>
          <ac:spMkLst>
            <pc:docMk/>
            <pc:sldMk cId="2214718156" sldId="263"/>
            <ac:spMk id="2" creationId="{7D24365D-C676-40D0-6405-21011FC84956}"/>
          </ac:spMkLst>
        </pc:spChg>
        <pc:spChg chg="mod">
          <ac:chgData name="Induja karthikeyan" userId="7515712065311af7" providerId="LiveId" clId="{9024B110-2138-4A36-8C28-5DFDA14368D8}" dt="2023-10-11T15:57:10.353" v="878" actId="12"/>
          <ac:spMkLst>
            <pc:docMk/>
            <pc:sldMk cId="2214718156" sldId="263"/>
            <ac:spMk id="3" creationId="{971BED6E-ACA7-44B3-FDE2-7A76FE6FE3ED}"/>
          </ac:spMkLst>
        </pc:spChg>
      </pc:sldChg>
      <pc:sldChg chg="addSp delSp modSp new mod">
        <pc:chgData name="Induja karthikeyan" userId="7515712065311af7" providerId="LiveId" clId="{9024B110-2138-4A36-8C28-5DFDA14368D8}" dt="2023-10-11T16:35:16.620" v="1364"/>
        <pc:sldMkLst>
          <pc:docMk/>
          <pc:sldMk cId="2219572070" sldId="264"/>
        </pc:sldMkLst>
        <pc:spChg chg="mod">
          <ac:chgData name="Induja karthikeyan" userId="7515712065311af7" providerId="LiveId" clId="{9024B110-2138-4A36-8C28-5DFDA14368D8}" dt="2023-10-11T16:35:16.620" v="1364"/>
          <ac:spMkLst>
            <pc:docMk/>
            <pc:sldMk cId="2219572070" sldId="264"/>
            <ac:spMk id="2" creationId="{3665A9AB-E4C8-5562-8527-AFF0E6F2C7E4}"/>
          </ac:spMkLst>
        </pc:spChg>
        <pc:spChg chg="add del mod">
          <ac:chgData name="Induja karthikeyan" userId="7515712065311af7" providerId="LiveId" clId="{9024B110-2138-4A36-8C28-5DFDA14368D8}" dt="2023-10-10T09:14:06.471" v="322" actId="478"/>
          <ac:spMkLst>
            <pc:docMk/>
            <pc:sldMk cId="2219572070" sldId="264"/>
            <ac:spMk id="4" creationId="{1C5978D0-D078-85E8-CC6C-0371AE4FBCEA}"/>
          </ac:spMkLst>
        </pc:spChg>
        <pc:spChg chg="add mod">
          <ac:chgData name="Induja karthikeyan" userId="7515712065311af7" providerId="LiveId" clId="{9024B110-2138-4A36-8C28-5DFDA14368D8}" dt="2023-10-10T09:15:17.959" v="333" actId="12"/>
          <ac:spMkLst>
            <pc:docMk/>
            <pc:sldMk cId="2219572070" sldId="264"/>
            <ac:spMk id="6" creationId="{A8C948DF-189E-FB82-2C11-CCFC97AEDE24}"/>
          </ac:spMkLst>
        </pc:spChg>
      </pc:sldChg>
      <pc:sldChg chg="addSp modSp new del mod">
        <pc:chgData name="Induja karthikeyan" userId="7515712065311af7" providerId="LiveId" clId="{9024B110-2138-4A36-8C28-5DFDA14368D8}" dt="2023-10-11T15:24:05.506" v="708" actId="47"/>
        <pc:sldMkLst>
          <pc:docMk/>
          <pc:sldMk cId="2118951997" sldId="265"/>
        </pc:sldMkLst>
        <pc:spChg chg="mod">
          <ac:chgData name="Induja karthikeyan" userId="7515712065311af7" providerId="LiveId" clId="{9024B110-2138-4A36-8C28-5DFDA14368D8}" dt="2023-10-10T09:18:10.413" v="351" actId="1076"/>
          <ac:spMkLst>
            <pc:docMk/>
            <pc:sldMk cId="2118951997" sldId="265"/>
            <ac:spMk id="2" creationId="{D993BF90-3D4E-CB07-5D70-5B356B1530A3}"/>
          </ac:spMkLst>
        </pc:spChg>
        <pc:spChg chg="add mod">
          <ac:chgData name="Induja karthikeyan" userId="7515712065311af7" providerId="LiveId" clId="{9024B110-2138-4A36-8C28-5DFDA14368D8}" dt="2023-10-10T09:20:20.268" v="375" actId="1076"/>
          <ac:spMkLst>
            <pc:docMk/>
            <pc:sldMk cId="2118951997" sldId="265"/>
            <ac:spMk id="4" creationId="{CFC9ECCF-480C-CA9F-4D5E-4DCB2ED13954}"/>
          </ac:spMkLst>
        </pc:spChg>
      </pc:sldChg>
      <pc:sldChg chg="addSp modSp new mod ord">
        <pc:chgData name="Induja karthikeyan" userId="7515712065311af7" providerId="LiveId" clId="{9024B110-2138-4A36-8C28-5DFDA14368D8}" dt="2023-10-11T16:35:17.514" v="1371" actId="27636"/>
        <pc:sldMkLst>
          <pc:docMk/>
          <pc:sldMk cId="3545118382" sldId="266"/>
        </pc:sldMkLst>
        <pc:spChg chg="mod">
          <ac:chgData name="Induja karthikeyan" userId="7515712065311af7" providerId="LiveId" clId="{9024B110-2138-4A36-8C28-5DFDA14368D8}" dt="2023-10-11T16:35:17.514" v="1371" actId="27636"/>
          <ac:spMkLst>
            <pc:docMk/>
            <pc:sldMk cId="3545118382" sldId="266"/>
            <ac:spMk id="2" creationId="{A074BADB-AF91-8597-1D3F-F0675457A815}"/>
          </ac:spMkLst>
        </pc:spChg>
        <pc:spChg chg="add mod">
          <ac:chgData name="Induja karthikeyan" userId="7515712065311af7" providerId="LiveId" clId="{9024B110-2138-4A36-8C28-5DFDA14368D8}" dt="2023-10-11T15:57:38.448" v="882" actId="20577"/>
          <ac:spMkLst>
            <pc:docMk/>
            <pc:sldMk cId="3545118382" sldId="266"/>
            <ac:spMk id="4" creationId="{0359D89A-FB5F-1ED5-68A0-5FDBB990561B}"/>
          </ac:spMkLst>
        </pc:spChg>
      </pc:sldChg>
      <pc:sldChg chg="addSp delSp modSp new mod ord">
        <pc:chgData name="Induja karthikeyan" userId="7515712065311af7" providerId="LiveId" clId="{9024B110-2138-4A36-8C28-5DFDA14368D8}" dt="2023-10-11T15:57:59.299" v="883" actId="1076"/>
        <pc:sldMkLst>
          <pc:docMk/>
          <pc:sldMk cId="787457302" sldId="267"/>
        </pc:sldMkLst>
        <pc:spChg chg="del mod">
          <ac:chgData name="Induja karthikeyan" userId="7515712065311af7" providerId="LiveId" clId="{9024B110-2138-4A36-8C28-5DFDA14368D8}" dt="2023-10-10T09:28:53.980" v="464" actId="478"/>
          <ac:spMkLst>
            <pc:docMk/>
            <pc:sldMk cId="787457302" sldId="267"/>
            <ac:spMk id="2" creationId="{685D669B-EA75-695B-BEF3-C6B7C8C9120B}"/>
          </ac:spMkLst>
        </pc:spChg>
        <pc:spChg chg="add mod">
          <ac:chgData name="Induja karthikeyan" userId="7515712065311af7" providerId="LiveId" clId="{9024B110-2138-4A36-8C28-5DFDA14368D8}" dt="2023-10-11T15:57:59.299" v="883" actId="1076"/>
          <ac:spMkLst>
            <pc:docMk/>
            <pc:sldMk cId="787457302" sldId="267"/>
            <ac:spMk id="4" creationId="{0342DED7-8BAD-A06C-B30A-77CD13DBC6AC}"/>
          </ac:spMkLst>
        </pc:spChg>
      </pc:sldChg>
      <pc:sldChg chg="addSp modSp new mod ord">
        <pc:chgData name="Induja karthikeyan" userId="7515712065311af7" providerId="LiveId" clId="{9024B110-2138-4A36-8C28-5DFDA14368D8}" dt="2023-10-11T15:23:02.225" v="705"/>
        <pc:sldMkLst>
          <pc:docMk/>
          <pc:sldMk cId="1252699805" sldId="268"/>
        </pc:sldMkLst>
        <pc:picChg chg="add mod">
          <ac:chgData name="Induja karthikeyan" userId="7515712065311af7" providerId="LiveId" clId="{9024B110-2138-4A36-8C28-5DFDA14368D8}" dt="2023-10-10T09:39:13.394" v="479" actId="14100"/>
          <ac:picMkLst>
            <pc:docMk/>
            <pc:sldMk cId="1252699805" sldId="268"/>
            <ac:picMk id="2" creationId="{C79C0FA1-58A9-9F32-CB3C-962CF019A4AD}"/>
          </ac:picMkLst>
        </pc:picChg>
      </pc:sldChg>
      <pc:sldChg chg="modSp new mod">
        <pc:chgData name="Induja karthikeyan" userId="7515712065311af7" providerId="LiveId" clId="{9024B110-2138-4A36-8C28-5DFDA14368D8}" dt="2023-10-11T15:42:55.999" v="787" actId="207"/>
        <pc:sldMkLst>
          <pc:docMk/>
          <pc:sldMk cId="3186873893" sldId="269"/>
        </pc:sldMkLst>
        <pc:spChg chg="mod">
          <ac:chgData name="Induja karthikeyan" userId="7515712065311af7" providerId="LiveId" clId="{9024B110-2138-4A36-8C28-5DFDA14368D8}" dt="2023-10-11T15:42:55.999" v="787" actId="207"/>
          <ac:spMkLst>
            <pc:docMk/>
            <pc:sldMk cId="3186873893" sldId="269"/>
            <ac:spMk id="2" creationId="{AB4FB754-6C33-E6F6-5B06-B935959D7A2C}"/>
          </ac:spMkLst>
        </pc:spChg>
      </pc:sldChg>
      <pc:sldChg chg="addSp delSp modSp new mod">
        <pc:chgData name="Induja karthikeyan" userId="7515712065311af7" providerId="LiveId" clId="{9024B110-2138-4A36-8C28-5DFDA14368D8}" dt="2023-10-11T15:48:58.220" v="825" actId="14100"/>
        <pc:sldMkLst>
          <pc:docMk/>
          <pc:sldMk cId="815805814" sldId="270"/>
        </pc:sldMkLst>
        <pc:spChg chg="del mod">
          <ac:chgData name="Induja karthikeyan" userId="7515712065311af7" providerId="LiveId" clId="{9024B110-2138-4A36-8C28-5DFDA14368D8}" dt="2023-10-11T15:19:04.995" v="503" actId="478"/>
          <ac:spMkLst>
            <pc:docMk/>
            <pc:sldMk cId="815805814" sldId="270"/>
            <ac:spMk id="2" creationId="{05EDF0FF-BA49-6436-35A7-40CC72BECE3A}"/>
          </ac:spMkLst>
        </pc:spChg>
        <pc:spChg chg="del mod">
          <ac:chgData name="Induja karthikeyan" userId="7515712065311af7" providerId="LiveId" clId="{9024B110-2138-4A36-8C28-5DFDA14368D8}" dt="2023-10-11T15:18:57.927" v="501" actId="478"/>
          <ac:spMkLst>
            <pc:docMk/>
            <pc:sldMk cId="815805814" sldId="270"/>
            <ac:spMk id="3" creationId="{4574D859-2BE3-9776-246E-7DE8EF57B4C2}"/>
          </ac:spMkLst>
        </pc:spChg>
        <pc:spChg chg="add mod">
          <ac:chgData name="Induja karthikeyan" userId="7515712065311af7" providerId="LiveId" clId="{9024B110-2138-4A36-8C28-5DFDA14368D8}" dt="2023-10-11T15:48:58.220" v="825" actId="14100"/>
          <ac:spMkLst>
            <pc:docMk/>
            <pc:sldMk cId="815805814" sldId="270"/>
            <ac:spMk id="5" creationId="{EF931F5A-A03E-25C3-531A-58D16AE80CF6}"/>
          </ac:spMkLst>
        </pc:spChg>
      </pc:sldChg>
      <pc:sldChg chg="addSp modSp new mod">
        <pc:chgData name="Induja karthikeyan" userId="7515712065311af7" providerId="LiveId" clId="{9024B110-2138-4A36-8C28-5DFDA14368D8}" dt="2023-10-11T15:50:16.628" v="843" actId="20577"/>
        <pc:sldMkLst>
          <pc:docMk/>
          <pc:sldMk cId="4152122814" sldId="271"/>
        </pc:sldMkLst>
        <pc:spChg chg="add mod">
          <ac:chgData name="Induja karthikeyan" userId="7515712065311af7" providerId="LiveId" clId="{9024B110-2138-4A36-8C28-5DFDA14368D8}" dt="2023-10-11T15:50:16.628" v="843" actId="20577"/>
          <ac:spMkLst>
            <pc:docMk/>
            <pc:sldMk cId="4152122814" sldId="271"/>
            <ac:spMk id="3" creationId="{23077DFD-BDAA-359F-D8D2-1EDBAE6A9742}"/>
          </ac:spMkLst>
        </pc:spChg>
      </pc:sldChg>
      <pc:sldChg chg="addSp modSp new mod">
        <pc:chgData name="Induja karthikeyan" userId="7515712065311af7" providerId="LiveId" clId="{9024B110-2138-4A36-8C28-5DFDA14368D8}" dt="2023-10-11T15:55:09.187" v="855" actId="207"/>
        <pc:sldMkLst>
          <pc:docMk/>
          <pc:sldMk cId="462928977" sldId="272"/>
        </pc:sldMkLst>
        <pc:spChg chg="add mod">
          <ac:chgData name="Induja karthikeyan" userId="7515712065311af7" providerId="LiveId" clId="{9024B110-2138-4A36-8C28-5DFDA14368D8}" dt="2023-10-11T15:55:09.187" v="855" actId="207"/>
          <ac:spMkLst>
            <pc:docMk/>
            <pc:sldMk cId="462928977" sldId="272"/>
            <ac:spMk id="3" creationId="{17A89F3C-E79B-238A-EDE9-7BBCCBF9F0B1}"/>
          </ac:spMkLst>
        </pc:spChg>
      </pc:sldChg>
      <pc:sldChg chg="addSp modSp new mod">
        <pc:chgData name="Induja karthikeyan" userId="7515712065311af7" providerId="LiveId" clId="{9024B110-2138-4A36-8C28-5DFDA14368D8}" dt="2023-10-11T15:56:03.137" v="868" actId="207"/>
        <pc:sldMkLst>
          <pc:docMk/>
          <pc:sldMk cId="3800476468" sldId="273"/>
        </pc:sldMkLst>
        <pc:spChg chg="add mod">
          <ac:chgData name="Induja karthikeyan" userId="7515712065311af7" providerId="LiveId" clId="{9024B110-2138-4A36-8C28-5DFDA14368D8}" dt="2023-10-11T15:56:03.137" v="868" actId="207"/>
          <ac:spMkLst>
            <pc:docMk/>
            <pc:sldMk cId="3800476468" sldId="273"/>
            <ac:spMk id="3" creationId="{245FA6F4-2A99-3D2C-7825-1A06B011A855}"/>
          </ac:spMkLst>
        </pc:spChg>
      </pc:sldChg>
      <pc:sldChg chg="new del">
        <pc:chgData name="Induja karthikeyan" userId="7515712065311af7" providerId="LiveId" clId="{9024B110-2138-4A36-8C28-5DFDA14368D8}" dt="2023-10-11T15:21:22.885" v="519" actId="47"/>
        <pc:sldMkLst>
          <pc:docMk/>
          <pc:sldMk cId="2129709434" sldId="274"/>
        </pc:sldMkLst>
      </pc:sldChg>
      <pc:sldChg chg="addSp modSp new mod">
        <pc:chgData name="Induja karthikeyan" userId="7515712065311af7" providerId="LiveId" clId="{9024B110-2138-4A36-8C28-5DFDA14368D8}" dt="2023-10-11T15:59:36.967" v="910" actId="20577"/>
        <pc:sldMkLst>
          <pc:docMk/>
          <pc:sldMk cId="4055232795" sldId="274"/>
        </pc:sldMkLst>
        <pc:spChg chg="add mod">
          <ac:chgData name="Induja karthikeyan" userId="7515712065311af7" providerId="LiveId" clId="{9024B110-2138-4A36-8C28-5DFDA14368D8}" dt="2023-10-11T15:59:36.967" v="910" actId="20577"/>
          <ac:spMkLst>
            <pc:docMk/>
            <pc:sldMk cId="4055232795" sldId="274"/>
            <ac:spMk id="3" creationId="{CF6678E0-D0AC-4EBD-49BD-AD7E6181D2C2}"/>
          </ac:spMkLst>
        </pc:spChg>
      </pc:sldChg>
      <pc:sldChg chg="addSp modSp new mod">
        <pc:chgData name="Induja karthikeyan" userId="7515712065311af7" providerId="LiveId" clId="{9024B110-2138-4A36-8C28-5DFDA14368D8}" dt="2023-10-11T16:04:49.466" v="960" actId="1076"/>
        <pc:sldMkLst>
          <pc:docMk/>
          <pc:sldMk cId="2558782595" sldId="275"/>
        </pc:sldMkLst>
        <pc:spChg chg="add mod">
          <ac:chgData name="Induja karthikeyan" userId="7515712065311af7" providerId="LiveId" clId="{9024B110-2138-4A36-8C28-5DFDA14368D8}" dt="2023-10-11T16:04:49.466" v="960" actId="1076"/>
          <ac:spMkLst>
            <pc:docMk/>
            <pc:sldMk cId="2558782595" sldId="275"/>
            <ac:spMk id="3" creationId="{922CBC74-D8C6-696E-0AE0-BB7BFD588896}"/>
          </ac:spMkLst>
        </pc:spChg>
      </pc:sldChg>
      <pc:sldChg chg="addSp modSp new mod">
        <pc:chgData name="Induja karthikeyan" userId="7515712065311af7" providerId="LiveId" clId="{9024B110-2138-4A36-8C28-5DFDA14368D8}" dt="2023-10-11T16:09:01.535" v="999" actId="20577"/>
        <pc:sldMkLst>
          <pc:docMk/>
          <pc:sldMk cId="321049582" sldId="276"/>
        </pc:sldMkLst>
        <pc:spChg chg="add mod">
          <ac:chgData name="Induja karthikeyan" userId="7515712065311af7" providerId="LiveId" clId="{9024B110-2138-4A36-8C28-5DFDA14368D8}" dt="2023-10-11T16:09:01.535" v="999" actId="20577"/>
          <ac:spMkLst>
            <pc:docMk/>
            <pc:sldMk cId="321049582" sldId="276"/>
            <ac:spMk id="3" creationId="{0437ECFF-5EBE-A2B7-DEB6-3FF9665F0B2F}"/>
          </ac:spMkLst>
        </pc:spChg>
      </pc:sldChg>
      <pc:sldChg chg="addSp modSp new mod">
        <pc:chgData name="Induja karthikeyan" userId="7515712065311af7" providerId="LiveId" clId="{9024B110-2138-4A36-8C28-5DFDA14368D8}" dt="2023-10-11T16:10:09.130" v="1013" actId="14100"/>
        <pc:sldMkLst>
          <pc:docMk/>
          <pc:sldMk cId="115056332" sldId="277"/>
        </pc:sldMkLst>
        <pc:spChg chg="add mod">
          <ac:chgData name="Induja karthikeyan" userId="7515712065311af7" providerId="LiveId" clId="{9024B110-2138-4A36-8C28-5DFDA14368D8}" dt="2023-10-11T16:10:09.130" v="1013" actId="14100"/>
          <ac:spMkLst>
            <pc:docMk/>
            <pc:sldMk cId="115056332" sldId="277"/>
            <ac:spMk id="4" creationId="{B64DC1FF-89F0-5B3C-9639-84E5FB159082}"/>
          </ac:spMkLst>
        </pc:spChg>
        <pc:picChg chg="add mod">
          <ac:chgData name="Induja karthikeyan" userId="7515712065311af7" providerId="LiveId" clId="{9024B110-2138-4A36-8C28-5DFDA14368D8}" dt="2023-10-11T16:10:02.249" v="1012" actId="1076"/>
          <ac:picMkLst>
            <pc:docMk/>
            <pc:sldMk cId="115056332" sldId="277"/>
            <ac:picMk id="2" creationId="{003C2273-4683-5112-B760-F3AC90690FD9}"/>
          </ac:picMkLst>
        </pc:picChg>
      </pc:sldChg>
      <pc:sldChg chg="addSp modSp new mod">
        <pc:chgData name="Induja karthikeyan" userId="7515712065311af7" providerId="LiveId" clId="{9024B110-2138-4A36-8C28-5DFDA14368D8}" dt="2023-10-11T16:13:27.417" v="1063" actId="1076"/>
        <pc:sldMkLst>
          <pc:docMk/>
          <pc:sldMk cId="2918390572" sldId="278"/>
        </pc:sldMkLst>
        <pc:spChg chg="add mod">
          <ac:chgData name="Induja karthikeyan" userId="7515712065311af7" providerId="LiveId" clId="{9024B110-2138-4A36-8C28-5DFDA14368D8}" dt="2023-10-11T16:13:27.417" v="1063" actId="1076"/>
          <ac:spMkLst>
            <pc:docMk/>
            <pc:sldMk cId="2918390572" sldId="278"/>
            <ac:spMk id="3" creationId="{845B6962-373B-4CEC-BD56-986C900D478E}"/>
          </ac:spMkLst>
        </pc:spChg>
      </pc:sldChg>
      <pc:sldChg chg="addSp modSp new mod">
        <pc:chgData name="Induja karthikeyan" userId="7515712065311af7" providerId="LiveId" clId="{9024B110-2138-4A36-8C28-5DFDA14368D8}" dt="2023-10-11T16:17:01.385" v="1116" actId="1076"/>
        <pc:sldMkLst>
          <pc:docMk/>
          <pc:sldMk cId="803568783" sldId="279"/>
        </pc:sldMkLst>
        <pc:spChg chg="add mod">
          <ac:chgData name="Induja karthikeyan" userId="7515712065311af7" providerId="LiveId" clId="{9024B110-2138-4A36-8C28-5DFDA14368D8}" dt="2023-10-11T16:17:01.385" v="1116" actId="1076"/>
          <ac:spMkLst>
            <pc:docMk/>
            <pc:sldMk cId="803568783" sldId="279"/>
            <ac:spMk id="3" creationId="{A859F876-8DEF-B929-40B9-B068C013D244}"/>
          </ac:spMkLst>
        </pc:spChg>
      </pc:sldChg>
      <pc:sldChg chg="addSp modSp new mod">
        <pc:chgData name="Induja karthikeyan" userId="7515712065311af7" providerId="LiveId" clId="{9024B110-2138-4A36-8C28-5DFDA14368D8}" dt="2023-10-11T16:19:13.992" v="1150" actId="1076"/>
        <pc:sldMkLst>
          <pc:docMk/>
          <pc:sldMk cId="1641675543" sldId="280"/>
        </pc:sldMkLst>
        <pc:spChg chg="add mod">
          <ac:chgData name="Induja karthikeyan" userId="7515712065311af7" providerId="LiveId" clId="{9024B110-2138-4A36-8C28-5DFDA14368D8}" dt="2023-10-11T16:19:13.992" v="1150" actId="1076"/>
          <ac:spMkLst>
            <pc:docMk/>
            <pc:sldMk cId="1641675543" sldId="280"/>
            <ac:spMk id="3" creationId="{E69220C7-9431-B447-3BA3-0B2115F54BEB}"/>
          </ac:spMkLst>
        </pc:spChg>
      </pc:sldChg>
      <pc:sldChg chg="addSp modSp new mod">
        <pc:chgData name="Induja karthikeyan" userId="7515712065311af7" providerId="LiveId" clId="{9024B110-2138-4A36-8C28-5DFDA14368D8}" dt="2023-10-11T16:22:49.983" v="1197" actId="14100"/>
        <pc:sldMkLst>
          <pc:docMk/>
          <pc:sldMk cId="314982169" sldId="281"/>
        </pc:sldMkLst>
        <pc:spChg chg="add mod">
          <ac:chgData name="Induja karthikeyan" userId="7515712065311af7" providerId="LiveId" clId="{9024B110-2138-4A36-8C28-5DFDA14368D8}" dt="2023-10-11T16:22:49.983" v="1197" actId="14100"/>
          <ac:spMkLst>
            <pc:docMk/>
            <pc:sldMk cId="314982169" sldId="281"/>
            <ac:spMk id="3" creationId="{A6827C91-1493-43C9-CA65-C343F414DC78}"/>
          </ac:spMkLst>
        </pc:spChg>
      </pc:sldChg>
      <pc:sldChg chg="addSp modSp new mod">
        <pc:chgData name="Induja karthikeyan" userId="7515712065311af7" providerId="LiveId" clId="{9024B110-2138-4A36-8C28-5DFDA14368D8}" dt="2023-10-11T16:28:33.207" v="1263" actId="1076"/>
        <pc:sldMkLst>
          <pc:docMk/>
          <pc:sldMk cId="2481552747" sldId="282"/>
        </pc:sldMkLst>
        <pc:spChg chg="add mod">
          <ac:chgData name="Induja karthikeyan" userId="7515712065311af7" providerId="LiveId" clId="{9024B110-2138-4A36-8C28-5DFDA14368D8}" dt="2023-10-11T16:28:33.207" v="1263" actId="1076"/>
          <ac:spMkLst>
            <pc:docMk/>
            <pc:sldMk cId="2481552747" sldId="282"/>
            <ac:spMk id="3" creationId="{265DA10E-1CC9-523F-080E-71D8F4D58E37}"/>
          </ac:spMkLst>
        </pc:spChg>
      </pc:sldChg>
      <pc:sldChg chg="addSp modSp new mod">
        <pc:chgData name="Induja karthikeyan" userId="7515712065311af7" providerId="LiveId" clId="{9024B110-2138-4A36-8C28-5DFDA14368D8}" dt="2023-10-11T16:32:29.187" v="1318" actId="20577"/>
        <pc:sldMkLst>
          <pc:docMk/>
          <pc:sldMk cId="956547696" sldId="283"/>
        </pc:sldMkLst>
        <pc:spChg chg="add mod">
          <ac:chgData name="Induja karthikeyan" userId="7515712065311af7" providerId="LiveId" clId="{9024B110-2138-4A36-8C28-5DFDA14368D8}" dt="2023-10-11T16:32:29.187" v="1318" actId="20577"/>
          <ac:spMkLst>
            <pc:docMk/>
            <pc:sldMk cId="956547696" sldId="283"/>
            <ac:spMk id="3" creationId="{DF52D0D0-7335-FC82-594D-AF267E2F0D55}"/>
          </ac:spMkLst>
        </pc:spChg>
      </pc:sldChg>
      <pc:sldChg chg="addSp modSp new mod">
        <pc:chgData name="Induja karthikeyan" userId="7515712065311af7" providerId="LiveId" clId="{9024B110-2138-4A36-8C28-5DFDA14368D8}" dt="2023-10-11T16:38:15.549" v="1421" actId="1076"/>
        <pc:sldMkLst>
          <pc:docMk/>
          <pc:sldMk cId="746676358" sldId="284"/>
        </pc:sldMkLst>
        <pc:spChg chg="add mod">
          <ac:chgData name="Induja karthikeyan" userId="7515712065311af7" providerId="LiveId" clId="{9024B110-2138-4A36-8C28-5DFDA14368D8}" dt="2023-10-11T16:38:15.549" v="1421" actId="1076"/>
          <ac:spMkLst>
            <pc:docMk/>
            <pc:sldMk cId="746676358" sldId="284"/>
            <ac:spMk id="3" creationId="{BE3109B7-41E6-B936-5826-2ECDFC504938}"/>
          </ac:spMkLst>
        </pc:spChg>
      </pc:sldChg>
      <pc:sldChg chg="addSp modSp new mod">
        <pc:chgData name="Induja karthikeyan" userId="7515712065311af7" providerId="LiveId" clId="{9024B110-2138-4A36-8C28-5DFDA14368D8}" dt="2023-10-11T16:38:50.752" v="1422" actId="207"/>
        <pc:sldMkLst>
          <pc:docMk/>
          <pc:sldMk cId="4114541263" sldId="285"/>
        </pc:sldMkLst>
        <pc:spChg chg="add mod">
          <ac:chgData name="Induja karthikeyan" userId="7515712065311af7" providerId="LiveId" clId="{9024B110-2138-4A36-8C28-5DFDA14368D8}" dt="2023-10-11T16:38:50.752" v="1422" actId="207"/>
          <ac:spMkLst>
            <pc:docMk/>
            <pc:sldMk cId="4114541263" sldId="285"/>
            <ac:spMk id="3" creationId="{D71784DB-90A4-E6F7-6CCA-E38D18245648}"/>
          </ac:spMkLst>
        </pc:spChg>
      </pc:sldChg>
      <pc:sldChg chg="addSp modSp new mod">
        <pc:chgData name="Induja karthikeyan" userId="7515712065311af7" providerId="LiveId" clId="{9024B110-2138-4A36-8C28-5DFDA14368D8}" dt="2023-10-11T16:32:56.067" v="1322" actId="2711"/>
        <pc:sldMkLst>
          <pc:docMk/>
          <pc:sldMk cId="1481693418" sldId="286"/>
        </pc:sldMkLst>
        <pc:spChg chg="add mod">
          <ac:chgData name="Induja karthikeyan" userId="7515712065311af7" providerId="LiveId" clId="{9024B110-2138-4A36-8C28-5DFDA14368D8}" dt="2023-10-11T16:32:56.067" v="1322" actId="2711"/>
          <ac:spMkLst>
            <pc:docMk/>
            <pc:sldMk cId="1481693418" sldId="286"/>
            <ac:spMk id="3" creationId="{22EE3B5F-24CA-D5EE-4F56-A7368BA3CC2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571C269-05F1-4CC9-8EFB-E1E963E4322B}" type="datetimeFigureOut">
              <a:rPr lang="en-IN" smtClean="0"/>
              <a:t>11-10-2023</a:t>
            </a:fld>
            <a:endParaRPr lang="en-IN"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FA78D88-0982-4166-977A-F75276BCB602}" type="slidenum">
              <a:rPr lang="en-IN" smtClean="0"/>
              <a:t>‹#›</a:t>
            </a:fld>
            <a:endParaRPr lang="en-IN"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615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1C269-05F1-4CC9-8EFB-E1E963E4322B}" type="datetimeFigureOut">
              <a:rPr lang="en-IN" smtClean="0"/>
              <a:t>11-10-2023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A78D88-0982-4166-977A-F75276BCB602}" type="slidenum">
              <a:rPr lang="en-IN" smtClean="0"/>
              <a:t>‹#›</a:t>
            </a:fld>
            <a:endParaRPr lang="en-IN" dirty="0"/>
          </a:p>
        </p:txBody>
      </p:sp>
    </p:spTree>
    <p:extLst>
      <p:ext uri="{BB962C8B-B14F-4D97-AF65-F5344CB8AC3E}">
        <p14:creationId xmlns:p14="http://schemas.microsoft.com/office/powerpoint/2010/main" val="3060608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1C269-05F1-4CC9-8EFB-E1E963E4322B}" type="datetimeFigureOut">
              <a:rPr lang="en-IN" smtClean="0"/>
              <a:t>11-10-2023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A78D88-0982-4166-977A-F75276BCB602}" type="slidenum">
              <a:rPr lang="en-IN" smtClean="0"/>
              <a:t>‹#›</a:t>
            </a:fld>
            <a:endParaRPr lang="en-IN" dirty="0"/>
          </a:p>
        </p:txBody>
      </p:sp>
    </p:spTree>
    <p:extLst>
      <p:ext uri="{BB962C8B-B14F-4D97-AF65-F5344CB8AC3E}">
        <p14:creationId xmlns:p14="http://schemas.microsoft.com/office/powerpoint/2010/main" val="88998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1C269-05F1-4CC9-8EFB-E1E963E4322B}" type="datetimeFigureOut">
              <a:rPr lang="en-IN" smtClean="0"/>
              <a:t>11-10-2023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A78D88-0982-4166-977A-F75276BCB602}" type="slidenum">
              <a:rPr lang="en-IN" smtClean="0"/>
              <a:t>‹#›</a:t>
            </a:fld>
            <a:endParaRPr lang="en-IN" dirty="0"/>
          </a:p>
        </p:txBody>
      </p:sp>
    </p:spTree>
    <p:extLst>
      <p:ext uri="{BB962C8B-B14F-4D97-AF65-F5344CB8AC3E}">
        <p14:creationId xmlns:p14="http://schemas.microsoft.com/office/powerpoint/2010/main" val="3862930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1C269-05F1-4CC9-8EFB-E1E963E4322B}" type="datetimeFigureOut">
              <a:rPr lang="en-IN" smtClean="0"/>
              <a:t>11-10-2023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A78D88-0982-4166-977A-F75276BCB602}" type="slidenum">
              <a:rPr lang="en-IN" smtClean="0"/>
              <a:t>‹#›</a:t>
            </a:fld>
            <a:endParaRPr lang="en-IN"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99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71C269-05F1-4CC9-8EFB-E1E963E4322B}" type="datetimeFigureOut">
              <a:rPr lang="en-IN" smtClean="0"/>
              <a:t>11-10-2023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A78D88-0982-4166-977A-F75276BCB602}" type="slidenum">
              <a:rPr lang="en-IN" smtClean="0"/>
              <a:t>‹#›</a:t>
            </a:fld>
            <a:endParaRPr lang="en-IN" dirty="0"/>
          </a:p>
        </p:txBody>
      </p:sp>
    </p:spTree>
    <p:extLst>
      <p:ext uri="{BB962C8B-B14F-4D97-AF65-F5344CB8AC3E}">
        <p14:creationId xmlns:p14="http://schemas.microsoft.com/office/powerpoint/2010/main" val="3441227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71C269-05F1-4CC9-8EFB-E1E963E4322B}" type="datetimeFigureOut">
              <a:rPr lang="en-IN" smtClean="0"/>
              <a:t>11-10-2023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FA78D88-0982-4166-977A-F75276BCB602}" type="slidenum">
              <a:rPr lang="en-IN" smtClean="0"/>
              <a:t>‹#›</a:t>
            </a:fld>
            <a:endParaRPr lang="en-IN" dirty="0"/>
          </a:p>
        </p:txBody>
      </p:sp>
    </p:spTree>
    <p:extLst>
      <p:ext uri="{BB962C8B-B14F-4D97-AF65-F5344CB8AC3E}">
        <p14:creationId xmlns:p14="http://schemas.microsoft.com/office/powerpoint/2010/main" val="84950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71C269-05F1-4CC9-8EFB-E1E963E4322B}" type="datetimeFigureOut">
              <a:rPr lang="en-IN" smtClean="0"/>
              <a:t>11-10-2023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FA78D88-0982-4166-977A-F75276BCB602}" type="slidenum">
              <a:rPr lang="en-IN" smtClean="0"/>
              <a:t>‹#›</a:t>
            </a:fld>
            <a:endParaRPr lang="en-IN" dirty="0"/>
          </a:p>
        </p:txBody>
      </p:sp>
    </p:spTree>
    <p:extLst>
      <p:ext uri="{BB962C8B-B14F-4D97-AF65-F5344CB8AC3E}">
        <p14:creationId xmlns:p14="http://schemas.microsoft.com/office/powerpoint/2010/main" val="693977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1C269-05F1-4CC9-8EFB-E1E963E4322B}" type="datetimeFigureOut">
              <a:rPr lang="en-IN" smtClean="0"/>
              <a:t>11-10-2023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FA78D88-0982-4166-977A-F75276BCB602}" type="slidenum">
              <a:rPr lang="en-IN" smtClean="0"/>
              <a:t>‹#›</a:t>
            </a:fld>
            <a:endParaRPr lang="en-IN" dirty="0"/>
          </a:p>
        </p:txBody>
      </p:sp>
    </p:spTree>
    <p:extLst>
      <p:ext uri="{BB962C8B-B14F-4D97-AF65-F5344CB8AC3E}">
        <p14:creationId xmlns:p14="http://schemas.microsoft.com/office/powerpoint/2010/main" val="1880500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71C269-05F1-4CC9-8EFB-E1E963E4322B}" type="datetimeFigureOut">
              <a:rPr lang="en-IN" smtClean="0"/>
              <a:t>11-10-2023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A78D88-0982-4166-977A-F75276BCB602}" type="slidenum">
              <a:rPr lang="en-IN" smtClean="0"/>
              <a:t>‹#›</a:t>
            </a:fld>
            <a:endParaRPr lang="en-IN" dirty="0"/>
          </a:p>
        </p:txBody>
      </p:sp>
    </p:spTree>
    <p:extLst>
      <p:ext uri="{BB962C8B-B14F-4D97-AF65-F5344CB8AC3E}">
        <p14:creationId xmlns:p14="http://schemas.microsoft.com/office/powerpoint/2010/main" val="224372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71C269-05F1-4CC9-8EFB-E1E963E4322B}" type="datetimeFigureOut">
              <a:rPr lang="en-IN" smtClean="0"/>
              <a:t>11-10-2023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A78D88-0982-4166-977A-F75276BCB602}" type="slidenum">
              <a:rPr lang="en-IN" smtClean="0"/>
              <a:t>‹#›</a:t>
            </a:fld>
            <a:endParaRPr lang="en-IN" dirty="0"/>
          </a:p>
        </p:txBody>
      </p:sp>
    </p:spTree>
    <p:extLst>
      <p:ext uri="{BB962C8B-B14F-4D97-AF65-F5344CB8AC3E}">
        <p14:creationId xmlns:p14="http://schemas.microsoft.com/office/powerpoint/2010/main" val="1872293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571C269-05F1-4CC9-8EFB-E1E963E4322B}" type="datetimeFigureOut">
              <a:rPr lang="en-IN" smtClean="0"/>
              <a:t>11-10-2023</a:t>
            </a:fld>
            <a:endParaRPr lang="en-IN"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FA78D88-0982-4166-977A-F75276BCB602}" type="slidenum">
              <a:rPr lang="en-IN" smtClean="0"/>
              <a:t>‹#›</a:t>
            </a:fld>
            <a:endParaRPr lang="en-IN" dirty="0"/>
          </a:p>
        </p:txBody>
      </p:sp>
    </p:spTree>
    <p:extLst>
      <p:ext uri="{BB962C8B-B14F-4D97-AF65-F5344CB8AC3E}">
        <p14:creationId xmlns:p14="http://schemas.microsoft.com/office/powerpoint/2010/main" val="3629447433"/>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ndujaindu137@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5014-C8BC-C24E-4D4E-CB94A3AB77B7}"/>
              </a:ext>
            </a:extLst>
          </p:cNvPr>
          <p:cNvSpPr>
            <a:spLocks noGrp="1"/>
          </p:cNvSpPr>
          <p:nvPr>
            <p:ph type="ctrTitle"/>
          </p:nvPr>
        </p:nvSpPr>
        <p:spPr>
          <a:xfrm>
            <a:off x="2055846" y="853751"/>
            <a:ext cx="7302758" cy="2547257"/>
          </a:xfrm>
        </p:spPr>
        <p:txBody>
          <a:bodyPr>
            <a:noAutofit/>
          </a:bodyPr>
          <a:lstStyle/>
          <a:p>
            <a:r>
              <a:rPr lang="en-US" sz="5400" dirty="0">
                <a:solidFill>
                  <a:prstClr val="black"/>
                </a:solidFill>
                <a:latin typeface="Bahnschrift SemiBold" panose="020B0502040204020203" pitchFamily="34" charset="0"/>
              </a:rPr>
              <a:t>INNOVATION IN </a:t>
            </a:r>
            <a:r>
              <a:rPr kumimoji="0" lang="en-US" sz="5400" b="0" i="0" u="none" strike="noStrike" kern="1200" cap="none" spc="0" normalizeH="0" baseline="0" noProof="0" dirty="0">
                <a:ln>
                  <a:noFill/>
                </a:ln>
                <a:solidFill>
                  <a:prstClr val="black"/>
                </a:solidFill>
                <a:effectLst/>
                <a:uLnTx/>
                <a:uFillTx/>
                <a:latin typeface="Bahnschrift SemiBold" panose="020B0502040204020203" pitchFamily="34" charset="0"/>
              </a:rPr>
              <a:t>HOUSE PRICE PREDICTOR</a:t>
            </a:r>
            <a:br>
              <a:rPr kumimoji="0" lang="en-US" sz="5400" b="0" i="0" u="none" strike="noStrike" kern="1200" cap="none" spc="0" normalizeH="0" baseline="0" noProof="0" dirty="0">
                <a:ln>
                  <a:noFill/>
                </a:ln>
                <a:solidFill>
                  <a:prstClr val="black"/>
                </a:solidFill>
                <a:effectLst/>
                <a:uLnTx/>
                <a:uFillTx/>
                <a:latin typeface="Bahnschrift SemiBold" panose="020B0502040204020203" pitchFamily="34" charset="0"/>
              </a:rPr>
            </a:br>
            <a:r>
              <a:rPr kumimoji="0" lang="en-US" sz="5400" b="0" i="0" u="none" strike="noStrike" kern="1200" cap="none" spc="0" normalizeH="0" baseline="0" noProof="0" dirty="0">
                <a:ln>
                  <a:noFill/>
                </a:ln>
                <a:solidFill>
                  <a:prstClr val="black"/>
                </a:solidFill>
                <a:effectLst/>
                <a:uLnTx/>
                <a:uFillTx/>
                <a:latin typeface="Bahnschrift SemiBold" panose="020B0502040204020203" pitchFamily="34" charset="0"/>
              </a:rPr>
              <a:t>(phase 2)</a:t>
            </a:r>
            <a:endParaRPr lang="en-IN" sz="5400" dirty="0">
              <a:latin typeface="Bahnschrift SemiBold" panose="020B0502040204020203" pitchFamily="34" charset="0"/>
            </a:endParaRPr>
          </a:p>
        </p:txBody>
      </p:sp>
      <p:sp>
        <p:nvSpPr>
          <p:cNvPr id="3" name="Subtitle 2">
            <a:extLst>
              <a:ext uri="{FF2B5EF4-FFF2-40B4-BE49-F238E27FC236}">
                <a16:creationId xmlns:a16="http://schemas.microsoft.com/office/drawing/2014/main" id="{F8EC0B48-2AD3-9A53-1C57-FD709EED23C3}"/>
              </a:ext>
            </a:extLst>
          </p:cNvPr>
          <p:cNvSpPr>
            <a:spLocks noGrp="1"/>
          </p:cNvSpPr>
          <p:nvPr>
            <p:ph type="subTitle" idx="1"/>
          </p:nvPr>
        </p:nvSpPr>
        <p:spPr>
          <a:xfrm>
            <a:off x="6189306" y="4348487"/>
            <a:ext cx="5576596" cy="1655762"/>
          </a:xfrm>
        </p:spPr>
        <p:txBody>
          <a:bodyPr>
            <a:normAutofit fontScale="9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ptos Narrow" panose="020B0004020202020204" pitchFamily="34" charset="0"/>
                <a:ea typeface="+mn-ea"/>
                <a:cs typeface="+mn-cs"/>
              </a:rPr>
              <a:t>K.INDUJA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ptos Narrow" panose="020B0004020202020204" pitchFamily="34" charset="0"/>
                <a:ea typeface="+mn-ea"/>
                <a:cs typeface="+mn-cs"/>
              </a:rPr>
              <a:t>BE(CSE) 3</a:t>
            </a:r>
            <a:r>
              <a:rPr kumimoji="0" lang="en-US" sz="2800" b="0" i="0" u="none" strike="noStrike" kern="1200" cap="none" spc="0" normalizeH="0" baseline="30000" noProof="0" dirty="0">
                <a:ln>
                  <a:noFill/>
                </a:ln>
                <a:solidFill>
                  <a:prstClr val="black"/>
                </a:solidFill>
                <a:effectLst/>
                <a:uLnTx/>
                <a:uFillTx/>
                <a:latin typeface="Aptos Narrow" panose="020B0004020202020204" pitchFamily="34" charset="0"/>
                <a:ea typeface="+mn-ea"/>
                <a:cs typeface="+mn-cs"/>
              </a:rPr>
              <a:t>RD</a:t>
            </a:r>
            <a:r>
              <a:rPr kumimoji="0" lang="en-US" sz="2800" b="0" i="0" u="none" strike="noStrike" kern="1200" cap="none" spc="0" normalizeH="0" baseline="0" noProof="0" dirty="0">
                <a:ln>
                  <a:noFill/>
                </a:ln>
                <a:solidFill>
                  <a:prstClr val="black"/>
                </a:solidFill>
                <a:effectLst/>
                <a:uLnTx/>
                <a:uFillTx/>
                <a:latin typeface="Aptos Narrow" panose="020B0004020202020204" pitchFamily="34" charset="0"/>
                <a:ea typeface="+mn-ea"/>
                <a:cs typeface="+mn-cs"/>
              </a:rPr>
              <a:t> YEAR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ptos Narrow" panose="020B0004020202020204" pitchFamily="34" charset="0"/>
                <a:ea typeface="+mn-ea"/>
                <a:cs typeface="+mn-cs"/>
              </a:rPr>
              <a:t>EMAIL ID: </a:t>
            </a:r>
            <a:r>
              <a:rPr kumimoji="0" lang="en-US" sz="2800" b="0" i="0" u="none" strike="noStrike" kern="1200" cap="none" spc="0" normalizeH="0" baseline="0" noProof="0" dirty="0">
                <a:ln>
                  <a:noFill/>
                </a:ln>
                <a:solidFill>
                  <a:srgbClr val="FF0000"/>
                </a:solidFill>
                <a:effectLst/>
                <a:uLnTx/>
                <a:uFillTx/>
                <a:latin typeface="Aptos Narrow" panose="020B0004020202020204" pitchFamily="34" charset="0"/>
                <a:ea typeface="+mn-ea"/>
                <a:cs typeface="+mn-cs"/>
                <a:hlinkClick r:id="rId2">
                  <a:extLst>
                    <a:ext uri="{A12FA001-AC4F-418D-AE19-62706E023703}">
                      <ahyp:hlinkClr xmlns:ahyp="http://schemas.microsoft.com/office/drawing/2018/hyperlinkcolor" val="tx"/>
                    </a:ext>
                  </a:extLst>
                </a:hlinkClick>
              </a:rPr>
              <a:t>indujaindu137@gmail.com</a:t>
            </a:r>
            <a:endParaRPr kumimoji="0" lang="en-US" sz="2800" b="0" i="0" u="none" strike="noStrike" kern="1200" cap="none" spc="0" normalizeH="0" baseline="0" noProof="0" dirty="0">
              <a:ln>
                <a:noFill/>
              </a:ln>
              <a:solidFill>
                <a:srgbClr val="FF0000"/>
              </a:solidFill>
              <a:effectLst/>
              <a:uLnTx/>
              <a:uFillTx/>
              <a:latin typeface="Aptos Narrow" panose="020B0004020202020204"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ptos Narrow" panose="020B0004020202020204" pitchFamily="34" charset="0"/>
                <a:ea typeface="+mn-ea"/>
                <a:cs typeface="+mn-cs"/>
              </a:rPr>
              <a:t>NM ID: au511321104031</a:t>
            </a:r>
          </a:p>
          <a:p>
            <a:endParaRPr lang="en-IN" dirty="0"/>
          </a:p>
        </p:txBody>
      </p:sp>
    </p:spTree>
    <p:extLst>
      <p:ext uri="{BB962C8B-B14F-4D97-AF65-F5344CB8AC3E}">
        <p14:creationId xmlns:p14="http://schemas.microsoft.com/office/powerpoint/2010/main" val="1914715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D1E2-9BCA-AA48-40B4-E6D3ACA7FAF7}"/>
              </a:ext>
            </a:extLst>
          </p:cNvPr>
          <p:cNvSpPr>
            <a:spLocks noGrp="1"/>
          </p:cNvSpPr>
          <p:nvPr>
            <p:ph type="title"/>
          </p:nvPr>
        </p:nvSpPr>
        <p:spPr>
          <a:xfrm>
            <a:off x="2237792" y="261258"/>
            <a:ext cx="7083490" cy="1354786"/>
          </a:xfrm>
        </p:spPr>
        <p:txBody>
          <a:bodyPr>
            <a:normAutofit/>
          </a:bodyPr>
          <a:lstStyle/>
          <a:p>
            <a:r>
              <a:rPr lang="en-US" sz="4000" dirty="0">
                <a:solidFill>
                  <a:srgbClr val="C00000"/>
                </a:solidFill>
                <a:latin typeface="Arial Black" panose="020B0A04020102020204" pitchFamily="34" charset="0"/>
              </a:rPr>
              <a:t>NEED FOR INNOVATION</a:t>
            </a:r>
            <a:endParaRPr lang="en-IN" sz="40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438B8746-457E-6C66-B12D-9B9B129C1842}"/>
              </a:ext>
            </a:extLst>
          </p:cNvPr>
          <p:cNvSpPr>
            <a:spLocks noGrp="1"/>
          </p:cNvSpPr>
          <p:nvPr>
            <p:ph idx="1"/>
          </p:nvPr>
        </p:nvSpPr>
        <p:spPr>
          <a:xfrm>
            <a:off x="838200" y="1825624"/>
            <a:ext cx="10515600" cy="4771118"/>
          </a:xfrm>
        </p:spPr>
        <p:txBody>
          <a:bodyPr>
            <a:normAutofit fontScale="85000" lnSpcReduction="20000"/>
          </a:bodyPr>
          <a:lstStyle/>
          <a:p>
            <a:pPr marL="0" indent="0" algn="l" rtl="0" latinLnBrk="0">
              <a:spcBef>
                <a:spcPts val="0"/>
              </a:spcBef>
              <a:spcAft>
                <a:spcPts val="0"/>
              </a:spcAft>
              <a:buNone/>
            </a:pPr>
            <a:r>
              <a:rPr lang="en-US" sz="3800" b="0" i="0" dirty="0">
                <a:solidFill>
                  <a:schemeClr val="tx1">
                    <a:lumMod val="95000"/>
                    <a:lumOff val="5000"/>
                  </a:schemeClr>
                </a:solidFill>
                <a:effectLst/>
                <a:latin typeface="Arial" panose="020B0604020202020204" pitchFamily="34" charset="0"/>
              </a:rPr>
              <a:t>•</a:t>
            </a:r>
            <a:r>
              <a:rPr lang="en-US" sz="3800" b="0" i="0" dirty="0">
                <a:solidFill>
                  <a:schemeClr val="tx1">
                    <a:lumMod val="95000"/>
                    <a:lumOff val="5000"/>
                  </a:schemeClr>
                </a:solidFill>
                <a:effectLst/>
                <a:latin typeface="Söhne"/>
              </a:rPr>
              <a:t>As we embark on Phase 2 of our house price prediction project, it's essential to recognize that the real estate market is constantly evolving.</a:t>
            </a:r>
            <a:endParaRPr lang="en-US" sz="3800" b="0" i="0" dirty="0">
              <a:solidFill>
                <a:schemeClr val="tx1">
                  <a:lumMod val="95000"/>
                  <a:lumOff val="5000"/>
                </a:schemeClr>
              </a:solidFill>
              <a:effectLst/>
              <a:latin typeface="Arial" panose="020B0604020202020204" pitchFamily="34" charset="0"/>
            </a:endParaRPr>
          </a:p>
          <a:p>
            <a:pPr marL="0" indent="0" algn="l" rtl="0" latinLnBrk="0">
              <a:spcBef>
                <a:spcPts val="0"/>
              </a:spcBef>
              <a:spcAft>
                <a:spcPts val="0"/>
              </a:spcAft>
              <a:buNone/>
            </a:pPr>
            <a:r>
              <a:rPr lang="en-US" sz="3800" b="0" i="0" dirty="0">
                <a:solidFill>
                  <a:schemeClr val="tx1">
                    <a:lumMod val="95000"/>
                    <a:lumOff val="5000"/>
                  </a:schemeClr>
                </a:solidFill>
                <a:effectLst/>
                <a:latin typeface="Arial" panose="020B0604020202020204" pitchFamily="34" charset="0"/>
              </a:rPr>
              <a:t>•</a:t>
            </a:r>
            <a:r>
              <a:rPr lang="en-US" sz="3800" b="0" i="0" dirty="0">
                <a:solidFill>
                  <a:schemeClr val="tx1">
                    <a:lumMod val="95000"/>
                    <a:lumOff val="5000"/>
                  </a:schemeClr>
                </a:solidFill>
                <a:effectLst/>
                <a:latin typeface="Söhne"/>
              </a:rPr>
              <a:t>To stay competitive and provide accurate pricing predictions, we must continuously explore innovative techniques in the field of machine learning.</a:t>
            </a:r>
            <a:endParaRPr lang="en-US" sz="3800" b="0" i="0" dirty="0">
              <a:solidFill>
                <a:schemeClr val="tx1">
                  <a:lumMod val="95000"/>
                  <a:lumOff val="5000"/>
                </a:schemeClr>
              </a:solidFill>
              <a:effectLst/>
              <a:latin typeface="Arial" panose="020B0604020202020204" pitchFamily="34" charset="0"/>
            </a:endParaRPr>
          </a:p>
          <a:p>
            <a:pPr marL="0" indent="0" algn="l" rtl="0" latinLnBrk="0">
              <a:spcBef>
                <a:spcPts val="0"/>
              </a:spcBef>
              <a:spcAft>
                <a:spcPts val="0"/>
              </a:spcAft>
              <a:buNone/>
            </a:pPr>
            <a:r>
              <a:rPr lang="en-US" sz="3800" b="0" i="0" dirty="0">
                <a:solidFill>
                  <a:schemeClr val="tx1">
                    <a:lumMod val="95000"/>
                    <a:lumOff val="5000"/>
                  </a:schemeClr>
                </a:solidFill>
                <a:effectLst/>
                <a:latin typeface="Arial" panose="020B0604020202020204" pitchFamily="34" charset="0"/>
              </a:rPr>
              <a:t>•</a:t>
            </a:r>
            <a:r>
              <a:rPr lang="en-US" sz="3800" b="0" i="0" dirty="0">
                <a:solidFill>
                  <a:schemeClr val="tx1">
                    <a:lumMod val="95000"/>
                    <a:lumOff val="5000"/>
                  </a:schemeClr>
                </a:solidFill>
                <a:effectLst/>
                <a:latin typeface="Söhne"/>
              </a:rPr>
              <a:t>Innovation is the key to gaining a competitive edge and meeting the ever-changing demands of the real estate industry.</a:t>
            </a:r>
            <a:endParaRPr lang="en-US" sz="3800" b="0" i="0" dirty="0">
              <a:solidFill>
                <a:schemeClr val="tx1">
                  <a:lumMod val="95000"/>
                  <a:lumOff val="5000"/>
                </a:schemeClr>
              </a:solidFill>
              <a:effectLst/>
              <a:latin typeface="Arial" panose="020B0604020202020204" pitchFamily="34" charset="0"/>
            </a:endParaRPr>
          </a:p>
          <a:p>
            <a:pPr marL="0" indent="0" algn="l" rtl="0" latinLnBrk="0">
              <a:spcBef>
                <a:spcPts val="0"/>
              </a:spcBef>
              <a:spcAft>
                <a:spcPts val="0"/>
              </a:spcAft>
              <a:buNone/>
            </a:pPr>
            <a:r>
              <a:rPr lang="en-US" sz="3800" b="0" i="0" dirty="0">
                <a:solidFill>
                  <a:schemeClr val="tx1">
                    <a:lumMod val="95000"/>
                    <a:lumOff val="5000"/>
                  </a:schemeClr>
                </a:solidFill>
                <a:effectLst/>
                <a:latin typeface="Arial" panose="020B0604020202020204" pitchFamily="34" charset="0"/>
              </a:rPr>
              <a:t>•</a:t>
            </a:r>
            <a:r>
              <a:rPr lang="en-US" sz="3800" b="0" i="0" dirty="0">
                <a:solidFill>
                  <a:schemeClr val="tx1">
                    <a:lumMod val="95000"/>
                    <a:lumOff val="5000"/>
                  </a:schemeClr>
                </a:solidFill>
                <a:effectLst/>
                <a:latin typeface="Söhne"/>
              </a:rPr>
              <a:t>In this phase, we will not only seek improved predictive accuracy but also aim to enhance our understanding of the underlying dynamics that influence house prices.</a:t>
            </a:r>
            <a:endParaRPr lang="en-US" sz="3800" b="0" i="0" dirty="0">
              <a:solidFill>
                <a:schemeClr val="tx1">
                  <a:lumMod val="95000"/>
                  <a:lumOff val="5000"/>
                </a:schemeClr>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909507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706E8-C618-97F7-C534-F5C53985BC8B}"/>
              </a:ext>
            </a:extLst>
          </p:cNvPr>
          <p:cNvSpPr>
            <a:spLocks noGrp="1"/>
          </p:cNvSpPr>
          <p:nvPr>
            <p:ph type="title"/>
          </p:nvPr>
        </p:nvSpPr>
        <p:spPr/>
        <p:txBody>
          <a:bodyPr>
            <a:normAutofit/>
          </a:bodyPr>
          <a:lstStyle/>
          <a:p>
            <a:r>
              <a:rPr lang="en-US" sz="3600" dirty="0">
                <a:solidFill>
                  <a:srgbClr val="C00000"/>
                </a:solidFill>
                <a:latin typeface="Arial Black" panose="020B0A04020102020204" pitchFamily="34" charset="0"/>
              </a:rPr>
              <a:t>ADVANCED REGRESSION TECHNIQUE</a:t>
            </a:r>
            <a:endParaRPr lang="en-IN" sz="36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D4EF63CF-1C72-27DA-DAB3-55D47811F4A3}"/>
              </a:ext>
            </a:extLst>
          </p:cNvPr>
          <p:cNvSpPr>
            <a:spLocks noGrp="1"/>
          </p:cNvSpPr>
          <p:nvPr>
            <p:ph idx="1"/>
          </p:nvPr>
        </p:nvSpPr>
        <p:spPr>
          <a:xfrm>
            <a:off x="576943" y="1690688"/>
            <a:ext cx="10515600" cy="4588911"/>
          </a:xfrm>
        </p:spPr>
        <p:txBody>
          <a:bodyPr>
            <a:normAutofit fontScale="92500" lnSpcReduction="10000"/>
          </a:bodyPr>
          <a:lstStyle/>
          <a:p>
            <a:pPr marL="0" indent="0" algn="l" rtl="0" latinLnBrk="0">
              <a:spcBef>
                <a:spcPts val="0"/>
              </a:spcBef>
              <a:spcAft>
                <a:spcPts val="0"/>
              </a:spcAft>
              <a:buNone/>
            </a:pPr>
            <a:r>
              <a:rPr lang="en-US" sz="3500" b="0" i="0" dirty="0">
                <a:solidFill>
                  <a:schemeClr val="tx1">
                    <a:lumMod val="95000"/>
                    <a:lumOff val="5000"/>
                  </a:schemeClr>
                </a:solidFill>
                <a:effectLst/>
                <a:latin typeface="Arial" panose="020B0604020202020204" pitchFamily="34" charset="0"/>
              </a:rPr>
              <a:t>•</a:t>
            </a:r>
            <a:r>
              <a:rPr lang="en-US" sz="3500" b="0" i="0" dirty="0">
                <a:solidFill>
                  <a:schemeClr val="tx1">
                    <a:lumMod val="95000"/>
                    <a:lumOff val="5000"/>
                  </a:schemeClr>
                </a:solidFill>
                <a:effectLst/>
                <a:latin typeface="Söhne"/>
              </a:rPr>
              <a:t>We understand that traditional linear regression models, while valuable, may not capture the complexity of real estate markets.</a:t>
            </a:r>
            <a:endParaRPr lang="en-US" sz="3500" b="0" i="0" dirty="0">
              <a:solidFill>
                <a:schemeClr val="tx1">
                  <a:lumMod val="95000"/>
                  <a:lumOff val="5000"/>
                </a:schemeClr>
              </a:solidFill>
              <a:effectLst/>
              <a:latin typeface="Arial" panose="020B0604020202020204" pitchFamily="34" charset="0"/>
            </a:endParaRPr>
          </a:p>
          <a:p>
            <a:pPr marL="0" indent="0" algn="l" rtl="0" latinLnBrk="0">
              <a:spcBef>
                <a:spcPts val="0"/>
              </a:spcBef>
              <a:spcAft>
                <a:spcPts val="0"/>
              </a:spcAft>
              <a:buNone/>
            </a:pPr>
            <a:r>
              <a:rPr lang="en-US" sz="3500" b="0" i="0" dirty="0">
                <a:solidFill>
                  <a:schemeClr val="tx1">
                    <a:lumMod val="95000"/>
                    <a:lumOff val="5000"/>
                  </a:schemeClr>
                </a:solidFill>
                <a:effectLst/>
                <a:latin typeface="Arial" panose="020B0604020202020204" pitchFamily="34" charset="0"/>
              </a:rPr>
              <a:t>•</a:t>
            </a:r>
            <a:r>
              <a:rPr lang="en-US" sz="3500" b="0" i="0" dirty="0">
                <a:solidFill>
                  <a:schemeClr val="tx1">
                    <a:lumMod val="95000"/>
                    <a:lumOff val="5000"/>
                  </a:schemeClr>
                </a:solidFill>
                <a:effectLst/>
                <a:latin typeface="Söhne"/>
              </a:rPr>
              <a:t>Therefore, we will delve into advanced regression techniques that have proven effective in handling intricate relationships within housing data.</a:t>
            </a:r>
            <a:endParaRPr lang="en-US" sz="3500" b="0" i="0" dirty="0">
              <a:solidFill>
                <a:schemeClr val="tx1">
                  <a:lumMod val="95000"/>
                  <a:lumOff val="5000"/>
                </a:schemeClr>
              </a:solidFill>
              <a:effectLst/>
              <a:latin typeface="Arial" panose="020B0604020202020204" pitchFamily="34" charset="0"/>
            </a:endParaRPr>
          </a:p>
          <a:p>
            <a:pPr marL="0" indent="0" algn="l" rtl="0" latinLnBrk="0">
              <a:spcBef>
                <a:spcPts val="0"/>
              </a:spcBef>
              <a:spcAft>
                <a:spcPts val="0"/>
              </a:spcAft>
              <a:buNone/>
            </a:pPr>
            <a:r>
              <a:rPr lang="en-US" sz="3500" b="0" i="0" dirty="0">
                <a:solidFill>
                  <a:schemeClr val="tx1">
                    <a:lumMod val="95000"/>
                    <a:lumOff val="5000"/>
                  </a:schemeClr>
                </a:solidFill>
                <a:effectLst/>
                <a:latin typeface="Arial" panose="020B0604020202020204" pitchFamily="34" charset="0"/>
              </a:rPr>
              <a:t>•</a:t>
            </a:r>
            <a:r>
              <a:rPr lang="en-US" sz="3500" b="0" i="0" dirty="0">
                <a:solidFill>
                  <a:schemeClr val="tx1">
                    <a:lumMod val="95000"/>
                    <a:lumOff val="5000"/>
                  </a:schemeClr>
                </a:solidFill>
                <a:effectLst/>
                <a:latin typeface="Söhne"/>
              </a:rPr>
              <a:t>Two prominent methods we will explore are Gradient Boosting and XGBoost, both of which belong to the ensemble learning family.</a:t>
            </a:r>
            <a:endParaRPr lang="en-US" sz="3500" b="0" i="0" dirty="0">
              <a:solidFill>
                <a:schemeClr val="tx1">
                  <a:lumMod val="95000"/>
                  <a:lumOff val="5000"/>
                </a:schemeClr>
              </a:solidFill>
              <a:effectLst/>
              <a:latin typeface="Arial" panose="020B0604020202020204" pitchFamily="34" charset="0"/>
            </a:endParaRPr>
          </a:p>
          <a:p>
            <a:pPr marL="0" indent="0" algn="l" rtl="0" latinLnBrk="0">
              <a:spcBef>
                <a:spcPts val="0"/>
              </a:spcBef>
              <a:spcAft>
                <a:spcPts val="0"/>
              </a:spcAft>
              <a:buNone/>
            </a:pPr>
            <a:r>
              <a:rPr lang="en-US" sz="3500" b="0" i="0" dirty="0">
                <a:solidFill>
                  <a:schemeClr val="tx1">
                    <a:lumMod val="95000"/>
                    <a:lumOff val="5000"/>
                  </a:schemeClr>
                </a:solidFill>
                <a:effectLst/>
                <a:latin typeface="Arial" panose="020B0604020202020204" pitchFamily="34" charset="0"/>
              </a:rPr>
              <a:t>•</a:t>
            </a:r>
            <a:r>
              <a:rPr lang="en-US" sz="3500" b="0" i="0" dirty="0">
                <a:solidFill>
                  <a:schemeClr val="tx1">
                    <a:lumMod val="95000"/>
                    <a:lumOff val="5000"/>
                  </a:schemeClr>
                </a:solidFill>
                <a:effectLst/>
                <a:latin typeface="Söhne"/>
              </a:rPr>
              <a:t>Ensemble methods combine multiple models to make collective predictions, often outperforming individual models.</a:t>
            </a:r>
            <a:endParaRPr lang="en-US" sz="3500" b="0" i="0" dirty="0">
              <a:solidFill>
                <a:schemeClr val="tx1">
                  <a:lumMod val="95000"/>
                  <a:lumOff val="5000"/>
                </a:schemeClr>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562491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D1E9-B2C9-EBF5-F723-16C34552E548}"/>
              </a:ext>
            </a:extLst>
          </p:cNvPr>
          <p:cNvSpPr>
            <a:spLocks noGrp="1"/>
          </p:cNvSpPr>
          <p:nvPr>
            <p:ph type="title"/>
          </p:nvPr>
        </p:nvSpPr>
        <p:spPr>
          <a:xfrm>
            <a:off x="996821" y="374456"/>
            <a:ext cx="9985310" cy="1062459"/>
          </a:xfrm>
        </p:spPr>
        <p:txBody>
          <a:bodyPr>
            <a:normAutofit/>
          </a:bodyPr>
          <a:lstStyle/>
          <a:p>
            <a:r>
              <a:rPr lang="en-US" sz="3600" dirty="0">
                <a:solidFill>
                  <a:srgbClr val="C00000"/>
                </a:solidFill>
                <a:latin typeface="Arial Black" panose="020B0A04020102020204" pitchFamily="34" charset="0"/>
              </a:rPr>
              <a:t>THE POWER OF ENSEMBLE LEARNING</a:t>
            </a:r>
            <a:endParaRPr lang="en-IN" sz="36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B777C00F-5107-8AC2-D4D1-10B8C9574EBC}"/>
              </a:ext>
            </a:extLst>
          </p:cNvPr>
          <p:cNvSpPr>
            <a:spLocks noGrp="1"/>
          </p:cNvSpPr>
          <p:nvPr>
            <p:ph idx="1"/>
          </p:nvPr>
        </p:nvSpPr>
        <p:spPr>
          <a:xfrm>
            <a:off x="614264" y="1436915"/>
            <a:ext cx="10647785" cy="5169158"/>
          </a:xfrm>
        </p:spPr>
        <p:txBody>
          <a:bodyPr>
            <a:normAutofit lnSpcReduction="10000"/>
          </a:bodyPr>
          <a:lstStyle/>
          <a:p>
            <a:pPr marL="0" indent="0" algn="l" rtl="0" latinLnBrk="0">
              <a:spcBef>
                <a:spcPts val="0"/>
              </a:spcBef>
              <a:spcAft>
                <a:spcPts val="0"/>
              </a:spcAft>
              <a:buNone/>
            </a:pPr>
            <a:r>
              <a:rPr lang="en-US" sz="3600" b="0" i="0" dirty="0">
                <a:solidFill>
                  <a:schemeClr val="tx1">
                    <a:lumMod val="95000"/>
                    <a:lumOff val="5000"/>
                  </a:schemeClr>
                </a:solidFill>
                <a:effectLst/>
                <a:latin typeface="Arial" panose="020B0604020202020204" pitchFamily="34" charset="0"/>
              </a:rPr>
              <a:t>•</a:t>
            </a:r>
            <a:r>
              <a:rPr lang="en-US" sz="3600" b="0" i="0" dirty="0">
                <a:solidFill>
                  <a:schemeClr val="tx1">
                    <a:lumMod val="95000"/>
                    <a:lumOff val="5000"/>
                  </a:schemeClr>
                </a:solidFill>
                <a:effectLst/>
                <a:latin typeface="Söhne"/>
              </a:rPr>
              <a:t>Ensemble learning is a powerful concept in machine learning, which leverages the wisdom of crowds.</a:t>
            </a:r>
            <a:endParaRPr lang="en-US" sz="3600" b="0" i="0" dirty="0">
              <a:solidFill>
                <a:schemeClr val="tx1">
                  <a:lumMod val="95000"/>
                  <a:lumOff val="5000"/>
                </a:schemeClr>
              </a:solidFill>
              <a:effectLst/>
              <a:latin typeface="Arial" panose="020B0604020202020204" pitchFamily="34" charset="0"/>
            </a:endParaRPr>
          </a:p>
          <a:p>
            <a:pPr marL="0" indent="0" algn="l" rtl="0" latinLnBrk="0">
              <a:spcBef>
                <a:spcPts val="0"/>
              </a:spcBef>
              <a:spcAft>
                <a:spcPts val="0"/>
              </a:spcAft>
              <a:buNone/>
            </a:pPr>
            <a:r>
              <a:rPr lang="en-US" sz="3600" b="0" i="0" dirty="0">
                <a:solidFill>
                  <a:schemeClr val="tx1">
                    <a:lumMod val="95000"/>
                    <a:lumOff val="5000"/>
                  </a:schemeClr>
                </a:solidFill>
                <a:effectLst/>
                <a:latin typeface="Arial" panose="020B0604020202020204" pitchFamily="34" charset="0"/>
              </a:rPr>
              <a:t>•</a:t>
            </a:r>
            <a:r>
              <a:rPr lang="en-US" sz="3600" b="0" i="0" dirty="0">
                <a:solidFill>
                  <a:schemeClr val="tx1">
                    <a:lumMod val="95000"/>
                    <a:lumOff val="5000"/>
                  </a:schemeClr>
                </a:solidFill>
                <a:effectLst/>
                <a:latin typeface="Söhne"/>
              </a:rPr>
              <a:t> By combining multiple models, we aim to mitigate individual model weaknesses and achieve superior predictive accuracy.</a:t>
            </a:r>
            <a:endParaRPr lang="en-US" sz="3600" b="0" i="0" dirty="0">
              <a:solidFill>
                <a:schemeClr val="tx1">
                  <a:lumMod val="95000"/>
                  <a:lumOff val="5000"/>
                </a:schemeClr>
              </a:solidFill>
              <a:effectLst/>
              <a:latin typeface="Arial" panose="020B0604020202020204" pitchFamily="34" charset="0"/>
            </a:endParaRPr>
          </a:p>
          <a:p>
            <a:pPr marL="0" indent="0" algn="l" rtl="0" latinLnBrk="0">
              <a:spcBef>
                <a:spcPts val="0"/>
              </a:spcBef>
              <a:spcAft>
                <a:spcPts val="0"/>
              </a:spcAft>
              <a:buNone/>
            </a:pPr>
            <a:r>
              <a:rPr lang="en-US" sz="3600" b="0" i="0" dirty="0">
                <a:solidFill>
                  <a:schemeClr val="tx1">
                    <a:lumMod val="95000"/>
                    <a:lumOff val="5000"/>
                  </a:schemeClr>
                </a:solidFill>
                <a:effectLst/>
                <a:latin typeface="Arial" panose="020B0604020202020204" pitchFamily="34" charset="0"/>
              </a:rPr>
              <a:t>•</a:t>
            </a:r>
            <a:r>
              <a:rPr lang="en-US" sz="3600" b="0" i="0" dirty="0">
                <a:solidFill>
                  <a:schemeClr val="tx1">
                    <a:lumMod val="95000"/>
                    <a:lumOff val="5000"/>
                  </a:schemeClr>
                </a:solidFill>
                <a:effectLst/>
                <a:latin typeface="Söhne"/>
              </a:rPr>
              <a:t> Ensemble techniques, like Gradient Boosting and XGBoost,excel in capturing nuances within data, including non-linearity and interactions among features.</a:t>
            </a:r>
            <a:endParaRPr lang="en-US" sz="3600" b="0" i="0" dirty="0">
              <a:solidFill>
                <a:schemeClr val="tx1">
                  <a:lumMod val="95000"/>
                  <a:lumOff val="5000"/>
                </a:schemeClr>
              </a:solidFill>
              <a:effectLst/>
              <a:latin typeface="Arial" panose="020B0604020202020204" pitchFamily="34" charset="0"/>
            </a:endParaRPr>
          </a:p>
          <a:p>
            <a:pPr marL="0" indent="0" algn="l" rtl="0" latinLnBrk="0">
              <a:spcBef>
                <a:spcPts val="0"/>
              </a:spcBef>
              <a:spcAft>
                <a:spcPts val="0"/>
              </a:spcAft>
              <a:buNone/>
            </a:pPr>
            <a:r>
              <a:rPr lang="en-US" sz="3600" b="0" i="0" dirty="0">
                <a:solidFill>
                  <a:schemeClr val="tx1">
                    <a:lumMod val="95000"/>
                    <a:lumOff val="5000"/>
                  </a:schemeClr>
                </a:solidFill>
                <a:effectLst/>
                <a:latin typeface="Arial" panose="020B0604020202020204" pitchFamily="34" charset="0"/>
              </a:rPr>
              <a:t>•</a:t>
            </a:r>
            <a:r>
              <a:rPr lang="en-US" sz="3600" b="0" i="0" dirty="0">
                <a:solidFill>
                  <a:schemeClr val="tx1">
                    <a:lumMod val="95000"/>
                    <a:lumOff val="5000"/>
                  </a:schemeClr>
                </a:solidFill>
                <a:effectLst/>
                <a:latin typeface="Söhne"/>
              </a:rPr>
              <a:t> Through this approach, we will harness the collective intelligence of multiple models to make more accurate house price predictions.</a:t>
            </a:r>
            <a:endParaRPr lang="en-US" sz="3600" b="0" i="0" dirty="0">
              <a:solidFill>
                <a:schemeClr val="tx1">
                  <a:lumMod val="95000"/>
                  <a:lumOff val="5000"/>
                </a:schemeClr>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37006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4365D-C676-40D0-6405-21011FC84956}"/>
              </a:ext>
            </a:extLst>
          </p:cNvPr>
          <p:cNvSpPr>
            <a:spLocks noGrp="1"/>
          </p:cNvSpPr>
          <p:nvPr>
            <p:ph type="title"/>
          </p:nvPr>
        </p:nvSpPr>
        <p:spPr>
          <a:xfrm>
            <a:off x="679579" y="421109"/>
            <a:ext cx="11123645" cy="1325563"/>
          </a:xfrm>
        </p:spPr>
        <p:txBody>
          <a:bodyPr>
            <a:normAutofit/>
          </a:bodyPr>
          <a:lstStyle/>
          <a:p>
            <a:r>
              <a:rPr lang="en-US" sz="3200" dirty="0">
                <a:solidFill>
                  <a:srgbClr val="C00000"/>
                </a:solidFill>
                <a:latin typeface="Arial Black" panose="020B0A04020102020204" pitchFamily="34" charset="0"/>
              </a:rPr>
              <a:t>EXPECTATIONS FROM ADVANCED TECHNIQUES</a:t>
            </a:r>
            <a:endParaRPr lang="en-IN"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971BED6E-ACA7-44B3-FDE2-7A76FE6FE3ED}"/>
              </a:ext>
            </a:extLst>
          </p:cNvPr>
          <p:cNvSpPr>
            <a:spLocks noGrp="1"/>
          </p:cNvSpPr>
          <p:nvPr>
            <p:ph idx="1"/>
          </p:nvPr>
        </p:nvSpPr>
        <p:spPr>
          <a:xfrm>
            <a:off x="838199" y="1825625"/>
            <a:ext cx="10843727" cy="4611266"/>
          </a:xfrm>
        </p:spPr>
        <p:txBody>
          <a:bodyPr>
            <a:noAutofit/>
          </a:bodyPr>
          <a:lstStyle/>
          <a:p>
            <a:r>
              <a:rPr lang="en-US" sz="2800" dirty="0">
                <a:solidFill>
                  <a:schemeClr val="tx1"/>
                </a:solidFill>
              </a:rPr>
              <a:t>Our expectations from exploring advanced regression techniques include:</a:t>
            </a:r>
          </a:p>
          <a:p>
            <a:r>
              <a:rPr lang="en-US" sz="2800" dirty="0">
                <a:solidFill>
                  <a:schemeClr val="tx1"/>
                </a:solidFill>
              </a:rPr>
              <a:t>Increased precision in predicting house prices, reducing the margin of error.</a:t>
            </a:r>
          </a:p>
          <a:p>
            <a:r>
              <a:rPr lang="en-US" sz="2800" dirty="0">
                <a:solidFill>
                  <a:schemeClr val="tx1"/>
                </a:solidFill>
              </a:rPr>
              <a:t>Improved ability to identify complex patterns, such as local market trends and outliers.</a:t>
            </a:r>
          </a:p>
          <a:p>
            <a:r>
              <a:rPr lang="en-US" sz="2800" dirty="0">
                <a:solidFill>
                  <a:schemeClr val="tx1"/>
                </a:solidFill>
              </a:rPr>
              <a:t>Enhanced model robustness, making our predictions more reliable in varying real estate market conditions.</a:t>
            </a:r>
          </a:p>
          <a:p>
            <a:r>
              <a:rPr lang="en-US" sz="2800" dirty="0">
                <a:solidFill>
                  <a:schemeClr val="tx1"/>
                </a:solidFill>
              </a:rPr>
              <a:t>Greater insight into the factors that most strongly influence house</a:t>
            </a:r>
            <a:endParaRPr lang="en-IN" sz="2800" dirty="0">
              <a:solidFill>
                <a:schemeClr val="tx1"/>
              </a:solidFill>
            </a:endParaRPr>
          </a:p>
        </p:txBody>
      </p:sp>
    </p:spTree>
    <p:extLst>
      <p:ext uri="{BB962C8B-B14F-4D97-AF65-F5344CB8AC3E}">
        <p14:creationId xmlns:p14="http://schemas.microsoft.com/office/powerpoint/2010/main" val="221471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A9AB-E4C8-5562-8527-AFF0E6F2C7E4}"/>
              </a:ext>
            </a:extLst>
          </p:cNvPr>
          <p:cNvSpPr>
            <a:spLocks noGrp="1"/>
          </p:cNvSpPr>
          <p:nvPr>
            <p:ph type="title"/>
          </p:nvPr>
        </p:nvSpPr>
        <p:spPr/>
        <p:txBody>
          <a:bodyPr/>
          <a:lstStyle/>
          <a:p>
            <a:r>
              <a:rPr lang="en-IN" dirty="0">
                <a:solidFill>
                  <a:srgbClr val="C00000"/>
                </a:solidFill>
                <a:latin typeface="Arial Black" panose="020B0A04020102020204" pitchFamily="34" charset="0"/>
              </a:rPr>
              <a:t>PREPARING FOR THE PROJECT</a:t>
            </a:r>
          </a:p>
        </p:txBody>
      </p:sp>
      <p:sp>
        <p:nvSpPr>
          <p:cNvPr id="6" name="TextBox 5">
            <a:extLst>
              <a:ext uri="{FF2B5EF4-FFF2-40B4-BE49-F238E27FC236}">
                <a16:creationId xmlns:a16="http://schemas.microsoft.com/office/drawing/2014/main" id="{A8C948DF-189E-FB82-2C11-CCFC97AEDE24}"/>
              </a:ext>
            </a:extLst>
          </p:cNvPr>
          <p:cNvSpPr txBox="1"/>
          <p:nvPr/>
        </p:nvSpPr>
        <p:spPr>
          <a:xfrm>
            <a:off x="838201" y="1720840"/>
            <a:ext cx="10666444" cy="4524315"/>
          </a:xfrm>
          <a:prstGeom prst="rect">
            <a:avLst/>
          </a:prstGeom>
          <a:noFill/>
        </p:spPr>
        <p:txBody>
          <a:bodyPr wrap="square">
            <a:spAutoFit/>
          </a:bodyPr>
          <a:lstStyle/>
          <a:p>
            <a:pPr marL="457200" indent="-457200">
              <a:buFont typeface="Arial" panose="020B0604020202020204" pitchFamily="34" charset="0"/>
              <a:buChar char="•"/>
            </a:pPr>
            <a:r>
              <a:rPr lang="en-US" sz="3200" dirty="0"/>
              <a:t>As we embark on this innovative journey, we must ensure we have a strong</a:t>
            </a:r>
          </a:p>
          <a:p>
            <a:pPr marL="457200" indent="-457200">
              <a:buFont typeface="Arial" panose="020B0604020202020204" pitchFamily="34" charset="0"/>
              <a:buChar char="•"/>
            </a:pPr>
            <a:r>
              <a:rPr lang="en-US" sz="3200" dirty="0"/>
              <a:t>foundation:</a:t>
            </a:r>
          </a:p>
          <a:p>
            <a:pPr marL="457200" indent="-457200">
              <a:buFont typeface="Arial" panose="020B0604020202020204" pitchFamily="34" charset="0"/>
              <a:buChar char="•"/>
            </a:pPr>
            <a:r>
              <a:rPr lang="en-US" sz="3200" dirty="0"/>
              <a:t>High-quality, well-preprocessed data.</a:t>
            </a:r>
          </a:p>
          <a:p>
            <a:pPr marL="457200" indent="-457200">
              <a:buFont typeface="Arial" panose="020B0604020202020204" pitchFamily="34" charset="0"/>
              <a:buChar char="•"/>
            </a:pPr>
            <a:r>
              <a:rPr lang="en-US" sz="3200" dirty="0"/>
              <a:t>A clear understanding of our evaluation metrics (e.g., MAE, RMSE, R-squared).</a:t>
            </a:r>
          </a:p>
          <a:p>
            <a:pPr marL="457200" indent="-457200">
              <a:buFont typeface="Arial" panose="020B0604020202020204" pitchFamily="34" charset="0"/>
              <a:buChar char="•"/>
            </a:pPr>
            <a:r>
              <a:rPr lang="en-US" sz="3200" dirty="0"/>
              <a:t>A structured approach to model selection and training.</a:t>
            </a:r>
          </a:p>
          <a:p>
            <a:pPr marL="457200" indent="-457200">
              <a:buFont typeface="Arial" panose="020B0604020202020204" pitchFamily="34" charset="0"/>
              <a:buChar char="•"/>
            </a:pPr>
            <a:r>
              <a:rPr lang="en-US" sz="3200" dirty="0"/>
              <a:t>A willingness to iterate and refine our models based on results.</a:t>
            </a:r>
            <a:endParaRPr lang="en-IN" sz="3200" dirty="0"/>
          </a:p>
        </p:txBody>
      </p:sp>
    </p:spTree>
    <p:extLst>
      <p:ext uri="{BB962C8B-B14F-4D97-AF65-F5344CB8AC3E}">
        <p14:creationId xmlns:p14="http://schemas.microsoft.com/office/powerpoint/2010/main" val="2219572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BADB-AF91-8597-1D3F-F0675457A815}"/>
              </a:ext>
            </a:extLst>
          </p:cNvPr>
          <p:cNvSpPr>
            <a:spLocks noGrp="1"/>
          </p:cNvSpPr>
          <p:nvPr>
            <p:ph type="title"/>
          </p:nvPr>
        </p:nvSpPr>
        <p:spPr>
          <a:xfrm>
            <a:off x="1752600" y="271819"/>
            <a:ext cx="7484706" cy="819863"/>
          </a:xfrm>
        </p:spPr>
        <p:txBody>
          <a:bodyPr>
            <a:normAutofit fontScale="90000"/>
          </a:bodyPr>
          <a:lstStyle/>
          <a:p>
            <a:r>
              <a:rPr lang="en-IN" dirty="0">
                <a:solidFill>
                  <a:srgbClr val="C00000"/>
                </a:solidFill>
                <a:latin typeface="Arial Black" panose="020B0A04020102020204" pitchFamily="34" charset="0"/>
              </a:rPr>
              <a:t>1.GRADIENT BOOSTING</a:t>
            </a:r>
          </a:p>
        </p:txBody>
      </p:sp>
      <p:sp>
        <p:nvSpPr>
          <p:cNvPr id="4" name="TextBox 3">
            <a:extLst>
              <a:ext uri="{FF2B5EF4-FFF2-40B4-BE49-F238E27FC236}">
                <a16:creationId xmlns:a16="http://schemas.microsoft.com/office/drawing/2014/main" id="{0359D89A-FB5F-1ED5-68A0-5FDBB990561B}"/>
              </a:ext>
            </a:extLst>
          </p:cNvPr>
          <p:cNvSpPr txBox="1"/>
          <p:nvPr/>
        </p:nvSpPr>
        <p:spPr>
          <a:xfrm>
            <a:off x="152400" y="892315"/>
            <a:ext cx="11887200" cy="5693866"/>
          </a:xfrm>
          <a:prstGeom prst="rect">
            <a:avLst/>
          </a:prstGeom>
          <a:noFill/>
        </p:spPr>
        <p:txBody>
          <a:bodyPr wrap="square">
            <a:spAutoFit/>
          </a:bodyPr>
          <a:lstStyle/>
          <a:p>
            <a:pPr marL="285750" indent="-285750">
              <a:buFont typeface="Arial" panose="020B0604020202020204" pitchFamily="34" charset="0"/>
              <a:buChar char="•"/>
            </a:pPr>
            <a:r>
              <a:rPr lang="en-US" sz="2800" dirty="0"/>
              <a:t>Gradient Boosting is a powerful boosting algorithm that combines several weak learners into strong learners, in which each new model is trained to minimize the loss functions such as mean squared error or cross-entropy of the previous model using gradient descent. In each iteration, the algorithm computes the gradient of the loss function with respect to the predictions of the current ensemble and then trains a new weak model to minimize this gradient. The predictions of the new model are then added to the ensemble, and the process is repeated until a stopping criterion is met. In contrast to Adaboost, the weights of the training instances are not tweaked,instead,each predictor is trained using the residual errors of the predecessor as labels. There is a technique called the Gradient Boosted Trees whose base learner is CART (Classification and Regression Trees). The below diagram explains how gradient-boosted trees are trained for regression problems.</a:t>
            </a:r>
            <a:endParaRPr lang="en-IN" sz="2800" dirty="0"/>
          </a:p>
        </p:txBody>
      </p:sp>
    </p:spTree>
    <p:extLst>
      <p:ext uri="{BB962C8B-B14F-4D97-AF65-F5344CB8AC3E}">
        <p14:creationId xmlns:p14="http://schemas.microsoft.com/office/powerpoint/2010/main" val="3545118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9C0FA1-58A9-9F32-CB3C-962CF019A4AD}"/>
              </a:ext>
            </a:extLst>
          </p:cNvPr>
          <p:cNvPicPr>
            <a:picLocks noChangeAspect="1"/>
          </p:cNvPicPr>
          <p:nvPr/>
        </p:nvPicPr>
        <p:blipFill>
          <a:blip r:embed="rId2"/>
          <a:stretch>
            <a:fillRect/>
          </a:stretch>
        </p:blipFill>
        <p:spPr>
          <a:xfrm>
            <a:off x="821094" y="354563"/>
            <a:ext cx="10095722" cy="6008915"/>
          </a:xfrm>
          <a:prstGeom prst="rect">
            <a:avLst/>
          </a:prstGeom>
        </p:spPr>
      </p:pic>
    </p:spTree>
    <p:extLst>
      <p:ext uri="{BB962C8B-B14F-4D97-AF65-F5344CB8AC3E}">
        <p14:creationId xmlns:p14="http://schemas.microsoft.com/office/powerpoint/2010/main" val="1252699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42DED7-8BAD-A06C-B30A-77CD13DBC6AC}"/>
              </a:ext>
            </a:extLst>
          </p:cNvPr>
          <p:cNvSpPr txBox="1"/>
          <p:nvPr/>
        </p:nvSpPr>
        <p:spPr>
          <a:xfrm>
            <a:off x="261258" y="216493"/>
            <a:ext cx="11457991" cy="6555641"/>
          </a:xfrm>
          <a:prstGeom prst="rect">
            <a:avLst/>
          </a:prstGeom>
          <a:noFill/>
        </p:spPr>
        <p:txBody>
          <a:bodyPr wrap="square">
            <a:spAutoFit/>
          </a:bodyPr>
          <a:lstStyle/>
          <a:p>
            <a:pPr marL="457200" indent="-457200">
              <a:buFont typeface="Arial" panose="020B0604020202020204" pitchFamily="34" charset="0"/>
              <a:buChar char="•"/>
            </a:pPr>
            <a:r>
              <a:rPr lang="en-US" sz="2800" dirty="0"/>
              <a:t>The ensemble consists of M trees. Tree1 is trained using the feature matrix X and the labels y. The predictions labeled y1(hat) are used to determine the training set residual errors r1. Tree2 is then trained using the feature matrix X and the residual errors r1 of Tree1 as labels. The predicted results r1(hat) are then used to determine the residual r2. The process is repeated until all the M trees forming the ensemble are trained. There is an important parameter used in this technique known as Shrinkage. </a:t>
            </a:r>
          </a:p>
          <a:p>
            <a:pPr marL="457200" indent="-457200">
              <a:buFont typeface="Arial" panose="020B0604020202020204" pitchFamily="34" charset="0"/>
              <a:buChar char="•"/>
            </a:pPr>
            <a:r>
              <a:rPr lang="en-US" sz="2800" dirty="0"/>
              <a:t>Shrinkage refers to the fact that the prediction of each tree in the ensemble is shrunk after it is multiplied by the learning rate (eta) which ranges between 0 to 1. There is a trade-off between eta and the number of estimators, decreasing learning rate needs to be compensated with increasing estimators in order to reach certain model performance. Since all trees are trained now, predictions can be made. Each tree predicts a label and the final prediction is given by the formula, (pred) = y1 + (eta * r1) + (eta * r2) + ....... +(eta * rN)</a:t>
            </a:r>
            <a:endParaRPr lang="en-IN" sz="2800" dirty="0"/>
          </a:p>
        </p:txBody>
      </p:sp>
    </p:spTree>
    <p:extLst>
      <p:ext uri="{BB962C8B-B14F-4D97-AF65-F5344CB8AC3E}">
        <p14:creationId xmlns:p14="http://schemas.microsoft.com/office/powerpoint/2010/main" val="787457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6678E0-D0AC-4EBD-49BD-AD7E6181D2C2}"/>
              </a:ext>
            </a:extLst>
          </p:cNvPr>
          <p:cNvSpPr txBox="1"/>
          <p:nvPr/>
        </p:nvSpPr>
        <p:spPr>
          <a:xfrm>
            <a:off x="548172" y="674400"/>
            <a:ext cx="10825843" cy="5509200"/>
          </a:xfrm>
          <a:prstGeom prst="rect">
            <a:avLst/>
          </a:prstGeom>
          <a:noFill/>
        </p:spPr>
        <p:txBody>
          <a:bodyPr wrap="square">
            <a:spAutoFit/>
          </a:bodyPr>
          <a:lstStyle/>
          <a:p>
            <a:r>
              <a:rPr lang="en-US" sz="3200" dirty="0">
                <a:solidFill>
                  <a:srgbClr val="C00000"/>
                </a:solidFill>
                <a:latin typeface="Arial Black" panose="020B0A04020102020204" pitchFamily="34" charset="0"/>
              </a:rPr>
              <a:t>BENEFITS OF GRADIENT BOOSTING:</a:t>
            </a:r>
          </a:p>
          <a:p>
            <a:r>
              <a:rPr lang="en-US" sz="3200" dirty="0"/>
              <a:t>Improved Accuracy: Gradient Boosting is known for its</a:t>
            </a:r>
          </a:p>
          <a:p>
            <a:r>
              <a:rPr lang="en-US" sz="3200" dirty="0"/>
              <a:t>impressive predictive accuracy. By iteratively correcting errors in predictions, it fine-tunes the model and brings it closer to the true relationship between features and the target variable.</a:t>
            </a:r>
          </a:p>
          <a:p>
            <a:r>
              <a:rPr lang="en-US" sz="3200" dirty="0">
                <a:solidFill>
                  <a:srgbClr val="C00000"/>
                </a:solidFill>
                <a:latin typeface="Arial Black" panose="020B0A04020102020204" pitchFamily="34" charset="0"/>
              </a:rPr>
              <a:t>Handling Complex Relationships: </a:t>
            </a:r>
            <a:r>
              <a:rPr lang="en-US" sz="3200" dirty="0"/>
              <a:t>Real-world data often contains intricate and nonlinear relationships. Gradient</a:t>
            </a:r>
          </a:p>
          <a:p>
            <a:r>
              <a:rPr lang="en-US" sz="3200" dirty="0"/>
              <a:t>Boosting is well-equipped to capture these complexities,</a:t>
            </a:r>
          </a:p>
          <a:p>
            <a:r>
              <a:rPr lang="en-US" sz="3200" dirty="0"/>
              <a:t>making it suitable for the multifaceted nature of house price prediction. It excels in modeling intricate market dynamics and local trends.</a:t>
            </a:r>
            <a:endParaRPr lang="en-IN" sz="3200" dirty="0"/>
          </a:p>
        </p:txBody>
      </p:sp>
    </p:spTree>
    <p:extLst>
      <p:ext uri="{BB962C8B-B14F-4D97-AF65-F5344CB8AC3E}">
        <p14:creationId xmlns:p14="http://schemas.microsoft.com/office/powerpoint/2010/main" val="4055232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2CBC74-D8C6-696E-0AE0-BB7BFD588896}"/>
              </a:ext>
            </a:extLst>
          </p:cNvPr>
          <p:cNvSpPr txBox="1"/>
          <p:nvPr/>
        </p:nvSpPr>
        <p:spPr>
          <a:xfrm>
            <a:off x="313329" y="366623"/>
            <a:ext cx="11565342" cy="6124754"/>
          </a:xfrm>
          <a:prstGeom prst="rect">
            <a:avLst/>
          </a:prstGeom>
          <a:noFill/>
        </p:spPr>
        <p:txBody>
          <a:bodyPr wrap="square">
            <a:spAutoFit/>
          </a:bodyPr>
          <a:lstStyle/>
          <a:p>
            <a:r>
              <a:rPr lang="en-US" sz="2800" dirty="0">
                <a:solidFill>
                  <a:srgbClr val="C00000"/>
                </a:solidFill>
                <a:latin typeface="Arial Black" panose="020B0A04020102020204" pitchFamily="34" charset="0"/>
              </a:rPr>
              <a:t>Resilience to Over fitting: </a:t>
            </a:r>
            <a:r>
              <a:rPr lang="en-US" sz="2800" dirty="0"/>
              <a:t>Gradient Boosting incorporates</a:t>
            </a:r>
          </a:p>
          <a:p>
            <a:r>
              <a:rPr lang="en-US" sz="2800" dirty="0"/>
              <a:t>techniques like regularization and shrinkage, which help prevent over fitting. This ensures that the model generalizes well to unseen data, enhancing its reliability.</a:t>
            </a:r>
          </a:p>
          <a:p>
            <a:r>
              <a:rPr lang="en-US" sz="2800" dirty="0">
                <a:solidFill>
                  <a:srgbClr val="C00000"/>
                </a:solidFill>
                <a:latin typeface="Arial Black" panose="020B0A04020102020204" pitchFamily="34" charset="0"/>
              </a:rPr>
              <a:t>Feature Importance: </a:t>
            </a:r>
            <a:r>
              <a:rPr lang="en-US" sz="2800" dirty="0"/>
              <a:t>Gradient Boosting provides insights into feature importance. We can assess which features have the most significant impact on house prices, aiding in feature selection and understanding market dynamics.</a:t>
            </a:r>
          </a:p>
          <a:p>
            <a:r>
              <a:rPr lang="en-US" sz="2800" dirty="0">
                <a:solidFill>
                  <a:srgbClr val="C00000"/>
                </a:solidFill>
                <a:latin typeface="Arial Black" panose="020B0A04020102020204" pitchFamily="34" charset="0"/>
              </a:rPr>
              <a:t>Robustness: </a:t>
            </a:r>
            <a:r>
              <a:rPr lang="en-US" sz="2800" dirty="0"/>
              <a:t>It is robust against outliers and noisy data, making it a robust choice for real-world datasets, which often have inconsistencies. Gradient Boosting is a powerful ensemble method that sequentially combines weak learners to create a robust and highly accurate predictive model. Its ability to handle complex relationships and deliver superior performance makes it a valuable tool for houseprice prediction in dynamic real estate markets.</a:t>
            </a:r>
            <a:endParaRPr lang="en-IN" sz="2800" dirty="0"/>
          </a:p>
        </p:txBody>
      </p:sp>
    </p:spTree>
    <p:extLst>
      <p:ext uri="{BB962C8B-B14F-4D97-AF65-F5344CB8AC3E}">
        <p14:creationId xmlns:p14="http://schemas.microsoft.com/office/powerpoint/2010/main" val="255878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B362-2C74-07EE-B6EF-461CF1E2B501}"/>
              </a:ext>
            </a:extLst>
          </p:cNvPr>
          <p:cNvSpPr>
            <a:spLocks noGrp="1"/>
          </p:cNvSpPr>
          <p:nvPr>
            <p:ph type="title"/>
          </p:nvPr>
        </p:nvSpPr>
        <p:spPr>
          <a:xfrm>
            <a:off x="3387015" y="654375"/>
            <a:ext cx="4730620" cy="539944"/>
          </a:xfrm>
        </p:spPr>
        <p:txBody>
          <a:bodyPr>
            <a:normAutofit fontScale="90000"/>
          </a:bodyPr>
          <a:lstStyle/>
          <a:p>
            <a:r>
              <a:rPr lang="en-US" dirty="0">
                <a:solidFill>
                  <a:schemeClr val="accent2">
                    <a:lumMod val="75000"/>
                  </a:schemeClr>
                </a:solidFill>
                <a:latin typeface="Arial Black" panose="020B0A04020102020204" pitchFamily="34" charset="0"/>
              </a:rPr>
              <a:t>INTRODUCTION</a:t>
            </a:r>
            <a:endParaRPr lang="en-IN" dirty="0">
              <a:solidFill>
                <a:schemeClr val="accent2">
                  <a:lumMod val="75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C3103736-A96F-205E-611D-D62529805F96}"/>
              </a:ext>
            </a:extLst>
          </p:cNvPr>
          <p:cNvSpPr>
            <a:spLocks noGrp="1"/>
          </p:cNvSpPr>
          <p:nvPr>
            <p:ph idx="1"/>
          </p:nvPr>
        </p:nvSpPr>
        <p:spPr>
          <a:xfrm>
            <a:off x="838200" y="1296955"/>
            <a:ext cx="10515600" cy="5149267"/>
          </a:xfrm>
        </p:spPr>
        <p:txBody>
          <a:bodyPr>
            <a:normAutofit lnSpcReduction="10000"/>
          </a:bodyPr>
          <a:lstStyle/>
          <a:p>
            <a:pPr marL="0" indent="0" algn="l" rtl="0" latinLnBrk="0">
              <a:spcBef>
                <a:spcPts val="0"/>
              </a:spcBef>
              <a:spcAft>
                <a:spcPts val="0"/>
              </a:spcAft>
              <a:buNone/>
            </a:pPr>
            <a:r>
              <a:rPr lang="en-US" sz="2800" b="0" i="0" dirty="0">
                <a:solidFill>
                  <a:schemeClr val="tx1">
                    <a:lumMod val="95000"/>
                    <a:lumOff val="5000"/>
                  </a:schemeClr>
                </a:solidFill>
                <a:effectLst/>
                <a:latin typeface="Arial" panose="020B0604020202020204" pitchFamily="34" charset="0"/>
              </a:rPr>
              <a:t>•</a:t>
            </a:r>
            <a:r>
              <a:rPr lang="en-US" sz="2800" b="0" i="0" dirty="0">
                <a:solidFill>
                  <a:schemeClr val="tx1">
                    <a:lumMod val="95000"/>
                    <a:lumOff val="5000"/>
                  </a:schemeClr>
                </a:solidFill>
                <a:effectLst/>
              </a:rPr>
              <a:t>We will begin by revisiting the problem definition.</a:t>
            </a:r>
            <a:endParaRPr lang="en-US" b="0" i="0" dirty="0">
              <a:solidFill>
                <a:schemeClr val="tx1">
                  <a:lumMod val="95000"/>
                  <a:lumOff val="5000"/>
                </a:schemeClr>
              </a:solidFill>
              <a:effectLst/>
            </a:endParaRPr>
          </a:p>
          <a:p>
            <a:pPr marL="0" indent="0" algn="l" rtl="0" latinLnBrk="0">
              <a:spcBef>
                <a:spcPts val="0"/>
              </a:spcBef>
              <a:spcAft>
                <a:spcPts val="0"/>
              </a:spcAft>
              <a:buNone/>
            </a:pPr>
            <a:r>
              <a:rPr lang="en-US" sz="2800" b="0" i="0" dirty="0">
                <a:solidFill>
                  <a:schemeClr val="tx1">
                    <a:lumMod val="95000"/>
                    <a:lumOff val="5000"/>
                  </a:schemeClr>
                </a:solidFill>
                <a:effectLst/>
              </a:rPr>
              <a:t>•Our goal is to predict house prices using machine learning.</a:t>
            </a:r>
            <a:endParaRPr lang="en-US" b="0" i="0" dirty="0">
              <a:solidFill>
                <a:schemeClr val="tx1">
                  <a:lumMod val="95000"/>
                  <a:lumOff val="5000"/>
                </a:schemeClr>
              </a:solidFill>
              <a:effectLst/>
            </a:endParaRPr>
          </a:p>
          <a:p>
            <a:pPr marL="0" indent="0" algn="l" rtl="0" latinLnBrk="0">
              <a:spcBef>
                <a:spcPts val="0"/>
              </a:spcBef>
              <a:spcAft>
                <a:spcPts val="0"/>
              </a:spcAft>
              <a:buNone/>
            </a:pPr>
            <a:r>
              <a:rPr lang="en-US" dirty="0">
                <a:solidFill>
                  <a:schemeClr val="tx1">
                    <a:lumMod val="95000"/>
                    <a:lumOff val="5000"/>
                  </a:schemeClr>
                </a:solidFill>
                <a:latin typeface="Arial Black" panose="020B0A04020102020204" pitchFamily="34" charset="0"/>
              </a:rPr>
              <a:t> </a:t>
            </a:r>
            <a:endParaRPr lang="en-US" dirty="0">
              <a:solidFill>
                <a:schemeClr val="accent2">
                  <a:lumMod val="75000"/>
                </a:schemeClr>
              </a:solidFill>
              <a:latin typeface="Arial Black" panose="020B0A04020102020204" pitchFamily="34" charset="0"/>
            </a:endParaRPr>
          </a:p>
          <a:p>
            <a:pPr marL="0" indent="0" algn="l" rtl="0" latinLnBrk="0">
              <a:spcBef>
                <a:spcPts val="0"/>
              </a:spcBef>
              <a:spcAft>
                <a:spcPts val="0"/>
              </a:spcAft>
              <a:buNone/>
            </a:pPr>
            <a:r>
              <a:rPr lang="en-US" sz="2800" b="0" i="0" dirty="0">
                <a:solidFill>
                  <a:schemeClr val="accent2">
                    <a:lumMod val="75000"/>
                  </a:schemeClr>
                </a:solidFill>
                <a:effectLst/>
                <a:latin typeface="Arial Black" panose="020B0A04020102020204" pitchFamily="34" charset="0"/>
              </a:rPr>
              <a:t>PROBLEM DEFINITION:</a:t>
            </a:r>
            <a:endParaRPr lang="en-US" b="0" i="0" dirty="0">
              <a:solidFill>
                <a:schemeClr val="accent2">
                  <a:lumMod val="75000"/>
                </a:schemeClr>
              </a:solidFill>
              <a:effectLst/>
              <a:latin typeface="Arial Black" panose="020B0A04020102020204" pitchFamily="34" charset="0"/>
            </a:endParaRPr>
          </a:p>
          <a:p>
            <a:pPr marL="0" indent="0">
              <a:spcBef>
                <a:spcPts val="0"/>
              </a:spcBef>
              <a:buNone/>
            </a:pPr>
            <a:r>
              <a:rPr lang="en-US" sz="3000" dirty="0">
                <a:solidFill>
                  <a:schemeClr val="tx1"/>
                </a:solidFill>
              </a:rPr>
              <a:t> </a:t>
            </a:r>
            <a:r>
              <a:rPr lang="en-US" sz="3000" b="0" i="0" dirty="0">
                <a:solidFill>
                  <a:schemeClr val="tx1"/>
                </a:solidFill>
                <a:effectLst/>
              </a:rPr>
              <a:t>The problem is to predict house prices using machine learning techniques. The objective is to develop a model that accurately predicts the prices of houses based on a set of features such as location, square footage, number of bedrooms and bathrooms, and other relevant factors. This project involves data preprocessing, feature engineering, model selection, training, and evaluation. In Phase 1, we designed a framework involving data preprocessing, feature engineering, model selection, training, and evaluation</a:t>
            </a:r>
            <a:r>
              <a:rPr lang="en-US" sz="3000" b="0" i="0" dirty="0">
                <a:solidFill>
                  <a:schemeClr val="tx1">
                    <a:lumMod val="95000"/>
                    <a:lumOff val="5000"/>
                  </a:schemeClr>
                </a:solidFill>
                <a:effectLst/>
              </a:rPr>
              <a:t>.</a:t>
            </a:r>
          </a:p>
          <a:p>
            <a:endParaRPr lang="en-IN" dirty="0"/>
          </a:p>
        </p:txBody>
      </p:sp>
    </p:spTree>
    <p:extLst>
      <p:ext uri="{BB962C8B-B14F-4D97-AF65-F5344CB8AC3E}">
        <p14:creationId xmlns:p14="http://schemas.microsoft.com/office/powerpoint/2010/main" val="2086738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37ECFF-5EBE-A2B7-DEB6-3FF9665F0B2F}"/>
              </a:ext>
            </a:extLst>
          </p:cNvPr>
          <p:cNvSpPr txBox="1"/>
          <p:nvPr/>
        </p:nvSpPr>
        <p:spPr>
          <a:xfrm>
            <a:off x="334347" y="458956"/>
            <a:ext cx="11523306" cy="5940088"/>
          </a:xfrm>
          <a:prstGeom prst="rect">
            <a:avLst/>
          </a:prstGeom>
          <a:noFill/>
        </p:spPr>
        <p:txBody>
          <a:bodyPr wrap="square">
            <a:spAutoFit/>
          </a:bodyPr>
          <a:lstStyle/>
          <a:p>
            <a:r>
              <a:rPr lang="en-US" sz="2800" dirty="0">
                <a:solidFill>
                  <a:srgbClr val="C00000"/>
                </a:solidFill>
                <a:latin typeface="Arial Black" panose="020B0A04020102020204" pitchFamily="34" charset="0"/>
              </a:rPr>
              <a:t>2. XGBOOST (EXTREMEGRADIENT BOOSTING)</a:t>
            </a:r>
          </a:p>
          <a:p>
            <a:r>
              <a:rPr lang="en-US" sz="3200" dirty="0"/>
              <a:t>XGBoost, which stands for Extreme Gradient Boosting, is a</a:t>
            </a:r>
          </a:p>
          <a:p>
            <a:r>
              <a:rPr lang="en-US" sz="3200" dirty="0"/>
              <a:t>scalable, distributed gradient-boosted decision tree (GBDT)</a:t>
            </a:r>
          </a:p>
          <a:p>
            <a:r>
              <a:rPr lang="en-US" sz="3200" dirty="0"/>
              <a:t>machine learning library. It provides parallel tree boosting and</a:t>
            </a:r>
          </a:p>
          <a:p>
            <a:r>
              <a:rPr lang="en-US" sz="3200" dirty="0"/>
              <a:t>is the leading machine learning library for regression, classification, and ranking problems. It’s vital to an understanding of  XGBoost to first grasp the machine learning concepts and algorithms that XGBoost builds upon: supervised machine learning, decision trees, ensemble learning, and gradient boosting. Supervised machine learning uses algorithms to train a model to find patterns in a dataset with labels and features and then uses the trained model to predict the labels on a new dataset’s features.</a:t>
            </a:r>
            <a:endParaRPr lang="en-IN" sz="3200" dirty="0"/>
          </a:p>
        </p:txBody>
      </p:sp>
    </p:spTree>
    <p:extLst>
      <p:ext uri="{BB962C8B-B14F-4D97-AF65-F5344CB8AC3E}">
        <p14:creationId xmlns:p14="http://schemas.microsoft.com/office/powerpoint/2010/main" val="32104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3C2273-4683-5112-B760-F3AC90690FD9}"/>
              </a:ext>
            </a:extLst>
          </p:cNvPr>
          <p:cNvPicPr>
            <a:picLocks noChangeAspect="1"/>
          </p:cNvPicPr>
          <p:nvPr/>
        </p:nvPicPr>
        <p:blipFill>
          <a:blip r:embed="rId2"/>
          <a:stretch>
            <a:fillRect/>
          </a:stretch>
        </p:blipFill>
        <p:spPr>
          <a:xfrm>
            <a:off x="1446245" y="342780"/>
            <a:ext cx="8929395" cy="2212864"/>
          </a:xfrm>
          <a:prstGeom prst="rect">
            <a:avLst/>
          </a:prstGeom>
        </p:spPr>
      </p:pic>
      <p:sp>
        <p:nvSpPr>
          <p:cNvPr id="4" name="TextBox 3">
            <a:extLst>
              <a:ext uri="{FF2B5EF4-FFF2-40B4-BE49-F238E27FC236}">
                <a16:creationId xmlns:a16="http://schemas.microsoft.com/office/drawing/2014/main" id="{B64DC1FF-89F0-5B3C-9639-84E5FB159082}"/>
              </a:ext>
            </a:extLst>
          </p:cNvPr>
          <p:cNvSpPr txBox="1"/>
          <p:nvPr/>
        </p:nvSpPr>
        <p:spPr>
          <a:xfrm>
            <a:off x="643813" y="2658281"/>
            <a:ext cx="10963469" cy="3539430"/>
          </a:xfrm>
          <a:prstGeom prst="rect">
            <a:avLst/>
          </a:prstGeom>
          <a:noFill/>
        </p:spPr>
        <p:txBody>
          <a:bodyPr wrap="square">
            <a:spAutoFit/>
          </a:bodyPr>
          <a:lstStyle/>
          <a:p>
            <a:r>
              <a:rPr lang="en-US" sz="2800" dirty="0"/>
              <a:t>XGBoost is a scalable and highly accurate implementation of gradient</a:t>
            </a:r>
          </a:p>
          <a:p>
            <a:r>
              <a:rPr lang="en-US" sz="2800" dirty="0"/>
              <a:t>boosting that pushes the limits of computing power for boosted tree</a:t>
            </a:r>
          </a:p>
          <a:p>
            <a:r>
              <a:rPr lang="en-US" sz="2800" dirty="0"/>
              <a:t>algorithms, being built largely for energizing machine learning model</a:t>
            </a:r>
          </a:p>
          <a:p>
            <a:r>
              <a:rPr lang="en-US" sz="2800" dirty="0"/>
              <a:t>performance and computational speed. With XGBoost, trees are built in</a:t>
            </a:r>
          </a:p>
          <a:p>
            <a:r>
              <a:rPr lang="en-US" sz="2800" dirty="0"/>
              <a:t>parallel, instead of sequentially like GBDT(Gradient Boosting Decision</a:t>
            </a:r>
          </a:p>
          <a:p>
            <a:r>
              <a:rPr lang="en-US" sz="2800" dirty="0"/>
              <a:t>Trees). It follows a level-wise strategy, scanning across gradient values</a:t>
            </a:r>
          </a:p>
          <a:p>
            <a:r>
              <a:rPr lang="en-US" sz="2800" dirty="0"/>
              <a:t>and using these partial sums to evaluate the quality of splits at every</a:t>
            </a:r>
          </a:p>
          <a:p>
            <a:r>
              <a:rPr lang="en-US" sz="2800" dirty="0"/>
              <a:t>possible split in the training set.</a:t>
            </a:r>
            <a:endParaRPr lang="en-IN" sz="2800" dirty="0"/>
          </a:p>
        </p:txBody>
      </p:sp>
    </p:spTree>
    <p:extLst>
      <p:ext uri="{BB962C8B-B14F-4D97-AF65-F5344CB8AC3E}">
        <p14:creationId xmlns:p14="http://schemas.microsoft.com/office/powerpoint/2010/main" val="115056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5B6962-373B-4CEC-BD56-986C900D478E}"/>
              </a:ext>
            </a:extLst>
          </p:cNvPr>
          <p:cNvSpPr txBox="1"/>
          <p:nvPr/>
        </p:nvSpPr>
        <p:spPr>
          <a:xfrm>
            <a:off x="379834" y="366623"/>
            <a:ext cx="11264382" cy="6124754"/>
          </a:xfrm>
          <a:prstGeom prst="rect">
            <a:avLst/>
          </a:prstGeom>
          <a:noFill/>
        </p:spPr>
        <p:txBody>
          <a:bodyPr wrap="square">
            <a:spAutoFit/>
          </a:bodyPr>
          <a:lstStyle/>
          <a:p>
            <a:r>
              <a:rPr lang="en-US" sz="2800" dirty="0">
                <a:solidFill>
                  <a:srgbClr val="C00000"/>
                </a:solidFill>
                <a:latin typeface="Arial Black" panose="020B0A04020102020204" pitchFamily="34" charset="0"/>
              </a:rPr>
              <a:t>ADVANTAGES OF XGBOOST</a:t>
            </a:r>
          </a:p>
          <a:p>
            <a:r>
              <a:rPr lang="en-US" sz="2800" dirty="0">
                <a:solidFill>
                  <a:srgbClr val="C00000"/>
                </a:solidFill>
                <a:latin typeface="Arial Black" panose="020B0A04020102020204" pitchFamily="34" charset="0"/>
              </a:rPr>
              <a:t>Efficiency and Scalability: </a:t>
            </a:r>
            <a:r>
              <a:rPr lang="en-US" sz="2800" dirty="0"/>
              <a:t>XGBoost is highly efficient and scalable. It is optimized for speed and can handle large datasets with ease. This efficiency makes it a valuable choice when dealing with substantial real estate datasets containing numerous properties and features.</a:t>
            </a:r>
          </a:p>
          <a:p>
            <a:r>
              <a:rPr lang="en-US" sz="2800" dirty="0">
                <a:solidFill>
                  <a:srgbClr val="C00000"/>
                </a:solidFill>
                <a:latin typeface="Arial Black" panose="020B0A04020102020204" pitchFamily="34" charset="0"/>
              </a:rPr>
              <a:t>Regularization Techniques: </a:t>
            </a:r>
            <a:r>
              <a:rPr lang="en-US" sz="2800" dirty="0"/>
              <a:t>XGBoost incorporates L1 (Lasso) and L2 (Ridge) regularization techniques. These regularization methods help prevent over fitting by adding penalty terms to the loss function. This makes the model less likely to fit noise in the data, enhancing its generalization ability.</a:t>
            </a:r>
          </a:p>
          <a:p>
            <a:r>
              <a:rPr lang="en-US" sz="2800" dirty="0">
                <a:solidFill>
                  <a:srgbClr val="C00000"/>
                </a:solidFill>
                <a:latin typeface="Arial Black" panose="020B0A04020102020204" pitchFamily="34" charset="0"/>
              </a:rPr>
              <a:t>High Performance: </a:t>
            </a:r>
            <a:r>
              <a:rPr lang="en-US" sz="2800" dirty="0"/>
              <a:t>XGBoost consistently delivers high predictive performance. It often outperforms other algorithms in various machine learning tasks, including house price prediction. This means that we can expect more accurate price estimates when using XGBoost.</a:t>
            </a:r>
            <a:endParaRPr lang="en-IN" sz="2800" dirty="0"/>
          </a:p>
        </p:txBody>
      </p:sp>
    </p:spTree>
    <p:extLst>
      <p:ext uri="{BB962C8B-B14F-4D97-AF65-F5344CB8AC3E}">
        <p14:creationId xmlns:p14="http://schemas.microsoft.com/office/powerpoint/2010/main" val="2918390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59F876-8DEF-B929-40B9-B068C013D244}"/>
              </a:ext>
            </a:extLst>
          </p:cNvPr>
          <p:cNvSpPr txBox="1"/>
          <p:nvPr/>
        </p:nvSpPr>
        <p:spPr>
          <a:xfrm>
            <a:off x="368559" y="151179"/>
            <a:ext cx="11454882" cy="6555641"/>
          </a:xfrm>
          <a:prstGeom prst="rect">
            <a:avLst/>
          </a:prstGeom>
          <a:noFill/>
        </p:spPr>
        <p:txBody>
          <a:bodyPr wrap="square">
            <a:spAutoFit/>
          </a:bodyPr>
          <a:lstStyle/>
          <a:p>
            <a:r>
              <a:rPr lang="en-US" sz="2800" dirty="0">
                <a:solidFill>
                  <a:srgbClr val="C00000"/>
                </a:solidFill>
                <a:latin typeface="Arial Black" panose="020B0A04020102020204" pitchFamily="34" charset="0"/>
              </a:rPr>
              <a:t>Robustness to Overfitting: </a:t>
            </a:r>
            <a:r>
              <a:rPr lang="en-US" sz="2800" dirty="0"/>
              <a:t>Thanks to its regularization techniques and built-in capabilities, XGBoost is robust against over fitting, even in the presence of noisy or incomplete data. This ensures that our predictions maintain accuracy and reliability.</a:t>
            </a:r>
          </a:p>
          <a:p>
            <a:r>
              <a:rPr lang="en-US" sz="2800" dirty="0">
                <a:solidFill>
                  <a:srgbClr val="C00000"/>
                </a:solidFill>
                <a:latin typeface="Arial Black" panose="020B0A04020102020204" pitchFamily="34" charset="0"/>
              </a:rPr>
              <a:t>Feature Importance: </a:t>
            </a:r>
            <a:r>
              <a:rPr lang="en-US" sz="2800" dirty="0"/>
              <a:t>XGBoost provides a valuable feature importance score, allowing us to understand which features contribute the most to house price predictions. This insight aids in feature selection and market analysis.</a:t>
            </a:r>
          </a:p>
          <a:p>
            <a:r>
              <a:rPr lang="en-US" sz="2800" dirty="0">
                <a:solidFill>
                  <a:srgbClr val="C00000"/>
                </a:solidFill>
                <a:latin typeface="Arial Black" panose="020B0A04020102020204" pitchFamily="34" charset="0"/>
              </a:rPr>
              <a:t>Flexibility: </a:t>
            </a:r>
            <a:r>
              <a:rPr lang="en-US" sz="2800" dirty="0"/>
              <a:t>XGBoost can be used for both regression and classification tasks. Its flexibility allows us to adapt it to various aspects of real estate prediction beyond price forecasting, such as property classification or market trend analysis.XGBoost is a versatile and efficient algorithm known for its high performance, scalability, and robustness to over fitting.Its incorporation of regularization techniques makes it particularly well-suited for complex real estate datasets,where accurate predictions and generalization are paramount</a:t>
            </a:r>
            <a:r>
              <a:rPr lang="en-US" dirty="0"/>
              <a:t>.</a:t>
            </a:r>
            <a:endParaRPr lang="en-IN" dirty="0"/>
          </a:p>
        </p:txBody>
      </p:sp>
    </p:spTree>
    <p:extLst>
      <p:ext uri="{BB962C8B-B14F-4D97-AF65-F5344CB8AC3E}">
        <p14:creationId xmlns:p14="http://schemas.microsoft.com/office/powerpoint/2010/main" val="803568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9220C7-9431-B447-3BA3-0B2115F54BEB}"/>
              </a:ext>
            </a:extLst>
          </p:cNvPr>
          <p:cNvSpPr txBox="1"/>
          <p:nvPr/>
        </p:nvSpPr>
        <p:spPr>
          <a:xfrm>
            <a:off x="505796" y="434992"/>
            <a:ext cx="11045501" cy="6124754"/>
          </a:xfrm>
          <a:prstGeom prst="rect">
            <a:avLst/>
          </a:prstGeom>
          <a:noFill/>
        </p:spPr>
        <p:txBody>
          <a:bodyPr wrap="square">
            <a:spAutoFit/>
          </a:bodyPr>
          <a:lstStyle/>
          <a:p>
            <a:r>
              <a:rPr lang="en-US" sz="2800" dirty="0">
                <a:solidFill>
                  <a:srgbClr val="C00000"/>
                </a:solidFill>
                <a:latin typeface="Arial Black" panose="020B0A04020102020204" pitchFamily="34" charset="0"/>
              </a:rPr>
              <a:t>3. ADABOOST</a:t>
            </a:r>
          </a:p>
          <a:p>
            <a:r>
              <a:rPr lang="en-US" sz="2800" dirty="0"/>
              <a:t>AdaBoost, short for Adaptive Boosting, is a versatile ensemble learning algorithm that focuses on improving predictive performance by strategically combining multiple weak models.</a:t>
            </a:r>
          </a:p>
          <a:p>
            <a:r>
              <a:rPr lang="en-US" sz="2800" dirty="0">
                <a:solidFill>
                  <a:srgbClr val="C00000"/>
                </a:solidFill>
                <a:latin typeface="Arial Black" panose="020B0A04020102020204" pitchFamily="34" charset="0"/>
              </a:rPr>
              <a:t>What is AdaBoost?</a:t>
            </a:r>
          </a:p>
          <a:p>
            <a:r>
              <a:rPr lang="en-US" sz="2800" dirty="0"/>
              <a:t>AdaBoost begins with a base model (often a simple decision tree),</a:t>
            </a:r>
          </a:p>
          <a:p>
            <a:r>
              <a:rPr lang="en-US" sz="2800" dirty="0"/>
              <a:t>and it sequentially builds a series of models, each aiming to correct</a:t>
            </a:r>
          </a:p>
          <a:p>
            <a:r>
              <a:rPr lang="en-US" sz="2800" dirty="0"/>
              <a:t>the errors made by the previous ones.During each iteration, AdaBoost assigns higher weights to the datapoints that were misclassified by the previous model, effectively shifting the focus toward difficult-to-learn instances.It then combines the predictions of these models, ultimately</a:t>
            </a:r>
          </a:p>
          <a:p>
            <a:r>
              <a:rPr lang="en-US" sz="2800" dirty="0"/>
              <a:t>creating a strong ensemble learner.The term "adaptive" reflects its ability to adapt to the changing needs of the problem, emphasizing problematic areas and continuously enhancing the model's predictive power</a:t>
            </a:r>
            <a:r>
              <a:rPr lang="en-US" dirty="0"/>
              <a:t>.</a:t>
            </a:r>
            <a:endParaRPr lang="en-IN" dirty="0"/>
          </a:p>
        </p:txBody>
      </p:sp>
    </p:spTree>
    <p:extLst>
      <p:ext uri="{BB962C8B-B14F-4D97-AF65-F5344CB8AC3E}">
        <p14:creationId xmlns:p14="http://schemas.microsoft.com/office/powerpoint/2010/main" val="1641675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827C91-1493-43C9-CA65-C343F414DC78}"/>
              </a:ext>
            </a:extLst>
          </p:cNvPr>
          <p:cNvSpPr txBox="1"/>
          <p:nvPr/>
        </p:nvSpPr>
        <p:spPr>
          <a:xfrm>
            <a:off x="370114" y="529185"/>
            <a:ext cx="11507755" cy="5262979"/>
          </a:xfrm>
          <a:prstGeom prst="rect">
            <a:avLst/>
          </a:prstGeom>
          <a:noFill/>
        </p:spPr>
        <p:txBody>
          <a:bodyPr wrap="square">
            <a:spAutoFit/>
          </a:bodyPr>
          <a:lstStyle/>
          <a:p>
            <a:r>
              <a:rPr lang="en-US" sz="2400" dirty="0">
                <a:solidFill>
                  <a:srgbClr val="C00000"/>
                </a:solidFill>
                <a:latin typeface="Arial Black" panose="020B0A04020102020204" pitchFamily="34" charset="0"/>
              </a:rPr>
              <a:t>ADVANTAGES OF ADABOOST</a:t>
            </a:r>
          </a:p>
          <a:p>
            <a:r>
              <a:rPr lang="en-US" sz="2400" dirty="0">
                <a:solidFill>
                  <a:srgbClr val="C00000"/>
                </a:solidFill>
                <a:latin typeface="Arial Black" panose="020B0A04020102020204" pitchFamily="34" charset="0"/>
              </a:rPr>
              <a:t>Efficiency and Scalability: </a:t>
            </a:r>
            <a:r>
              <a:rPr lang="en-US" sz="2400" dirty="0"/>
              <a:t>AdaBoost is computationally efficient and scales well to large datasets.</a:t>
            </a:r>
          </a:p>
          <a:p>
            <a:r>
              <a:rPr lang="en-US" sz="2400" dirty="0">
                <a:solidFill>
                  <a:srgbClr val="C00000"/>
                </a:solidFill>
                <a:latin typeface="Arial Black" panose="020B0A04020102020204" pitchFamily="34" charset="0"/>
              </a:rPr>
              <a:t>Regularization Techniques: </a:t>
            </a:r>
            <a:r>
              <a:rPr lang="en-US" sz="2400" dirty="0"/>
              <a:t>AdaBoost incorporates regularization techniques to prevent over fitting.</a:t>
            </a:r>
          </a:p>
          <a:p>
            <a:r>
              <a:rPr lang="en-US" sz="2400" dirty="0">
                <a:solidFill>
                  <a:srgbClr val="C00000"/>
                </a:solidFill>
                <a:latin typeface="Arial Black" panose="020B0A04020102020204" pitchFamily="34" charset="0"/>
              </a:rPr>
              <a:t>High Performance: </a:t>
            </a:r>
            <a:r>
              <a:rPr lang="en-US" sz="2400" dirty="0"/>
              <a:t>AdaBoost often leads to high predictive performance.</a:t>
            </a:r>
          </a:p>
          <a:p>
            <a:r>
              <a:rPr lang="en-US" sz="2400" dirty="0">
                <a:solidFill>
                  <a:srgbClr val="C00000"/>
                </a:solidFill>
                <a:latin typeface="Arial Black" panose="020B0A04020102020204" pitchFamily="34" charset="0"/>
              </a:rPr>
              <a:t>Robustness to Over fitting: </a:t>
            </a:r>
            <a:r>
              <a:rPr lang="en-US" sz="2400" dirty="0"/>
              <a:t>AdaBoost is robust against over fitting.</a:t>
            </a:r>
          </a:p>
          <a:p>
            <a:r>
              <a:rPr lang="en-US" sz="2400" dirty="0">
                <a:solidFill>
                  <a:srgbClr val="C00000"/>
                </a:solidFill>
                <a:latin typeface="Arial Black" panose="020B0A04020102020204" pitchFamily="34" charset="0"/>
              </a:rPr>
              <a:t>Weighted Model Aggregation: </a:t>
            </a:r>
            <a:r>
              <a:rPr lang="en-US" sz="2400" dirty="0"/>
              <a:t>AdaBoost assigns different weights to individual models based on their performance.</a:t>
            </a:r>
          </a:p>
          <a:p>
            <a:r>
              <a:rPr lang="en-US" sz="2400" dirty="0">
                <a:solidFill>
                  <a:srgbClr val="C00000"/>
                </a:solidFill>
                <a:latin typeface="Arial Black" panose="020B0A04020102020204" pitchFamily="34" charset="0"/>
              </a:rPr>
              <a:t>Adaptive Learning: </a:t>
            </a:r>
            <a:r>
              <a:rPr lang="en-US" sz="2400" dirty="0"/>
              <a:t>AdaBoost can adapt to difficult-to-learn datapoints.</a:t>
            </a:r>
          </a:p>
          <a:p>
            <a:r>
              <a:rPr lang="en-US" sz="2400" dirty="0">
                <a:solidFill>
                  <a:srgbClr val="C00000"/>
                </a:solidFill>
                <a:latin typeface="Arial Black" panose="020B0A04020102020204" pitchFamily="34" charset="0"/>
              </a:rPr>
              <a:t>Versatility: </a:t>
            </a:r>
            <a:r>
              <a:rPr lang="en-US" sz="2400" dirty="0"/>
              <a:t>AdaBoost is a versatile algorithm that can be used with</a:t>
            </a:r>
          </a:p>
          <a:p>
            <a:r>
              <a:rPr lang="en-US" sz="2400" dirty="0"/>
              <a:t>various base learners. AdaBoost's adaptability and sequential learning process make it a valuable tool in improving predictive accuracy, particularly in domains where the data landscape is intricate and ever-evolving, such as house price prediction.</a:t>
            </a:r>
            <a:endParaRPr lang="en-IN" sz="2400" dirty="0"/>
          </a:p>
        </p:txBody>
      </p:sp>
    </p:spTree>
    <p:extLst>
      <p:ext uri="{BB962C8B-B14F-4D97-AF65-F5344CB8AC3E}">
        <p14:creationId xmlns:p14="http://schemas.microsoft.com/office/powerpoint/2010/main" val="314982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DA10E-1CC9-523F-080E-71D8F4D58E37}"/>
              </a:ext>
            </a:extLst>
          </p:cNvPr>
          <p:cNvSpPr txBox="1"/>
          <p:nvPr/>
        </p:nvSpPr>
        <p:spPr>
          <a:xfrm>
            <a:off x="343676" y="335845"/>
            <a:ext cx="10899711" cy="6186309"/>
          </a:xfrm>
          <a:prstGeom prst="rect">
            <a:avLst/>
          </a:prstGeom>
          <a:noFill/>
        </p:spPr>
        <p:txBody>
          <a:bodyPr wrap="square">
            <a:spAutoFit/>
          </a:bodyPr>
          <a:lstStyle/>
          <a:p>
            <a:r>
              <a:rPr lang="en-US" sz="2200" dirty="0">
                <a:solidFill>
                  <a:srgbClr val="C00000"/>
                </a:solidFill>
                <a:latin typeface="Arial Black" panose="020B0A04020102020204" pitchFamily="34" charset="0"/>
              </a:rPr>
              <a:t>4. NEURAL NETWORKS(DEEPLEARNING)</a:t>
            </a:r>
          </a:p>
          <a:p>
            <a:r>
              <a:rPr lang="en-US" sz="2200" dirty="0"/>
              <a:t>Neural Networks, a subset of deep learning, are a class of algorithms inspired by the human brain's structure and function. They offer unique capabilities that are advantageous for house price prediction.</a:t>
            </a:r>
          </a:p>
          <a:p>
            <a:r>
              <a:rPr lang="en-US" sz="2200" dirty="0">
                <a:solidFill>
                  <a:srgbClr val="C00000"/>
                </a:solidFill>
                <a:latin typeface="Arial Black" panose="020B0A04020102020204" pitchFamily="34" charset="0"/>
              </a:rPr>
              <a:t>Key Features of Neural Networks (Deep Learning):</a:t>
            </a:r>
          </a:p>
          <a:p>
            <a:r>
              <a:rPr lang="en-US" sz="2200" dirty="0"/>
              <a:t>Complex Pattern Recognition: Neural networks excel at capturing intricate and non-linear patterns within the data, making them well-suited for understanding the nuances of real estate markets.</a:t>
            </a:r>
          </a:p>
          <a:p>
            <a:r>
              <a:rPr lang="en-US" sz="2200" dirty="0">
                <a:solidFill>
                  <a:srgbClr val="C00000"/>
                </a:solidFill>
                <a:latin typeface="Arial Black" panose="020B0A04020102020204" pitchFamily="34" charset="0"/>
              </a:rPr>
              <a:t>Feature Extraction: </a:t>
            </a:r>
            <a:r>
              <a:rPr lang="en-US" sz="2200" dirty="0"/>
              <a:t>Neural networks automatically extract relevant features from diverse data types, facilitating improved prediction by reducing the need for extensive feature engineering.</a:t>
            </a:r>
          </a:p>
          <a:p>
            <a:r>
              <a:rPr lang="en-US" sz="2200" dirty="0">
                <a:solidFill>
                  <a:srgbClr val="C00000"/>
                </a:solidFill>
                <a:latin typeface="Arial Black" panose="020B0A04020102020204" pitchFamily="34" charset="0"/>
              </a:rPr>
              <a:t>Adaptability: </a:t>
            </a:r>
            <a:r>
              <a:rPr lang="en-US" sz="2200" dirty="0"/>
              <a:t>Neural networks can process various data types, including images and structured data, providing a holistic approach to data analysis.</a:t>
            </a:r>
          </a:p>
          <a:p>
            <a:r>
              <a:rPr lang="en-US" sz="2200" dirty="0">
                <a:solidFill>
                  <a:srgbClr val="C00000"/>
                </a:solidFill>
                <a:latin typeface="Arial Black" panose="020B0A04020102020204" pitchFamily="34" charset="0"/>
              </a:rPr>
              <a:t>Ensemble Integration: </a:t>
            </a:r>
            <a:r>
              <a:rPr lang="en-US" sz="2200" dirty="0"/>
              <a:t>They can be seamlessly integrated into ensemble techniques, enhancing overall prediction accuracy by combining their strengths with other models.</a:t>
            </a:r>
          </a:p>
          <a:p>
            <a:r>
              <a:rPr lang="en-US" sz="2200" dirty="0">
                <a:solidFill>
                  <a:srgbClr val="C00000"/>
                </a:solidFill>
                <a:latin typeface="Arial Black" panose="020B0A04020102020204" pitchFamily="34" charset="0"/>
              </a:rPr>
              <a:t>Complexity Management: </a:t>
            </a:r>
            <a:r>
              <a:rPr lang="en-US" sz="2200" dirty="0"/>
              <a:t>Careful model architecture design and hyper parameter tuning are essential to efficiently manage the complexity of neural networks for accurate predictions in real estate scenarios.</a:t>
            </a:r>
            <a:endParaRPr lang="en-IN" sz="2200" dirty="0"/>
          </a:p>
        </p:txBody>
      </p:sp>
    </p:spTree>
    <p:extLst>
      <p:ext uri="{BB962C8B-B14F-4D97-AF65-F5344CB8AC3E}">
        <p14:creationId xmlns:p14="http://schemas.microsoft.com/office/powerpoint/2010/main" val="2481552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52D0D0-7335-FC82-594D-AF267E2F0D55}"/>
              </a:ext>
            </a:extLst>
          </p:cNvPr>
          <p:cNvSpPr txBox="1"/>
          <p:nvPr/>
        </p:nvSpPr>
        <p:spPr>
          <a:xfrm>
            <a:off x="587830" y="632612"/>
            <a:ext cx="10618236" cy="5324535"/>
          </a:xfrm>
          <a:prstGeom prst="rect">
            <a:avLst/>
          </a:prstGeom>
          <a:noFill/>
        </p:spPr>
        <p:txBody>
          <a:bodyPr wrap="square">
            <a:spAutoFit/>
          </a:bodyPr>
          <a:lstStyle/>
          <a:p>
            <a:r>
              <a:rPr lang="en-US" sz="2000" dirty="0">
                <a:solidFill>
                  <a:srgbClr val="C00000"/>
                </a:solidFill>
                <a:latin typeface="Arial Black" panose="020B0A04020102020204" pitchFamily="34" charset="0"/>
              </a:rPr>
              <a:t>ADVANTAGES OF NEURALNETWORKS</a:t>
            </a:r>
          </a:p>
          <a:p>
            <a:endParaRPr lang="en-US" sz="2000" dirty="0">
              <a:solidFill>
                <a:srgbClr val="C00000"/>
              </a:solidFill>
              <a:latin typeface="Arial Black" panose="020B0A04020102020204" pitchFamily="34" charset="0"/>
            </a:endParaRPr>
          </a:p>
          <a:p>
            <a:r>
              <a:rPr lang="en-US" sz="2000" dirty="0">
                <a:solidFill>
                  <a:srgbClr val="C00000"/>
                </a:solidFill>
                <a:latin typeface="Arial Black" panose="020B0A04020102020204" pitchFamily="34" charset="0"/>
              </a:rPr>
              <a:t>Pattern Recognition: </a:t>
            </a:r>
            <a:r>
              <a:rPr lang="en-US" sz="2000" dirty="0"/>
              <a:t>They excel at capturing complex and non-linear</a:t>
            </a:r>
          </a:p>
          <a:p>
            <a:r>
              <a:rPr lang="en-US" sz="2000" dirty="0"/>
              <a:t>patterns in real estate data, allowing us to identify intricate relationships</a:t>
            </a:r>
          </a:p>
          <a:p>
            <a:r>
              <a:rPr lang="en-US" sz="2000" dirty="0"/>
              <a:t>and market trends.</a:t>
            </a:r>
          </a:p>
          <a:p>
            <a:r>
              <a:rPr lang="en-US" sz="2000" dirty="0">
                <a:solidFill>
                  <a:srgbClr val="C00000"/>
                </a:solidFill>
                <a:latin typeface="Arial Black" panose="020B0A04020102020204" pitchFamily="34" charset="0"/>
              </a:rPr>
              <a:t>Feature Extraction: </a:t>
            </a:r>
            <a:r>
              <a:rPr lang="en-US" sz="2000" dirty="0"/>
              <a:t>Neural networks automatically extract relevant features, reducing the need for extensive manual feature engineering. This ability is particularly valuable in the diverse data landscape of realestate, encompassing images, text descriptions, and structured data.</a:t>
            </a:r>
          </a:p>
          <a:p>
            <a:r>
              <a:rPr lang="en-US" sz="2000" dirty="0">
                <a:solidFill>
                  <a:srgbClr val="C00000"/>
                </a:solidFill>
                <a:latin typeface="Arial Black" panose="020B0A04020102020204" pitchFamily="34" charset="0"/>
              </a:rPr>
              <a:t>Data Adaptability: </a:t>
            </a:r>
            <a:r>
              <a:rPr lang="en-US" sz="2000" dirty="0"/>
              <a:t>They can process various data types, making them versatile for different aspects of real estate prediction. For example,Convolutional Neural Networks (CNNs) are well-suited for property image analysis, while Recurrent Neural Networks (RNNs) can handle sequential data, such as time series of house prices.</a:t>
            </a:r>
          </a:p>
          <a:p>
            <a:r>
              <a:rPr lang="en-US" sz="2000" dirty="0">
                <a:solidFill>
                  <a:srgbClr val="C00000"/>
                </a:solidFill>
                <a:latin typeface="Arial Black" panose="020B0A04020102020204" pitchFamily="34" charset="0"/>
              </a:rPr>
              <a:t>Ensemble Capability: </a:t>
            </a:r>
            <a:r>
              <a:rPr lang="en-US" sz="2000" dirty="0"/>
              <a:t>Neural networks integrate seamlessly with ensemble techniques, enhancing overall prediction accuracy by combining their strengths with other models. This versatility allows us to harness the collective intelligence of multiple models.</a:t>
            </a:r>
          </a:p>
          <a:p>
            <a:r>
              <a:rPr lang="en-US" sz="2000" dirty="0">
                <a:solidFill>
                  <a:srgbClr val="C00000"/>
                </a:solidFill>
                <a:latin typeface="Arial Black" panose="020B0A04020102020204" pitchFamily="34" charset="0"/>
              </a:rPr>
              <a:t>Challenges in Model Complexity:</a:t>
            </a:r>
            <a:r>
              <a:rPr lang="en-US" sz="2000" dirty="0"/>
              <a:t> Managing model complexity and computational resources is crucial for efficient and accurate predictions in real estate scenarios.</a:t>
            </a:r>
            <a:endParaRPr lang="en-IN" sz="2000" dirty="0"/>
          </a:p>
        </p:txBody>
      </p:sp>
    </p:spTree>
    <p:extLst>
      <p:ext uri="{BB962C8B-B14F-4D97-AF65-F5344CB8AC3E}">
        <p14:creationId xmlns:p14="http://schemas.microsoft.com/office/powerpoint/2010/main" val="956547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109B7-41E6-B936-5826-2ECDFC504938}"/>
              </a:ext>
            </a:extLst>
          </p:cNvPr>
          <p:cNvSpPr txBox="1"/>
          <p:nvPr/>
        </p:nvSpPr>
        <p:spPr>
          <a:xfrm>
            <a:off x="401217" y="612844"/>
            <a:ext cx="10860832" cy="5632311"/>
          </a:xfrm>
          <a:prstGeom prst="rect">
            <a:avLst/>
          </a:prstGeom>
          <a:noFill/>
        </p:spPr>
        <p:txBody>
          <a:bodyPr wrap="square">
            <a:spAutoFit/>
          </a:bodyPr>
          <a:lstStyle/>
          <a:p>
            <a:r>
              <a:rPr lang="en-US" sz="2000" dirty="0">
                <a:solidFill>
                  <a:srgbClr val="C00000"/>
                </a:solidFill>
                <a:latin typeface="Arial Black" panose="020B0A04020102020204" pitchFamily="34" charset="0"/>
              </a:rPr>
              <a:t>5. LASSO REGRESSION</a:t>
            </a:r>
          </a:p>
          <a:p>
            <a:r>
              <a:rPr lang="en-US" sz="2000" dirty="0"/>
              <a:t>Lasso Regression, an abbreviation for "Least Absolute Shrinkage and Selection Operator," is a versatile and powerful regression technique that is particularly well-suited for house price prediction tasks. It has several distinctive features that set it apart from other regression methods.</a:t>
            </a:r>
          </a:p>
          <a:p>
            <a:r>
              <a:rPr lang="en-US" sz="2000" dirty="0">
                <a:solidFill>
                  <a:srgbClr val="C00000"/>
                </a:solidFill>
                <a:latin typeface="Arial Black" panose="020B0A04020102020204" pitchFamily="34" charset="0"/>
              </a:rPr>
              <a:t>Key Features of Lasso Regression:</a:t>
            </a:r>
          </a:p>
          <a:p>
            <a:r>
              <a:rPr lang="en-US" sz="2000" dirty="0">
                <a:solidFill>
                  <a:srgbClr val="C00000"/>
                </a:solidFill>
                <a:latin typeface="Arial Black" panose="020B0A04020102020204" pitchFamily="34" charset="0"/>
              </a:rPr>
              <a:t>Sparsity and Feature Selection: </a:t>
            </a:r>
            <a:r>
              <a:rPr lang="en-US" sz="2000" dirty="0"/>
              <a:t>Lasso encourages some coefficients to be</a:t>
            </a:r>
          </a:p>
          <a:p>
            <a:r>
              <a:rPr lang="en-US" sz="2000" dirty="0"/>
              <a:t>exactly zero, automatically selecting the most influential features, making it well-suited for real estate datasets with numerous attributes.</a:t>
            </a:r>
          </a:p>
          <a:p>
            <a:r>
              <a:rPr lang="en-US" sz="2000" dirty="0">
                <a:solidFill>
                  <a:srgbClr val="C00000"/>
                </a:solidFill>
                <a:latin typeface="Arial Black" panose="020B0A04020102020204" pitchFamily="34" charset="0"/>
              </a:rPr>
              <a:t>Regularization for Enhanced Generalization: </a:t>
            </a:r>
            <a:r>
              <a:rPr lang="en-US" sz="2000" dirty="0"/>
              <a:t>Lasso employs L1 regularization to</a:t>
            </a:r>
          </a:p>
          <a:p>
            <a:r>
              <a:rPr lang="en-US" sz="2000" dirty="0"/>
              <a:t>prevent over fitting and ensure the model generalizes effectively to unseen</a:t>
            </a:r>
          </a:p>
          <a:p>
            <a:r>
              <a:rPr lang="en-US" sz="2000" dirty="0"/>
              <a:t>property data.</a:t>
            </a:r>
          </a:p>
          <a:p>
            <a:r>
              <a:rPr lang="en-US" sz="2000" dirty="0">
                <a:solidFill>
                  <a:srgbClr val="C00000"/>
                </a:solidFill>
                <a:latin typeface="Arial Black" panose="020B0A04020102020204" pitchFamily="34" charset="0"/>
              </a:rPr>
              <a:t>Balancing Complexity: </a:t>
            </a:r>
            <a:r>
              <a:rPr lang="en-US" sz="2000" dirty="0"/>
              <a:t>Lasso strikes a balance between model complexity and accuracy, creating a more interpretable yet effective representation of the relationship between features and house prices.</a:t>
            </a:r>
          </a:p>
          <a:p>
            <a:r>
              <a:rPr lang="en-US" sz="2000" dirty="0">
                <a:solidFill>
                  <a:srgbClr val="C00000"/>
                </a:solidFill>
                <a:latin typeface="Arial Black" panose="020B0A04020102020204" pitchFamily="34" charset="0"/>
              </a:rPr>
              <a:t>Handling Multi collinearity: </a:t>
            </a:r>
            <a:r>
              <a:rPr lang="en-US" sz="2000" dirty="0"/>
              <a:t>Lasso addresses multi collinearity by selecting the most relevant features, reducing redundancy, and maintaining model integrity. Interpretability and Transparency: Lasso's simplicity results in highly interpretable models, providing insights into the factors influencing property prices in the real estate market.</a:t>
            </a:r>
            <a:endParaRPr lang="en-IN" sz="2000" dirty="0"/>
          </a:p>
        </p:txBody>
      </p:sp>
    </p:spTree>
    <p:extLst>
      <p:ext uri="{BB962C8B-B14F-4D97-AF65-F5344CB8AC3E}">
        <p14:creationId xmlns:p14="http://schemas.microsoft.com/office/powerpoint/2010/main" val="746676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784DB-90A4-E6F7-6CCA-E38D18245648}"/>
              </a:ext>
            </a:extLst>
          </p:cNvPr>
          <p:cNvSpPr txBox="1"/>
          <p:nvPr/>
        </p:nvSpPr>
        <p:spPr>
          <a:xfrm>
            <a:off x="561780" y="366623"/>
            <a:ext cx="11068439" cy="6124754"/>
          </a:xfrm>
          <a:prstGeom prst="rect">
            <a:avLst/>
          </a:prstGeom>
          <a:noFill/>
        </p:spPr>
        <p:txBody>
          <a:bodyPr wrap="square">
            <a:spAutoFit/>
          </a:bodyPr>
          <a:lstStyle/>
          <a:p>
            <a:r>
              <a:rPr lang="en-US" sz="2800" dirty="0">
                <a:solidFill>
                  <a:srgbClr val="C00000"/>
                </a:solidFill>
                <a:latin typeface="Arial Black" panose="020B0A04020102020204" pitchFamily="34" charset="0"/>
              </a:rPr>
              <a:t>ADVANTAGES OF LASSO REGRESSION</a:t>
            </a:r>
          </a:p>
          <a:p>
            <a:endParaRPr lang="en-US" sz="2800" dirty="0">
              <a:solidFill>
                <a:srgbClr val="C00000"/>
              </a:solidFill>
              <a:latin typeface="Arial Black" panose="020B0A04020102020204" pitchFamily="34" charset="0"/>
            </a:endParaRPr>
          </a:p>
          <a:p>
            <a:r>
              <a:rPr lang="en-US" sz="2800" dirty="0">
                <a:solidFill>
                  <a:srgbClr val="C00000"/>
                </a:solidFill>
                <a:latin typeface="Arial Black" panose="020B0A04020102020204" pitchFamily="34" charset="0"/>
              </a:rPr>
              <a:t>Efficiency and Scalability: </a:t>
            </a:r>
            <a:r>
              <a:rPr lang="en-US" sz="2800" dirty="0"/>
              <a:t>Lasso Regression is computationally</a:t>
            </a:r>
          </a:p>
          <a:p>
            <a:r>
              <a:rPr lang="en-US" sz="2800" dirty="0"/>
              <a:t>efficient and scales well, making it suitable for large datasets.</a:t>
            </a:r>
          </a:p>
          <a:p>
            <a:r>
              <a:rPr lang="en-US" sz="2800" dirty="0">
                <a:solidFill>
                  <a:srgbClr val="C00000"/>
                </a:solidFill>
                <a:latin typeface="Arial Black" panose="020B0A04020102020204" pitchFamily="34" charset="0"/>
              </a:rPr>
              <a:t>Regularization Techniques: </a:t>
            </a:r>
            <a:r>
              <a:rPr lang="en-US" sz="2800" dirty="0"/>
              <a:t>Lasso incorporates L1 regularization, effectively promoting feature selection and mitigating over fitting.</a:t>
            </a:r>
          </a:p>
          <a:p>
            <a:r>
              <a:rPr lang="en-US" sz="2800" dirty="0">
                <a:solidFill>
                  <a:srgbClr val="C00000"/>
                </a:solidFill>
                <a:latin typeface="Arial Black" panose="020B0A04020102020204" pitchFamily="34" charset="0"/>
              </a:rPr>
              <a:t>High Performance: </a:t>
            </a:r>
            <a:r>
              <a:rPr lang="en-US" sz="2800" dirty="0"/>
              <a:t>It focuses on relevant features, often</a:t>
            </a:r>
          </a:p>
          <a:p>
            <a:r>
              <a:rPr lang="en-US" sz="2800" dirty="0"/>
              <a:t>leading to improved predictive accuracy for house prices.</a:t>
            </a:r>
          </a:p>
          <a:p>
            <a:r>
              <a:rPr lang="en-US" sz="2800" dirty="0">
                <a:solidFill>
                  <a:srgbClr val="C00000"/>
                </a:solidFill>
                <a:latin typeface="Arial Black" panose="020B0A04020102020204" pitchFamily="34" charset="0"/>
              </a:rPr>
              <a:t>Interpretability: </a:t>
            </a:r>
            <a:r>
              <a:rPr lang="en-US" sz="2800" dirty="0"/>
              <a:t>Lasso produces sparse models, making it</a:t>
            </a:r>
          </a:p>
          <a:p>
            <a:r>
              <a:rPr lang="en-US" sz="2800" dirty="0"/>
              <a:t>easier to interpret the impact of individual features on</a:t>
            </a:r>
          </a:p>
          <a:p>
            <a:r>
              <a:rPr lang="en-US" sz="2800" dirty="0"/>
              <a:t>property prices.</a:t>
            </a:r>
          </a:p>
          <a:p>
            <a:r>
              <a:rPr lang="en-US" sz="2800" dirty="0"/>
              <a:t>Lasso Regression efficiently combines regularization with high</a:t>
            </a:r>
          </a:p>
          <a:p>
            <a:r>
              <a:rPr lang="en-US" sz="2800" dirty="0"/>
              <a:t>performance, aiding in feature selection and enhancing model</a:t>
            </a:r>
          </a:p>
          <a:p>
            <a:r>
              <a:rPr lang="en-US" sz="2800" dirty="0"/>
              <a:t>interpretability.</a:t>
            </a:r>
            <a:endParaRPr lang="en-IN" sz="2800" dirty="0"/>
          </a:p>
        </p:txBody>
      </p:sp>
    </p:spTree>
    <p:extLst>
      <p:ext uri="{BB962C8B-B14F-4D97-AF65-F5344CB8AC3E}">
        <p14:creationId xmlns:p14="http://schemas.microsoft.com/office/powerpoint/2010/main" val="4114541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B121A-4311-D403-73A5-55443420E5A4}"/>
              </a:ext>
            </a:extLst>
          </p:cNvPr>
          <p:cNvSpPr>
            <a:spLocks noGrp="1"/>
          </p:cNvSpPr>
          <p:nvPr>
            <p:ph type="title"/>
          </p:nvPr>
        </p:nvSpPr>
        <p:spPr>
          <a:xfrm>
            <a:off x="2667000" y="299811"/>
            <a:ext cx="6486331" cy="1325563"/>
          </a:xfrm>
        </p:spPr>
        <p:txBody>
          <a:bodyPr/>
          <a:lstStyle/>
          <a:p>
            <a:r>
              <a:rPr lang="en-US" dirty="0">
                <a:solidFill>
                  <a:schemeClr val="accent2">
                    <a:lumMod val="75000"/>
                  </a:schemeClr>
                </a:solidFill>
                <a:latin typeface="Arial Black" panose="020B0A04020102020204" pitchFamily="34" charset="0"/>
              </a:rPr>
              <a:t>RECAP OF PHASE 1</a:t>
            </a:r>
            <a:endParaRPr lang="en-IN" dirty="0">
              <a:solidFill>
                <a:schemeClr val="accent2">
                  <a:lumMod val="75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1E70239B-22BC-FB9A-FEBC-EF1FC7534311}"/>
              </a:ext>
            </a:extLst>
          </p:cNvPr>
          <p:cNvSpPr>
            <a:spLocks noGrp="1"/>
          </p:cNvSpPr>
          <p:nvPr>
            <p:ph idx="1"/>
          </p:nvPr>
        </p:nvSpPr>
        <p:spPr>
          <a:xfrm>
            <a:off x="838200" y="1492898"/>
            <a:ext cx="10515600" cy="4926563"/>
          </a:xfrm>
        </p:spPr>
        <p:txBody>
          <a:bodyPr>
            <a:normAutofit/>
          </a:bodyPr>
          <a:lstStyle/>
          <a:p>
            <a:pPr marL="0" indent="0" algn="l" rtl="0" latinLnBrk="0">
              <a:spcBef>
                <a:spcPts val="0"/>
              </a:spcBef>
              <a:spcAft>
                <a:spcPts val="0"/>
              </a:spcAft>
              <a:buNone/>
            </a:pPr>
            <a:r>
              <a:rPr lang="en-US" sz="3200" b="0" i="0" dirty="0">
                <a:solidFill>
                  <a:schemeClr val="tx1">
                    <a:lumMod val="95000"/>
                    <a:lumOff val="5000"/>
                  </a:schemeClr>
                </a:solidFill>
                <a:effectLst/>
                <a:latin typeface="Arial" panose="020B0604020202020204" pitchFamily="34" charset="0"/>
              </a:rPr>
              <a:t>•</a:t>
            </a:r>
            <a:r>
              <a:rPr lang="en-US" sz="3200" b="0" i="0" dirty="0">
                <a:solidFill>
                  <a:schemeClr val="tx1">
                    <a:lumMod val="95000"/>
                    <a:lumOff val="5000"/>
                  </a:schemeClr>
                </a:solidFill>
                <a:effectLst/>
                <a:latin typeface="Söhne"/>
              </a:rPr>
              <a:t>We have already seen in the previous presentation that we selected our dataset, cleaned and preprocessed the data, handled missing values, and converted categorical features into numerical representations.</a:t>
            </a:r>
            <a:endParaRPr lang="en-US" sz="3200" b="0" i="0" dirty="0">
              <a:solidFill>
                <a:schemeClr val="tx1">
                  <a:lumMod val="95000"/>
                  <a:lumOff val="5000"/>
                </a:schemeClr>
              </a:solidFill>
              <a:effectLst/>
              <a:latin typeface="Arial" panose="020B0604020202020204" pitchFamily="34" charset="0"/>
            </a:endParaRPr>
          </a:p>
          <a:p>
            <a:pPr marL="0" indent="0" algn="l" rtl="0" latinLnBrk="0">
              <a:spcBef>
                <a:spcPts val="0"/>
              </a:spcBef>
              <a:spcAft>
                <a:spcPts val="0"/>
              </a:spcAft>
              <a:buNone/>
            </a:pPr>
            <a:r>
              <a:rPr lang="en-US" sz="3200" b="0" i="0" dirty="0">
                <a:solidFill>
                  <a:schemeClr val="tx1">
                    <a:lumMod val="95000"/>
                    <a:lumOff val="5000"/>
                  </a:schemeClr>
                </a:solidFill>
                <a:effectLst/>
                <a:latin typeface="Arial" panose="020B0604020202020204" pitchFamily="34" charset="0"/>
              </a:rPr>
              <a:t>•</a:t>
            </a:r>
            <a:r>
              <a:rPr lang="en-US" sz="3200" b="0" i="0" dirty="0">
                <a:solidFill>
                  <a:schemeClr val="tx1">
                    <a:lumMod val="95000"/>
                    <a:lumOff val="5000"/>
                  </a:schemeClr>
                </a:solidFill>
                <a:effectLst/>
                <a:latin typeface="Söhne"/>
              </a:rPr>
              <a:t>We have performed feature selection, choosing the most relevant features, and selected a suitable regression algorithm for prediction.</a:t>
            </a:r>
            <a:endParaRPr lang="en-US" sz="3200" b="0" i="0" dirty="0">
              <a:solidFill>
                <a:schemeClr val="tx1">
                  <a:lumMod val="95000"/>
                  <a:lumOff val="5000"/>
                </a:schemeClr>
              </a:solidFill>
              <a:effectLst/>
              <a:latin typeface="Arial" panose="020B0604020202020204" pitchFamily="34" charset="0"/>
            </a:endParaRPr>
          </a:p>
          <a:p>
            <a:pPr marL="0" indent="0" algn="l" rtl="0" latinLnBrk="0">
              <a:spcBef>
                <a:spcPts val="0"/>
              </a:spcBef>
              <a:spcAft>
                <a:spcPts val="0"/>
              </a:spcAft>
              <a:buNone/>
            </a:pPr>
            <a:r>
              <a:rPr lang="en-US" sz="3200" b="0" i="0" dirty="0">
                <a:solidFill>
                  <a:schemeClr val="tx1">
                    <a:lumMod val="95000"/>
                    <a:lumOff val="5000"/>
                  </a:schemeClr>
                </a:solidFill>
                <a:effectLst/>
                <a:latin typeface="Arial" panose="020B0604020202020204" pitchFamily="34" charset="0"/>
              </a:rPr>
              <a:t>•</a:t>
            </a:r>
            <a:r>
              <a:rPr lang="en-US" sz="3200" b="0" i="0" dirty="0">
                <a:solidFill>
                  <a:schemeClr val="tx1">
                    <a:lumMod val="95000"/>
                    <a:lumOff val="5000"/>
                  </a:schemeClr>
                </a:solidFill>
                <a:effectLst/>
                <a:latin typeface="Söhne"/>
              </a:rPr>
              <a:t>Our model has been trained using the preprocessed data, and we have evaluated its performance using metrics like MAE, RMSE, and R-squared.</a:t>
            </a:r>
            <a:endParaRPr lang="en-US" sz="3200" b="0" i="0" dirty="0">
              <a:solidFill>
                <a:schemeClr val="tx1">
                  <a:lumMod val="95000"/>
                  <a:lumOff val="5000"/>
                </a:schemeClr>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405154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EE3B5F-24CA-D5EE-4F56-A7368BA3CC2D}"/>
              </a:ext>
            </a:extLst>
          </p:cNvPr>
          <p:cNvSpPr txBox="1"/>
          <p:nvPr/>
        </p:nvSpPr>
        <p:spPr>
          <a:xfrm>
            <a:off x="2936810" y="3309649"/>
            <a:ext cx="6097554" cy="830997"/>
          </a:xfrm>
          <a:prstGeom prst="rect">
            <a:avLst/>
          </a:prstGeom>
          <a:noFill/>
        </p:spPr>
        <p:txBody>
          <a:bodyPr wrap="square">
            <a:spAutoFit/>
          </a:bodyPr>
          <a:lstStyle/>
          <a:p>
            <a:r>
              <a:rPr lang="en-IN" sz="4800" dirty="0">
                <a:solidFill>
                  <a:srgbClr val="C00000"/>
                </a:solidFill>
                <a:latin typeface="Arial Black" panose="020B0A04020102020204" pitchFamily="34" charset="0"/>
              </a:rPr>
              <a:t>THANK YOU</a:t>
            </a:r>
          </a:p>
        </p:txBody>
      </p:sp>
    </p:spTree>
    <p:extLst>
      <p:ext uri="{BB962C8B-B14F-4D97-AF65-F5344CB8AC3E}">
        <p14:creationId xmlns:p14="http://schemas.microsoft.com/office/powerpoint/2010/main" val="1481693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72BF-DA78-BA69-7268-0239AA1BA8E7}"/>
              </a:ext>
            </a:extLst>
          </p:cNvPr>
          <p:cNvSpPr>
            <a:spLocks noGrp="1"/>
          </p:cNvSpPr>
          <p:nvPr>
            <p:ph type="title"/>
          </p:nvPr>
        </p:nvSpPr>
        <p:spPr>
          <a:xfrm>
            <a:off x="1143000" y="609600"/>
            <a:ext cx="9577873" cy="817984"/>
          </a:xfrm>
        </p:spPr>
        <p:txBody>
          <a:bodyPr>
            <a:normAutofit/>
          </a:bodyPr>
          <a:lstStyle/>
          <a:p>
            <a:r>
              <a:rPr lang="en-US" sz="4800" dirty="0">
                <a:solidFill>
                  <a:schemeClr val="accent2">
                    <a:lumMod val="75000"/>
                  </a:schemeClr>
                </a:solidFill>
                <a:latin typeface="Arial Black" panose="020B0A04020102020204" pitchFamily="34" charset="0"/>
              </a:rPr>
              <a:t>DESIGN THINKING PHASE 1</a:t>
            </a:r>
            <a:endParaRPr lang="en-IN" sz="4800" dirty="0">
              <a:solidFill>
                <a:schemeClr val="accent2">
                  <a:lumMod val="75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03DF8ED8-47DD-3F55-7116-FE225A5C53C9}"/>
              </a:ext>
            </a:extLst>
          </p:cNvPr>
          <p:cNvSpPr>
            <a:spLocks noGrp="1"/>
          </p:cNvSpPr>
          <p:nvPr>
            <p:ph idx="1"/>
          </p:nvPr>
        </p:nvSpPr>
        <p:spPr>
          <a:xfrm>
            <a:off x="698241" y="1586204"/>
            <a:ext cx="10515600" cy="5094516"/>
          </a:xfrm>
        </p:spPr>
        <p:txBody>
          <a:bodyPr>
            <a:normAutofit/>
          </a:bodyPr>
          <a:lstStyle/>
          <a:p>
            <a:pPr marL="0" indent="0" algn="l" rtl="0" latinLnBrk="0">
              <a:spcBef>
                <a:spcPts val="0"/>
              </a:spcBef>
              <a:spcAft>
                <a:spcPts val="0"/>
              </a:spcAft>
              <a:buNone/>
            </a:pPr>
            <a:r>
              <a:rPr lang="en-IN" b="0" i="0" dirty="0">
                <a:solidFill>
                  <a:schemeClr val="tx1">
                    <a:lumMod val="95000"/>
                    <a:lumOff val="5000"/>
                  </a:schemeClr>
                </a:solidFill>
                <a:effectLst/>
                <a:latin typeface="Arial" panose="020B0604020202020204" pitchFamily="34" charset="0"/>
              </a:rPr>
              <a:t>•</a:t>
            </a:r>
            <a:r>
              <a:rPr lang="en-IN" b="1" i="0" dirty="0">
                <a:solidFill>
                  <a:schemeClr val="accent2">
                    <a:lumMod val="75000"/>
                  </a:schemeClr>
                </a:solidFill>
                <a:effectLst/>
                <a:latin typeface="Söhne"/>
              </a:rPr>
              <a:t>Objective:</a:t>
            </a:r>
            <a:r>
              <a:rPr lang="en-IN" b="0" i="0" dirty="0">
                <a:solidFill>
                  <a:schemeClr val="accent2">
                    <a:lumMod val="75000"/>
                  </a:schemeClr>
                </a:solidFill>
                <a:effectLst/>
                <a:latin typeface="Söhne"/>
              </a:rPr>
              <a:t> </a:t>
            </a:r>
            <a:r>
              <a:rPr lang="en-IN" b="0" i="0" dirty="0">
                <a:solidFill>
                  <a:schemeClr val="tx1">
                    <a:lumMod val="95000"/>
                    <a:lumOff val="5000"/>
                  </a:schemeClr>
                </a:solidFill>
                <a:effectLst/>
                <a:latin typeface="Söhne"/>
              </a:rPr>
              <a:t>Accurate house price prediction using machine learning.</a:t>
            </a:r>
            <a:endParaRPr lang="en-IN" b="0" i="0" dirty="0">
              <a:solidFill>
                <a:schemeClr val="tx1">
                  <a:lumMod val="95000"/>
                  <a:lumOff val="5000"/>
                </a:schemeClr>
              </a:solidFill>
              <a:effectLst/>
              <a:latin typeface="Arial" panose="020B0604020202020204" pitchFamily="34" charset="0"/>
            </a:endParaRPr>
          </a:p>
          <a:p>
            <a:pPr marL="0" indent="0" algn="l" rtl="0" latinLnBrk="0">
              <a:spcBef>
                <a:spcPts val="0"/>
              </a:spcBef>
              <a:spcAft>
                <a:spcPts val="0"/>
              </a:spcAft>
              <a:buNone/>
            </a:pPr>
            <a:r>
              <a:rPr lang="en-IN" b="0" i="0" dirty="0">
                <a:solidFill>
                  <a:schemeClr val="tx1">
                    <a:lumMod val="95000"/>
                    <a:lumOff val="5000"/>
                  </a:schemeClr>
                </a:solidFill>
                <a:effectLst/>
                <a:latin typeface="Arial" panose="020B0604020202020204" pitchFamily="34" charset="0"/>
              </a:rPr>
              <a:t>•</a:t>
            </a:r>
            <a:r>
              <a:rPr lang="en-IN" b="1" i="0" dirty="0">
                <a:solidFill>
                  <a:schemeClr val="accent2">
                    <a:lumMod val="75000"/>
                  </a:schemeClr>
                </a:solidFill>
                <a:effectLst/>
                <a:latin typeface="Söhne"/>
              </a:rPr>
              <a:t>Phases:</a:t>
            </a:r>
            <a:endParaRPr lang="en-IN" b="0" i="0" dirty="0">
              <a:solidFill>
                <a:schemeClr val="accent2">
                  <a:lumMod val="75000"/>
                </a:schemeClr>
              </a:solidFill>
              <a:effectLst/>
              <a:latin typeface="Arial" panose="020B0604020202020204" pitchFamily="34" charset="0"/>
            </a:endParaRPr>
          </a:p>
          <a:p>
            <a:pPr marL="512064" indent="0" algn="l" rtl="0" latinLnBrk="0">
              <a:spcBef>
                <a:spcPts val="0"/>
              </a:spcBef>
              <a:spcAft>
                <a:spcPts val="0"/>
              </a:spcAft>
              <a:buNone/>
            </a:pPr>
            <a:r>
              <a:rPr lang="en-IN" b="0" i="0" dirty="0">
                <a:solidFill>
                  <a:schemeClr val="tx1">
                    <a:lumMod val="95000"/>
                    <a:lumOff val="5000"/>
                  </a:schemeClr>
                </a:solidFill>
                <a:effectLst/>
                <a:latin typeface="Arial" panose="020B0604020202020204" pitchFamily="34" charset="0"/>
              </a:rPr>
              <a:t> •</a:t>
            </a:r>
            <a:r>
              <a:rPr lang="en-IN" b="0" i="0" dirty="0">
                <a:solidFill>
                  <a:schemeClr val="tx1">
                    <a:lumMod val="95000"/>
                    <a:lumOff val="5000"/>
                  </a:schemeClr>
                </a:solidFill>
                <a:effectLst/>
                <a:latin typeface="Söhne"/>
              </a:rPr>
              <a:t>Data Preprocessing</a:t>
            </a:r>
            <a:endParaRPr lang="en-IN" b="0" i="0" dirty="0">
              <a:solidFill>
                <a:schemeClr val="tx1">
                  <a:lumMod val="95000"/>
                  <a:lumOff val="5000"/>
                </a:schemeClr>
              </a:solidFill>
              <a:effectLst/>
              <a:latin typeface="Arial" panose="020B0604020202020204" pitchFamily="34" charset="0"/>
            </a:endParaRPr>
          </a:p>
          <a:p>
            <a:pPr marL="512064" indent="0" algn="l" rtl="0" latinLnBrk="0">
              <a:spcBef>
                <a:spcPts val="0"/>
              </a:spcBef>
              <a:spcAft>
                <a:spcPts val="0"/>
              </a:spcAft>
              <a:buNone/>
            </a:pPr>
            <a:r>
              <a:rPr lang="en-IN" b="0" i="0" dirty="0">
                <a:solidFill>
                  <a:schemeClr val="tx1">
                    <a:lumMod val="95000"/>
                    <a:lumOff val="5000"/>
                  </a:schemeClr>
                </a:solidFill>
                <a:effectLst/>
                <a:latin typeface="Arial" panose="020B0604020202020204" pitchFamily="34" charset="0"/>
              </a:rPr>
              <a:t> •</a:t>
            </a:r>
            <a:r>
              <a:rPr lang="en-IN" b="0" i="0" dirty="0">
                <a:solidFill>
                  <a:schemeClr val="tx1">
                    <a:lumMod val="95000"/>
                    <a:lumOff val="5000"/>
                  </a:schemeClr>
                </a:solidFill>
                <a:effectLst/>
                <a:latin typeface="Söhne"/>
              </a:rPr>
              <a:t>Feature Selection</a:t>
            </a:r>
            <a:endParaRPr lang="en-IN" b="0" i="0" dirty="0">
              <a:solidFill>
                <a:schemeClr val="tx1">
                  <a:lumMod val="95000"/>
                  <a:lumOff val="5000"/>
                </a:schemeClr>
              </a:solidFill>
              <a:effectLst/>
              <a:latin typeface="Arial" panose="020B0604020202020204" pitchFamily="34" charset="0"/>
            </a:endParaRPr>
          </a:p>
          <a:p>
            <a:pPr marL="512064" indent="0" algn="l" rtl="0" latinLnBrk="0">
              <a:spcBef>
                <a:spcPts val="0"/>
              </a:spcBef>
              <a:spcAft>
                <a:spcPts val="0"/>
              </a:spcAft>
              <a:buNone/>
            </a:pPr>
            <a:r>
              <a:rPr lang="en-IN" b="0" i="0" dirty="0">
                <a:solidFill>
                  <a:schemeClr val="tx1">
                    <a:lumMod val="95000"/>
                    <a:lumOff val="5000"/>
                  </a:schemeClr>
                </a:solidFill>
                <a:effectLst/>
                <a:latin typeface="Arial" panose="020B0604020202020204" pitchFamily="34" charset="0"/>
              </a:rPr>
              <a:t> •</a:t>
            </a:r>
            <a:r>
              <a:rPr lang="en-IN" b="0" i="0" dirty="0">
                <a:solidFill>
                  <a:schemeClr val="tx1">
                    <a:lumMod val="95000"/>
                    <a:lumOff val="5000"/>
                  </a:schemeClr>
                </a:solidFill>
                <a:effectLst/>
                <a:latin typeface="Söhne"/>
              </a:rPr>
              <a:t>Model Selection</a:t>
            </a:r>
            <a:endParaRPr lang="en-IN" b="0" i="0" dirty="0">
              <a:solidFill>
                <a:schemeClr val="tx1">
                  <a:lumMod val="95000"/>
                  <a:lumOff val="5000"/>
                </a:schemeClr>
              </a:solidFill>
              <a:effectLst/>
              <a:latin typeface="Arial" panose="020B0604020202020204" pitchFamily="34" charset="0"/>
            </a:endParaRPr>
          </a:p>
          <a:p>
            <a:pPr marL="512064" indent="0" algn="l" rtl="0" latinLnBrk="0">
              <a:spcBef>
                <a:spcPts val="0"/>
              </a:spcBef>
              <a:spcAft>
                <a:spcPts val="0"/>
              </a:spcAft>
              <a:buNone/>
            </a:pPr>
            <a:r>
              <a:rPr lang="en-IN" b="0" i="0" dirty="0">
                <a:solidFill>
                  <a:schemeClr val="tx1">
                    <a:lumMod val="95000"/>
                    <a:lumOff val="5000"/>
                  </a:schemeClr>
                </a:solidFill>
                <a:effectLst/>
                <a:latin typeface="Arial" panose="020B0604020202020204" pitchFamily="34" charset="0"/>
              </a:rPr>
              <a:t> •</a:t>
            </a:r>
            <a:r>
              <a:rPr lang="en-IN" b="0" i="0" dirty="0">
                <a:solidFill>
                  <a:schemeClr val="tx1">
                    <a:lumMod val="95000"/>
                    <a:lumOff val="5000"/>
                  </a:schemeClr>
                </a:solidFill>
                <a:effectLst/>
                <a:latin typeface="Söhne"/>
              </a:rPr>
              <a:t>Model Training</a:t>
            </a:r>
            <a:endParaRPr lang="en-IN" b="0" i="0" dirty="0">
              <a:solidFill>
                <a:schemeClr val="tx1">
                  <a:lumMod val="95000"/>
                  <a:lumOff val="5000"/>
                </a:schemeClr>
              </a:solidFill>
              <a:effectLst/>
              <a:latin typeface="Arial" panose="020B0604020202020204" pitchFamily="34" charset="0"/>
            </a:endParaRPr>
          </a:p>
          <a:p>
            <a:pPr marL="512064" indent="0" algn="l" rtl="0" latinLnBrk="0">
              <a:spcBef>
                <a:spcPts val="0"/>
              </a:spcBef>
              <a:spcAft>
                <a:spcPts val="0"/>
              </a:spcAft>
              <a:buNone/>
            </a:pPr>
            <a:r>
              <a:rPr lang="en-IN" b="0" i="0" dirty="0">
                <a:solidFill>
                  <a:schemeClr val="tx1">
                    <a:lumMod val="95000"/>
                    <a:lumOff val="5000"/>
                  </a:schemeClr>
                </a:solidFill>
                <a:effectLst/>
                <a:latin typeface="Arial" panose="020B0604020202020204" pitchFamily="34" charset="0"/>
              </a:rPr>
              <a:t> •</a:t>
            </a:r>
            <a:r>
              <a:rPr lang="en-IN" b="0" i="0" dirty="0">
                <a:solidFill>
                  <a:schemeClr val="tx1">
                    <a:lumMod val="95000"/>
                    <a:lumOff val="5000"/>
                  </a:schemeClr>
                </a:solidFill>
                <a:effectLst/>
                <a:latin typeface="Söhne"/>
              </a:rPr>
              <a:t>Evaluation</a:t>
            </a:r>
            <a:endParaRPr lang="en-IN" b="0" i="0" dirty="0">
              <a:solidFill>
                <a:schemeClr val="tx1">
                  <a:lumMod val="95000"/>
                  <a:lumOff val="5000"/>
                </a:schemeClr>
              </a:solidFill>
              <a:effectLst/>
              <a:latin typeface="Arial" panose="020B0604020202020204" pitchFamily="34" charset="0"/>
            </a:endParaRPr>
          </a:p>
          <a:p>
            <a:pPr marL="0" indent="0" algn="l" rtl="0" latinLnBrk="0">
              <a:spcBef>
                <a:spcPts val="0"/>
              </a:spcBef>
              <a:spcAft>
                <a:spcPts val="0"/>
              </a:spcAft>
              <a:buNone/>
            </a:pPr>
            <a:r>
              <a:rPr lang="en-IN" b="0" i="0" dirty="0">
                <a:solidFill>
                  <a:schemeClr val="tx1">
                    <a:lumMod val="95000"/>
                    <a:lumOff val="5000"/>
                  </a:schemeClr>
                </a:solidFill>
                <a:effectLst/>
                <a:latin typeface="Arial" panose="020B0604020202020204" pitchFamily="34" charset="0"/>
              </a:rPr>
              <a:t>•</a:t>
            </a:r>
            <a:r>
              <a:rPr lang="en-IN" b="1" i="0" dirty="0">
                <a:solidFill>
                  <a:schemeClr val="accent2">
                    <a:lumMod val="75000"/>
                  </a:schemeClr>
                </a:solidFill>
                <a:effectLst/>
                <a:latin typeface="Söhne"/>
              </a:rPr>
              <a:t>Tools/Modules:</a:t>
            </a:r>
            <a:r>
              <a:rPr lang="en-IN" b="0" i="0" dirty="0">
                <a:solidFill>
                  <a:schemeClr val="accent2">
                    <a:lumMod val="75000"/>
                  </a:schemeClr>
                </a:solidFill>
                <a:effectLst/>
                <a:latin typeface="Söhne"/>
              </a:rPr>
              <a:t> </a:t>
            </a:r>
            <a:r>
              <a:rPr lang="en-IN" b="0" i="0" dirty="0">
                <a:solidFill>
                  <a:schemeClr val="tx1">
                    <a:lumMod val="95000"/>
                    <a:lumOff val="5000"/>
                  </a:schemeClr>
                </a:solidFill>
                <a:effectLst/>
                <a:latin typeface="Söhne"/>
              </a:rPr>
              <a:t>Pandas, NumPy, Scikit-Learn, Matplotlib for data manipulation, modelling, and evaluation.</a:t>
            </a:r>
            <a:endParaRPr lang="en-IN" b="0" i="0" dirty="0">
              <a:solidFill>
                <a:schemeClr val="tx1">
                  <a:lumMod val="95000"/>
                  <a:lumOff val="5000"/>
                </a:schemeClr>
              </a:solidFill>
              <a:effectLst/>
              <a:latin typeface="Arial" panose="020B0604020202020204" pitchFamily="34" charset="0"/>
            </a:endParaRPr>
          </a:p>
          <a:p>
            <a:pPr marL="0" indent="0" algn="l" rtl="0" latinLnBrk="0">
              <a:spcBef>
                <a:spcPts val="0"/>
              </a:spcBef>
              <a:spcAft>
                <a:spcPts val="0"/>
              </a:spcAft>
              <a:buNone/>
            </a:pPr>
            <a:r>
              <a:rPr lang="en-IN" b="0" i="0" dirty="0">
                <a:solidFill>
                  <a:schemeClr val="tx1">
                    <a:lumMod val="95000"/>
                    <a:lumOff val="5000"/>
                  </a:schemeClr>
                </a:solidFill>
                <a:effectLst/>
                <a:latin typeface="Arial" panose="020B0604020202020204" pitchFamily="34" charset="0"/>
              </a:rPr>
              <a:t>•</a:t>
            </a:r>
            <a:r>
              <a:rPr lang="en-IN" b="1" i="0" dirty="0">
                <a:solidFill>
                  <a:schemeClr val="accent2">
                    <a:lumMod val="75000"/>
                  </a:schemeClr>
                </a:solidFill>
                <a:effectLst/>
                <a:latin typeface="Söhne"/>
              </a:rPr>
              <a:t>Key Deliverables:</a:t>
            </a:r>
            <a:r>
              <a:rPr lang="en-IN" b="0" i="0" dirty="0">
                <a:solidFill>
                  <a:schemeClr val="accent2">
                    <a:lumMod val="75000"/>
                  </a:schemeClr>
                </a:solidFill>
                <a:effectLst/>
                <a:latin typeface="Söhne"/>
              </a:rPr>
              <a:t> </a:t>
            </a:r>
            <a:r>
              <a:rPr lang="en-IN" b="0" i="0" dirty="0">
                <a:solidFill>
                  <a:schemeClr val="tx1">
                    <a:lumMod val="95000"/>
                    <a:lumOff val="5000"/>
                  </a:schemeClr>
                </a:solidFill>
                <a:effectLst/>
                <a:latin typeface="Söhne"/>
              </a:rPr>
              <a:t>Cleaned dataset, selected features, trained models, evaluation metrics (MAE, RMSE, R-squared).</a:t>
            </a:r>
            <a:endParaRPr lang="en-IN" b="0" i="0" dirty="0">
              <a:solidFill>
                <a:schemeClr val="tx1">
                  <a:lumMod val="95000"/>
                  <a:lumOff val="5000"/>
                </a:schemeClr>
              </a:solidFill>
              <a:effectLst/>
              <a:latin typeface="Arial" panose="020B0604020202020204" pitchFamily="34" charset="0"/>
            </a:endParaRPr>
          </a:p>
          <a:p>
            <a:pPr marL="0" indent="0" algn="l" rtl="0" latinLnBrk="0">
              <a:spcBef>
                <a:spcPts val="0"/>
              </a:spcBef>
              <a:spcAft>
                <a:spcPts val="0"/>
              </a:spcAft>
              <a:buNone/>
            </a:pPr>
            <a:r>
              <a:rPr lang="en-IN" b="0" i="0" dirty="0">
                <a:solidFill>
                  <a:schemeClr val="tx1"/>
                </a:solidFill>
                <a:effectLst/>
                <a:latin typeface="Arial" panose="020B0604020202020204" pitchFamily="34" charset="0"/>
              </a:rPr>
              <a:t>•</a:t>
            </a:r>
            <a:r>
              <a:rPr lang="en-IN" b="1" i="0" dirty="0">
                <a:solidFill>
                  <a:schemeClr val="accent2">
                    <a:lumMod val="75000"/>
                  </a:schemeClr>
                </a:solidFill>
                <a:effectLst/>
                <a:latin typeface="Söhne"/>
              </a:rPr>
              <a:t>Outcomes:</a:t>
            </a:r>
            <a:r>
              <a:rPr lang="en-IN" b="0" i="0" dirty="0">
                <a:solidFill>
                  <a:schemeClr val="accent2">
                    <a:lumMod val="75000"/>
                  </a:schemeClr>
                </a:solidFill>
                <a:effectLst/>
                <a:latin typeface="Söhne"/>
              </a:rPr>
              <a:t> </a:t>
            </a:r>
            <a:r>
              <a:rPr lang="en-IN" b="0" i="0" dirty="0">
                <a:solidFill>
                  <a:schemeClr val="tx1">
                    <a:lumMod val="95000"/>
                    <a:lumOff val="5000"/>
                  </a:schemeClr>
                </a:solidFill>
                <a:effectLst/>
                <a:latin typeface="Söhne"/>
              </a:rPr>
              <a:t>Baseline models for house price prediction.</a:t>
            </a:r>
            <a:endParaRPr lang="en-IN" b="0" i="0" dirty="0">
              <a:solidFill>
                <a:schemeClr val="tx1">
                  <a:lumMod val="95000"/>
                  <a:lumOff val="5000"/>
                </a:schemeClr>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547793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FB754-6C33-E6F6-5B06-B935959D7A2C}"/>
              </a:ext>
            </a:extLst>
          </p:cNvPr>
          <p:cNvSpPr>
            <a:spLocks noGrp="1"/>
          </p:cNvSpPr>
          <p:nvPr>
            <p:ph type="title"/>
          </p:nvPr>
        </p:nvSpPr>
        <p:spPr>
          <a:xfrm>
            <a:off x="569166" y="597159"/>
            <a:ext cx="10692883" cy="5663682"/>
          </a:xfrm>
        </p:spPr>
        <p:txBody>
          <a:bodyPr>
            <a:noAutofit/>
          </a:bodyPr>
          <a:lstStyle/>
          <a:p>
            <a:pPr marL="457200" indent="-457200">
              <a:buFont typeface="Arial" panose="020B0604020202020204" pitchFamily="34" charset="0"/>
              <a:buChar char="•"/>
            </a:pPr>
            <a:r>
              <a:rPr lang="en-US" sz="3200" dirty="0">
                <a:solidFill>
                  <a:schemeClr val="accent2">
                    <a:lumMod val="75000"/>
                  </a:schemeClr>
                </a:solidFill>
                <a:latin typeface="Arial Black" panose="020B0A04020102020204" pitchFamily="34" charset="0"/>
              </a:rPr>
              <a:t>DATA PREPROCESSING</a:t>
            </a:r>
            <a:br>
              <a:rPr lang="en-US" sz="3200" dirty="0"/>
            </a:br>
            <a:r>
              <a:rPr lang="en-US" sz="3200" dirty="0">
                <a:solidFill>
                  <a:schemeClr val="tx1"/>
                </a:solidFill>
              </a:rPr>
              <a:t>Data preprocessing will be the initial step in the house price</a:t>
            </a:r>
            <a:br>
              <a:rPr lang="en-US" sz="3200" dirty="0">
                <a:solidFill>
                  <a:schemeClr val="tx1"/>
                </a:solidFill>
              </a:rPr>
            </a:br>
            <a:r>
              <a:rPr lang="en-US" sz="3200" dirty="0">
                <a:solidFill>
                  <a:schemeClr val="tx1"/>
                </a:solidFill>
              </a:rPr>
              <a:t>prediction project. It will involve cleaning and preparing the</a:t>
            </a:r>
            <a:br>
              <a:rPr lang="en-US" sz="3200" dirty="0">
                <a:solidFill>
                  <a:schemeClr val="tx1"/>
                </a:solidFill>
              </a:rPr>
            </a:br>
            <a:r>
              <a:rPr lang="en-US" sz="3200" dirty="0">
                <a:solidFill>
                  <a:schemeClr val="tx1"/>
                </a:solidFill>
              </a:rPr>
              <a:t>raw dataset for modeling. This will include handling missing</a:t>
            </a:r>
            <a:br>
              <a:rPr lang="en-US" sz="3200" dirty="0">
                <a:solidFill>
                  <a:schemeClr val="tx1"/>
                </a:solidFill>
              </a:rPr>
            </a:br>
            <a:r>
              <a:rPr lang="en-US" sz="3200" dirty="0">
                <a:solidFill>
                  <a:schemeClr val="tx1"/>
                </a:solidFill>
              </a:rPr>
              <a:t>values, dealing with outliers, and transforming data into a</a:t>
            </a:r>
            <a:br>
              <a:rPr lang="en-US" sz="3200" dirty="0">
                <a:solidFill>
                  <a:schemeClr val="tx1"/>
                </a:solidFill>
              </a:rPr>
            </a:br>
            <a:r>
              <a:rPr lang="en-US" sz="3200" dirty="0">
                <a:solidFill>
                  <a:schemeClr val="tx1"/>
                </a:solidFill>
              </a:rPr>
              <a:t>suitable format. For example, converting categorical features like location etc. into numerical representations and normalizing numerical variables.</a:t>
            </a:r>
            <a:br>
              <a:rPr lang="en-US" sz="3200" dirty="0"/>
            </a:br>
            <a:r>
              <a:rPr lang="en-US" sz="3200" dirty="0">
                <a:solidFill>
                  <a:schemeClr val="accent2">
                    <a:lumMod val="75000"/>
                  </a:schemeClr>
                </a:solidFill>
                <a:latin typeface="Arial Black" panose="020B0A04020102020204" pitchFamily="34" charset="0"/>
              </a:rPr>
              <a:t>Importance : </a:t>
            </a:r>
            <a:r>
              <a:rPr lang="en-US" sz="3200" dirty="0">
                <a:solidFill>
                  <a:schemeClr val="tx1"/>
                </a:solidFill>
              </a:rPr>
              <a:t>Proper data preprocessing will be critical as it will ensure the dataset is clean and ready for analysis, which will be essential for building accurate predictive models.</a:t>
            </a:r>
            <a:endParaRPr lang="en-IN" sz="3200" dirty="0">
              <a:solidFill>
                <a:schemeClr val="tx1"/>
              </a:solidFill>
            </a:endParaRPr>
          </a:p>
        </p:txBody>
      </p:sp>
    </p:spTree>
    <p:extLst>
      <p:ext uri="{BB962C8B-B14F-4D97-AF65-F5344CB8AC3E}">
        <p14:creationId xmlns:p14="http://schemas.microsoft.com/office/powerpoint/2010/main" val="318687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931F5A-A03E-25C3-531A-58D16AE80CF6}"/>
              </a:ext>
            </a:extLst>
          </p:cNvPr>
          <p:cNvSpPr>
            <a:spLocks noGrp="1"/>
          </p:cNvSpPr>
          <p:nvPr>
            <p:ph type="title"/>
          </p:nvPr>
        </p:nvSpPr>
        <p:spPr>
          <a:xfrm>
            <a:off x="485191" y="671804"/>
            <a:ext cx="11374017" cy="5393094"/>
          </a:xfrm>
        </p:spPr>
        <p:txBody>
          <a:bodyPr>
            <a:noAutofit/>
          </a:bodyPr>
          <a:lstStyle/>
          <a:p>
            <a:r>
              <a:rPr lang="en-US" sz="3200" dirty="0">
                <a:solidFill>
                  <a:srgbClr val="C00000"/>
                </a:solidFill>
                <a:latin typeface="Arial Black" panose="020B0A04020102020204" pitchFamily="34" charset="0"/>
              </a:rPr>
              <a:t>FEATURE SELECTION</a:t>
            </a:r>
            <a:br>
              <a:rPr lang="en-US" sz="3200" dirty="0"/>
            </a:br>
            <a:r>
              <a:rPr lang="en-US" sz="3200" dirty="0">
                <a:solidFill>
                  <a:schemeClr val="tx1"/>
                </a:solidFill>
              </a:rPr>
              <a:t>Feature selection will be the process of choosing a subset of</a:t>
            </a:r>
            <a:br>
              <a:rPr lang="en-US" sz="3200" dirty="0">
                <a:solidFill>
                  <a:schemeClr val="tx1"/>
                </a:solidFill>
              </a:rPr>
            </a:br>
            <a:r>
              <a:rPr lang="en-US" sz="3200" dirty="0">
                <a:solidFill>
                  <a:schemeClr val="tx1"/>
                </a:solidFill>
              </a:rPr>
              <a:t>the most relevant features (attributes) from the dataset. In</a:t>
            </a:r>
            <a:br>
              <a:rPr lang="en-US" sz="3200" dirty="0">
                <a:solidFill>
                  <a:schemeClr val="tx1"/>
                </a:solidFill>
              </a:rPr>
            </a:br>
            <a:r>
              <a:rPr lang="en-US" sz="3200" dirty="0">
                <a:solidFill>
                  <a:schemeClr val="tx1"/>
                </a:solidFill>
              </a:rPr>
              <a:t>the context of house price prediction, features might include</a:t>
            </a:r>
            <a:br>
              <a:rPr lang="en-US" sz="3200" dirty="0">
                <a:solidFill>
                  <a:schemeClr val="tx1"/>
                </a:solidFill>
              </a:rPr>
            </a:br>
            <a:r>
              <a:rPr lang="en-US" sz="3200" dirty="0">
                <a:solidFill>
                  <a:schemeClr val="tx1"/>
                </a:solidFill>
              </a:rPr>
              <a:t>square footage, the number of bedrooms, location, etc.</a:t>
            </a:r>
            <a:br>
              <a:rPr lang="en-US" sz="3200" dirty="0">
                <a:solidFill>
                  <a:schemeClr val="tx1"/>
                </a:solidFill>
              </a:rPr>
            </a:br>
            <a:r>
              <a:rPr lang="en-US" sz="3200" dirty="0">
                <a:solidFill>
                  <a:schemeClr val="tx1"/>
                </a:solidFill>
              </a:rPr>
              <a:t>Feature selection will help in reducing the dimensionality of</a:t>
            </a:r>
            <a:br>
              <a:rPr lang="en-US" sz="3200" dirty="0">
                <a:solidFill>
                  <a:schemeClr val="tx1"/>
                </a:solidFill>
              </a:rPr>
            </a:br>
            <a:r>
              <a:rPr lang="en-US" sz="3200" dirty="0">
                <a:solidFill>
                  <a:schemeClr val="tx1"/>
                </a:solidFill>
              </a:rPr>
              <a:t>the dataset and will focus on the attributes that have the</a:t>
            </a:r>
            <a:br>
              <a:rPr lang="en-US" sz="3200" dirty="0">
                <a:solidFill>
                  <a:schemeClr val="tx1"/>
                </a:solidFill>
              </a:rPr>
            </a:br>
            <a:r>
              <a:rPr lang="en-US" sz="3200" dirty="0">
                <a:solidFill>
                  <a:schemeClr val="tx1"/>
                </a:solidFill>
              </a:rPr>
              <a:t>most impact on predicting house prices.</a:t>
            </a:r>
            <a:br>
              <a:rPr lang="en-US" sz="3200" dirty="0">
                <a:solidFill>
                  <a:schemeClr val="tx1"/>
                </a:solidFill>
              </a:rPr>
            </a:br>
            <a:br>
              <a:rPr lang="en-US" sz="3200" dirty="0"/>
            </a:br>
            <a:r>
              <a:rPr lang="en-US" sz="3200" dirty="0">
                <a:solidFill>
                  <a:srgbClr val="C00000"/>
                </a:solidFill>
                <a:latin typeface="Arial Black" panose="020B0A04020102020204" pitchFamily="34" charset="0"/>
              </a:rPr>
              <a:t>Importance : </a:t>
            </a:r>
            <a:r>
              <a:rPr lang="en-US" sz="3200" dirty="0">
                <a:solidFill>
                  <a:schemeClr val="tx1"/>
                </a:solidFill>
              </a:rPr>
              <a:t>Selecting the right features will not only simplify</a:t>
            </a:r>
            <a:br>
              <a:rPr lang="en-US" sz="3200" dirty="0">
                <a:solidFill>
                  <a:schemeClr val="tx1"/>
                </a:solidFill>
              </a:rPr>
            </a:br>
            <a:r>
              <a:rPr lang="en-US" sz="3200" dirty="0">
                <a:solidFill>
                  <a:schemeClr val="tx1"/>
                </a:solidFill>
              </a:rPr>
              <a:t>the model but will also improve its predictive accuracy by</a:t>
            </a:r>
            <a:br>
              <a:rPr lang="en-US" sz="3200" dirty="0">
                <a:solidFill>
                  <a:schemeClr val="tx1"/>
                </a:solidFill>
              </a:rPr>
            </a:br>
            <a:r>
              <a:rPr lang="en-US" sz="3200" dirty="0">
                <a:solidFill>
                  <a:schemeClr val="tx1"/>
                </a:solidFill>
              </a:rPr>
              <a:t>focusing on the most influential factors.</a:t>
            </a:r>
            <a:endParaRPr lang="en-IN" sz="3200" dirty="0">
              <a:solidFill>
                <a:schemeClr val="tx1"/>
              </a:solidFill>
            </a:endParaRPr>
          </a:p>
        </p:txBody>
      </p:sp>
    </p:spTree>
    <p:extLst>
      <p:ext uri="{BB962C8B-B14F-4D97-AF65-F5344CB8AC3E}">
        <p14:creationId xmlns:p14="http://schemas.microsoft.com/office/powerpoint/2010/main" val="815805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077DFD-BDAA-359F-D8D2-1EDBAE6A9742}"/>
              </a:ext>
            </a:extLst>
          </p:cNvPr>
          <p:cNvSpPr txBox="1"/>
          <p:nvPr/>
        </p:nvSpPr>
        <p:spPr>
          <a:xfrm>
            <a:off x="529512" y="428178"/>
            <a:ext cx="10816513" cy="5509200"/>
          </a:xfrm>
          <a:prstGeom prst="rect">
            <a:avLst/>
          </a:prstGeom>
          <a:noFill/>
        </p:spPr>
        <p:txBody>
          <a:bodyPr wrap="square">
            <a:spAutoFit/>
          </a:bodyPr>
          <a:lstStyle/>
          <a:p>
            <a:r>
              <a:rPr lang="en-US" sz="3200" dirty="0">
                <a:solidFill>
                  <a:srgbClr val="C00000"/>
                </a:solidFill>
                <a:latin typeface="Arial Black" panose="020B0A04020102020204" pitchFamily="34" charset="0"/>
              </a:rPr>
              <a:t>MODEL SELECTION</a:t>
            </a:r>
          </a:p>
          <a:p>
            <a:r>
              <a:rPr lang="en-US" sz="3200" dirty="0"/>
              <a:t>Model selection will involve choosing an appropriate machine</a:t>
            </a:r>
          </a:p>
          <a:p>
            <a:r>
              <a:rPr lang="en-US" sz="3200" dirty="0"/>
              <a:t>learning algorithm for the task. In the case of house price</a:t>
            </a:r>
          </a:p>
          <a:p>
            <a:r>
              <a:rPr lang="en-US" sz="3200" dirty="0"/>
              <a:t>prediction, regression algorithms will typically be used.</a:t>
            </a:r>
          </a:p>
          <a:p>
            <a:r>
              <a:rPr lang="en-US" sz="3200" dirty="0"/>
              <a:t>Common choices will include Linear Regression, Decision</a:t>
            </a:r>
          </a:p>
          <a:p>
            <a:r>
              <a:rPr lang="en-US" sz="3200" dirty="0"/>
              <a:t>Trees, Random Forests, Gradient Boosting, and XGBoost. The</a:t>
            </a:r>
          </a:p>
          <a:p>
            <a:r>
              <a:rPr lang="en-US" sz="3200" dirty="0"/>
              <a:t>selection will be based on the characteristics of the dataset</a:t>
            </a:r>
          </a:p>
          <a:p>
            <a:r>
              <a:rPr lang="en-US" sz="3200" dirty="0"/>
              <a:t>and the problem at hand.</a:t>
            </a:r>
          </a:p>
          <a:p>
            <a:r>
              <a:rPr lang="en-US" sz="3200" dirty="0">
                <a:solidFill>
                  <a:srgbClr val="C00000"/>
                </a:solidFill>
                <a:latin typeface="Arial Black" panose="020B0A04020102020204" pitchFamily="34" charset="0"/>
              </a:rPr>
              <a:t>Importance : </a:t>
            </a:r>
            <a:r>
              <a:rPr lang="en-US" sz="3200" dirty="0"/>
              <a:t>The choice of the model will significantly impact prediction accuracy. Selecting the right model will be crucial to obtaining accurate house price estimates.</a:t>
            </a:r>
            <a:endParaRPr lang="en-IN" sz="3200" dirty="0"/>
          </a:p>
        </p:txBody>
      </p:sp>
    </p:spTree>
    <p:extLst>
      <p:ext uri="{BB962C8B-B14F-4D97-AF65-F5344CB8AC3E}">
        <p14:creationId xmlns:p14="http://schemas.microsoft.com/office/powerpoint/2010/main" val="415212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A89F3C-E79B-238A-EDE9-7BBCCBF9F0B1}"/>
              </a:ext>
            </a:extLst>
          </p:cNvPr>
          <p:cNvSpPr txBox="1"/>
          <p:nvPr/>
        </p:nvSpPr>
        <p:spPr>
          <a:xfrm>
            <a:off x="519793" y="541196"/>
            <a:ext cx="11246109" cy="5509200"/>
          </a:xfrm>
          <a:prstGeom prst="rect">
            <a:avLst/>
          </a:prstGeom>
          <a:noFill/>
        </p:spPr>
        <p:txBody>
          <a:bodyPr wrap="square">
            <a:spAutoFit/>
          </a:bodyPr>
          <a:lstStyle/>
          <a:p>
            <a:r>
              <a:rPr lang="en-US" sz="3200" dirty="0">
                <a:solidFill>
                  <a:srgbClr val="C00000"/>
                </a:solidFill>
                <a:latin typeface="Arial Black" panose="020B0A04020102020204" pitchFamily="34" charset="0"/>
              </a:rPr>
              <a:t>MODEL TRAINING</a:t>
            </a:r>
          </a:p>
          <a:p>
            <a:r>
              <a:rPr lang="en-US" sz="3200" dirty="0"/>
              <a:t>Model training will be the process of fitting the chosen</a:t>
            </a:r>
          </a:p>
          <a:p>
            <a:r>
              <a:rPr lang="en-US" sz="3200" dirty="0"/>
              <a:t>machine learning algorithm to the preprocessed dataset.</a:t>
            </a:r>
          </a:p>
          <a:p>
            <a:r>
              <a:rPr lang="en-US" sz="3200" dirty="0"/>
              <a:t>During this phase, the model will learn from the data by</a:t>
            </a:r>
          </a:p>
          <a:p>
            <a:r>
              <a:rPr lang="en-US" sz="3200" dirty="0"/>
              <a:t>adjusting its parameters to minimize the prediction errors.</a:t>
            </a:r>
          </a:p>
          <a:p>
            <a:r>
              <a:rPr lang="en-US" sz="3200" dirty="0"/>
              <a:t>The training will involve splitting the dataset into a training set</a:t>
            </a:r>
          </a:p>
          <a:p>
            <a:r>
              <a:rPr lang="en-US" sz="3200" dirty="0"/>
              <a:t>and a testing set for validation.</a:t>
            </a:r>
          </a:p>
          <a:p>
            <a:r>
              <a:rPr lang="en-US" sz="3200" dirty="0">
                <a:solidFill>
                  <a:srgbClr val="C00000"/>
                </a:solidFill>
                <a:latin typeface="Arial Black" panose="020B0A04020102020204" pitchFamily="34" charset="0"/>
              </a:rPr>
              <a:t>Importance : </a:t>
            </a:r>
            <a:r>
              <a:rPr lang="en-US" sz="3200" dirty="0"/>
              <a:t>Proper model training will be necessary for the</a:t>
            </a:r>
          </a:p>
          <a:p>
            <a:r>
              <a:rPr lang="en-US" sz="3200" dirty="0"/>
              <a:t>model to learn from the data and make accurate predictions.</a:t>
            </a:r>
          </a:p>
          <a:p>
            <a:r>
              <a:rPr lang="en-US" sz="3200" dirty="0"/>
              <a:t>It will be a crucial step in building an effective house price</a:t>
            </a:r>
          </a:p>
          <a:p>
            <a:r>
              <a:rPr lang="en-US" sz="3200" dirty="0"/>
              <a:t>prediction model.</a:t>
            </a:r>
            <a:endParaRPr lang="en-IN" sz="3200" dirty="0"/>
          </a:p>
        </p:txBody>
      </p:sp>
    </p:spTree>
    <p:extLst>
      <p:ext uri="{BB962C8B-B14F-4D97-AF65-F5344CB8AC3E}">
        <p14:creationId xmlns:p14="http://schemas.microsoft.com/office/powerpoint/2010/main" val="462928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5FA6F4-2A99-3D2C-7825-1A06B011A855}"/>
              </a:ext>
            </a:extLst>
          </p:cNvPr>
          <p:cNvSpPr txBox="1"/>
          <p:nvPr/>
        </p:nvSpPr>
        <p:spPr>
          <a:xfrm>
            <a:off x="491801" y="366623"/>
            <a:ext cx="11208398" cy="6124754"/>
          </a:xfrm>
          <a:prstGeom prst="rect">
            <a:avLst/>
          </a:prstGeom>
          <a:noFill/>
        </p:spPr>
        <p:txBody>
          <a:bodyPr wrap="square">
            <a:spAutoFit/>
          </a:bodyPr>
          <a:lstStyle/>
          <a:p>
            <a:r>
              <a:rPr lang="en-US" sz="2800" dirty="0">
                <a:solidFill>
                  <a:srgbClr val="C00000"/>
                </a:solidFill>
                <a:latin typeface="Arial Black" panose="020B0A04020102020204" pitchFamily="34" charset="0"/>
              </a:rPr>
              <a:t>EVALUATION</a:t>
            </a:r>
          </a:p>
          <a:p>
            <a:r>
              <a:rPr lang="en-US" sz="2800" dirty="0"/>
              <a:t>Evaluation will be the phase where the performance of the trained model</a:t>
            </a:r>
          </a:p>
          <a:p>
            <a:r>
              <a:rPr lang="en-US" sz="2800" dirty="0"/>
              <a:t>will be assessed using appropriate metrics. Common evaluation metrics</a:t>
            </a:r>
          </a:p>
          <a:p>
            <a:r>
              <a:rPr lang="en-US" sz="2800" dirty="0"/>
              <a:t>for house price prediction will include Mean Absolute Error (MAE), Root</a:t>
            </a:r>
          </a:p>
          <a:p>
            <a:r>
              <a:rPr lang="en-US" sz="2800" dirty="0"/>
              <a:t>Mean Squared Error (RMSE), and R-squared. The evaluation results will</a:t>
            </a:r>
          </a:p>
          <a:p>
            <a:r>
              <a:rPr lang="en-US" sz="2800" dirty="0"/>
              <a:t>provide insights into how well the model predicts house prices.</a:t>
            </a:r>
          </a:p>
          <a:p>
            <a:r>
              <a:rPr lang="en-US" sz="2800" dirty="0"/>
              <a:t>Importance : Evaluation will help measure the model's accuracy and effectiveness. It will determine whether the model can be trusted for real-world applications, such as pricing properties in the housing market.</a:t>
            </a:r>
          </a:p>
          <a:p>
            <a:r>
              <a:rPr lang="en-US" sz="2800" dirty="0"/>
              <a:t>These steps, when executed effectively, will form a structured and logical</a:t>
            </a:r>
          </a:p>
          <a:p>
            <a:r>
              <a:rPr lang="en-US" sz="2800" dirty="0"/>
              <a:t>process for the house price prediction project. They will ensure that the</a:t>
            </a:r>
          </a:p>
          <a:p>
            <a:r>
              <a:rPr lang="en-US" sz="2800" dirty="0"/>
              <a:t>data is properly handled, the model is selected and trained appropriately,</a:t>
            </a:r>
          </a:p>
          <a:p>
            <a:r>
              <a:rPr lang="en-US" sz="2800" dirty="0"/>
              <a:t>and its performance is rigorously assessed, resulting in reliable and</a:t>
            </a:r>
          </a:p>
          <a:p>
            <a:r>
              <a:rPr lang="en-US" sz="2800" dirty="0"/>
              <a:t>accurate price predictions.</a:t>
            </a:r>
            <a:endParaRPr lang="en-IN" sz="2800" dirty="0"/>
          </a:p>
        </p:txBody>
      </p:sp>
    </p:spTree>
    <p:extLst>
      <p:ext uri="{BB962C8B-B14F-4D97-AF65-F5344CB8AC3E}">
        <p14:creationId xmlns:p14="http://schemas.microsoft.com/office/powerpoint/2010/main" val="3800476468"/>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295</TotalTime>
  <Words>3333</Words>
  <Application>Microsoft Office PowerPoint</Application>
  <PresentationFormat>Widescreen</PresentationFormat>
  <Paragraphs>179</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Aptos Narrow</vt:lpstr>
      <vt:lpstr>Arial</vt:lpstr>
      <vt:lpstr>Arial Black</vt:lpstr>
      <vt:lpstr>Bahnschrift SemiBold</vt:lpstr>
      <vt:lpstr>Corbel</vt:lpstr>
      <vt:lpstr>Söhne</vt:lpstr>
      <vt:lpstr>Basis</vt:lpstr>
      <vt:lpstr>INNOVATION IN HOUSE PRICE PREDICTOR (phase 2)</vt:lpstr>
      <vt:lpstr>INTRODUCTION</vt:lpstr>
      <vt:lpstr>RECAP OF PHASE 1</vt:lpstr>
      <vt:lpstr>DESIGN THINKING PHASE 1</vt:lpstr>
      <vt:lpstr>DATA PREPROCESSING Data preprocessing will be the initial step in the house price prediction project. It will involve cleaning and preparing the raw dataset for modeling. This will include handling missing values, dealing with outliers, and transforming data into a suitable format. For example, converting categorical features like location etc. into numerical representations and normalizing numerical variables. Importance : Proper data preprocessing will be critical as it will ensure the dataset is clean and ready for analysis, which will be essential for building accurate predictive models.</vt:lpstr>
      <vt:lpstr>FEATURE SELECTION Feature selection will be the process of choosing a subset of the most relevant features (attributes) from the dataset. In the context of house price prediction, features might include square footage, the number of bedrooms, location, etc. Feature selection will help in reducing the dimensionality of the dataset and will focus on the attributes that have the most impact on predicting house prices.  Importance : Selecting the right features will not only simplify the model but will also improve its predictive accuracy by focusing on the most influential factors.</vt:lpstr>
      <vt:lpstr>PowerPoint Presentation</vt:lpstr>
      <vt:lpstr>PowerPoint Presentation</vt:lpstr>
      <vt:lpstr>PowerPoint Presentation</vt:lpstr>
      <vt:lpstr>NEED FOR INNOVATION</vt:lpstr>
      <vt:lpstr>ADVANCED REGRESSION TECHNIQUE</vt:lpstr>
      <vt:lpstr>THE POWER OF ENSEMBLE LEARNING</vt:lpstr>
      <vt:lpstr>EXPECTATIONS FROM ADVANCED TECHNIQUES</vt:lpstr>
      <vt:lpstr>PREPARING FOR THE PROJECT</vt:lpstr>
      <vt:lpstr>1.GRADIENT BOOSTING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IN HOUSE PRICE PREDICTOR (phase 2)</dc:title>
  <dc:creator>Induja karthikeyan</dc:creator>
  <cp:lastModifiedBy>Induja karthikeyan</cp:lastModifiedBy>
  <cp:revision>1</cp:revision>
  <dcterms:created xsi:type="dcterms:W3CDTF">2023-10-10T06:08:55Z</dcterms:created>
  <dcterms:modified xsi:type="dcterms:W3CDTF">2023-10-11T16:39:15Z</dcterms:modified>
</cp:coreProperties>
</file>