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
      <p:font typeface="Montserrat"/>
      <p:regular r:id="rId23"/>
      <p:bold r:id="rId24"/>
      <p:italic r:id="rId25"/>
      <p:boldItalic r:id="rId26"/>
    </p:embeddedFont>
    <p:embeddedFont>
      <p:font typeface="Lato"/>
      <p:regular r:id="rId27"/>
      <p:bold r:id="rId28"/>
      <p:italic r:id="rId29"/>
      <p:boldItalic r:id="rId30"/>
    </p:embeddedFont>
    <p:embeddedFont>
      <p:font typeface="Spectral"/>
      <p:regular r:id="rId31"/>
      <p:bold r:id="rId32"/>
      <p:italic r:id="rId33"/>
      <p:boldItalic r:id="rId34"/>
    </p:embeddedFont>
    <p:embeddedFont>
      <p:font typeface="Spectral Medium"/>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5.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font" Target="fonts/Lobster-regular.fntdata"/><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Spectral-italic.fntdata"/><Relationship Id="rId10" Type="http://schemas.openxmlformats.org/officeDocument/2006/relationships/slide" Target="slides/slide5.xml"/><Relationship Id="rId32" Type="http://schemas.openxmlformats.org/officeDocument/2006/relationships/font" Target="fonts/Spectral-bold.fntdata"/><Relationship Id="rId13" Type="http://schemas.openxmlformats.org/officeDocument/2006/relationships/slide" Target="slides/slide8.xml"/><Relationship Id="rId35" Type="http://schemas.openxmlformats.org/officeDocument/2006/relationships/font" Target="fonts/SpectralMedium-regular.fntdata"/><Relationship Id="rId12" Type="http://schemas.openxmlformats.org/officeDocument/2006/relationships/slide" Target="slides/slide7.xml"/><Relationship Id="rId34" Type="http://schemas.openxmlformats.org/officeDocument/2006/relationships/font" Target="fonts/Spectral-boldItalic.fntdata"/><Relationship Id="rId15" Type="http://schemas.openxmlformats.org/officeDocument/2006/relationships/slide" Target="slides/slide10.xml"/><Relationship Id="rId37" Type="http://schemas.openxmlformats.org/officeDocument/2006/relationships/font" Target="fonts/SpectralMedium-italic.fntdata"/><Relationship Id="rId14" Type="http://schemas.openxmlformats.org/officeDocument/2006/relationships/slide" Target="slides/slide9.xml"/><Relationship Id="rId36" Type="http://schemas.openxmlformats.org/officeDocument/2006/relationships/font" Target="fonts/SpectralMedium-bold.fntdata"/><Relationship Id="rId17" Type="http://schemas.openxmlformats.org/officeDocument/2006/relationships/slide" Target="slides/slide12.xml"/><Relationship Id="rId39" Type="http://schemas.openxmlformats.org/officeDocument/2006/relationships/font" Target="fonts/Merriweather-regular.fntdata"/><Relationship Id="rId16" Type="http://schemas.openxmlformats.org/officeDocument/2006/relationships/slide" Target="slides/slide11.xml"/><Relationship Id="rId38" Type="http://schemas.openxmlformats.org/officeDocument/2006/relationships/font" Target="fonts/Spectral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dd8216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dd8216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3f0e48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3f0e48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7d8909b43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7d8909b4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915b224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915b224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7d8909b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7d8909b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788ecd91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788ecd91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88ecd91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88ecd91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dbaff5b4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dbaff5b4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fb162bb31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fb162bb3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7d8909b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7d8909b4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fb162bb3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fb162bb3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6dbaff5b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6dbaff5b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6dbaff5b4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6dbaff5b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5cf0382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5cf0382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5cf0382f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5cf0382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dbaff5b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dbaff5b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se.anits.edu.in/projects/projects1920C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482663" y="2120100"/>
            <a:ext cx="8121300" cy="90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rgbClr val="000000"/>
              </a:buClr>
              <a:buSzPts val="1018"/>
              <a:buFont typeface="Arial"/>
              <a:buNone/>
            </a:pPr>
            <a:r>
              <a:rPr lang="en-GB" sz="2997">
                <a:latin typeface="Spectral"/>
                <a:ea typeface="Spectral"/>
                <a:cs typeface="Spectral"/>
                <a:sym typeface="Spectral"/>
              </a:rPr>
              <a:t>Text Extraction from Image using Fuzzy Logic</a:t>
            </a:r>
            <a:endParaRPr sz="2800"/>
          </a:p>
        </p:txBody>
      </p:sp>
      <p:sp>
        <p:nvSpPr>
          <p:cNvPr id="135" name="Google Shape;135;p13"/>
          <p:cNvSpPr txBox="1"/>
          <p:nvPr>
            <p:ph idx="1" type="body"/>
          </p:nvPr>
        </p:nvSpPr>
        <p:spPr>
          <a:xfrm>
            <a:off x="333900" y="3023400"/>
            <a:ext cx="4238100" cy="1591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GB" sz="1700">
                <a:latin typeface="Spectral"/>
                <a:ea typeface="Spectral"/>
                <a:cs typeface="Spectral"/>
                <a:sym typeface="Spectral"/>
              </a:rPr>
              <a:t>  </a:t>
            </a:r>
            <a:endParaRPr/>
          </a:p>
        </p:txBody>
      </p:sp>
      <p:sp>
        <p:nvSpPr>
          <p:cNvPr id="136" name="Google Shape;136;p13"/>
          <p:cNvSpPr txBox="1"/>
          <p:nvPr>
            <p:ph idx="2" type="body"/>
          </p:nvPr>
        </p:nvSpPr>
        <p:spPr>
          <a:xfrm>
            <a:off x="4628975" y="3023400"/>
            <a:ext cx="3975000" cy="142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Spectral"/>
                <a:ea typeface="Spectral"/>
                <a:cs typeface="Spectral"/>
                <a:sym typeface="Spectral"/>
              </a:rPr>
              <a:t>   </a:t>
            </a:r>
            <a:endParaRPr sz="1700">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052550" y="407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900">
                <a:latin typeface="Merriweather"/>
                <a:ea typeface="Merriweather"/>
                <a:cs typeface="Merriweather"/>
                <a:sym typeface="Merriweather"/>
              </a:rPr>
              <a:t>Architecture</a:t>
            </a:r>
            <a:endParaRPr b="1" sz="2900">
              <a:latin typeface="Merriweather"/>
              <a:ea typeface="Merriweather"/>
              <a:cs typeface="Merriweather"/>
              <a:sym typeface="Merriweather"/>
            </a:endParaRPr>
          </a:p>
        </p:txBody>
      </p:sp>
      <p:sp>
        <p:nvSpPr>
          <p:cNvPr id="190" name="Google Shape;190;p22"/>
          <p:cNvSpPr txBox="1"/>
          <p:nvPr>
            <p:ph idx="1" type="body"/>
          </p:nvPr>
        </p:nvSpPr>
        <p:spPr>
          <a:xfrm>
            <a:off x="876300" y="1116150"/>
            <a:ext cx="7391400" cy="2911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Merriweather"/>
              <a:buChar char="●"/>
            </a:pPr>
            <a:r>
              <a:rPr lang="en-GB" sz="1700">
                <a:latin typeface="Merriweather"/>
                <a:ea typeface="Merriweather"/>
                <a:cs typeface="Merriweather"/>
                <a:sym typeface="Merriweather"/>
              </a:rPr>
              <a:t>Architecture diagram is a diagram of a system, in which the principal parts or functions are represented by blocks connected by lines that show the relationships of the blocks</a:t>
            </a:r>
            <a:endParaRPr sz="1700">
              <a:latin typeface="Merriweather"/>
              <a:ea typeface="Merriweather"/>
              <a:cs typeface="Merriweather"/>
              <a:sym typeface="Merriweather"/>
            </a:endParaRPr>
          </a:p>
          <a:p>
            <a:pPr indent="-311150" lvl="0" marL="457200" rtl="0" algn="just">
              <a:spcBef>
                <a:spcPts val="0"/>
              </a:spcBef>
              <a:spcAft>
                <a:spcPts val="0"/>
              </a:spcAft>
              <a:buSzPts val="1300"/>
              <a:buChar char="●"/>
            </a:pPr>
            <a:r>
              <a:rPr lang="en-GB" sz="1700">
                <a:latin typeface="Merriweather"/>
                <a:ea typeface="Merriweather"/>
                <a:cs typeface="Merriweather"/>
                <a:sym typeface="Merriweather"/>
              </a:rPr>
              <a:t>The block diagram is typically used for a higher level, less detailed description aimed more at understanding the overall concepts and less at understanding the details of the implementation.</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104000" y="377625"/>
            <a:ext cx="7038900" cy="57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t>  </a:t>
            </a:r>
            <a:endParaRPr sz="2300"/>
          </a:p>
        </p:txBody>
      </p:sp>
      <p:pic>
        <p:nvPicPr>
          <p:cNvPr id="196" name="Google Shape;196;p23"/>
          <p:cNvPicPr preferRelativeResize="0"/>
          <p:nvPr/>
        </p:nvPicPr>
        <p:blipFill>
          <a:blip r:embed="rId3">
            <a:alphaModFix/>
          </a:blip>
          <a:stretch>
            <a:fillRect/>
          </a:stretch>
        </p:blipFill>
        <p:spPr>
          <a:xfrm>
            <a:off x="1686000" y="455925"/>
            <a:ext cx="5955625" cy="4470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592425" y="151825"/>
            <a:ext cx="7391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latin typeface="Merriweather"/>
                <a:ea typeface="Merriweather"/>
                <a:cs typeface="Merriweather"/>
                <a:sym typeface="Merriweather"/>
              </a:rPr>
              <a:t>Implementation</a:t>
            </a:r>
            <a:endParaRPr b="1" sz="2500">
              <a:latin typeface="Merriweather"/>
              <a:ea typeface="Merriweather"/>
              <a:cs typeface="Merriweather"/>
              <a:sym typeface="Merriweather"/>
            </a:endParaRPr>
          </a:p>
        </p:txBody>
      </p:sp>
      <p:sp>
        <p:nvSpPr>
          <p:cNvPr id="202" name="Google Shape;202;p24"/>
          <p:cNvSpPr txBox="1"/>
          <p:nvPr>
            <p:ph idx="1" type="body"/>
          </p:nvPr>
        </p:nvSpPr>
        <p:spPr>
          <a:xfrm>
            <a:off x="1037725" y="1065925"/>
            <a:ext cx="7298700" cy="373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203" name="Google Shape;203;p24"/>
          <p:cNvSpPr txBox="1"/>
          <p:nvPr/>
        </p:nvSpPr>
        <p:spPr>
          <a:xfrm>
            <a:off x="5115300" y="1472000"/>
            <a:ext cx="270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600">
              <a:solidFill>
                <a:schemeClr val="lt1"/>
              </a:solidFill>
              <a:latin typeface="Merriweather"/>
              <a:ea typeface="Merriweather"/>
              <a:cs typeface="Merriweather"/>
              <a:sym typeface="Merriweather"/>
            </a:endParaRPr>
          </a:p>
        </p:txBody>
      </p:sp>
      <p:pic>
        <p:nvPicPr>
          <p:cNvPr id="204" name="Google Shape;204;p24"/>
          <p:cNvPicPr preferRelativeResize="0"/>
          <p:nvPr/>
        </p:nvPicPr>
        <p:blipFill>
          <a:blip r:embed="rId3">
            <a:alphaModFix/>
          </a:blip>
          <a:stretch>
            <a:fillRect/>
          </a:stretch>
        </p:blipFill>
        <p:spPr>
          <a:xfrm>
            <a:off x="116350" y="1259613"/>
            <a:ext cx="4455650" cy="3739199"/>
          </a:xfrm>
          <a:prstGeom prst="rect">
            <a:avLst/>
          </a:prstGeom>
          <a:noFill/>
          <a:ln>
            <a:noFill/>
          </a:ln>
        </p:spPr>
      </p:pic>
      <p:pic>
        <p:nvPicPr>
          <p:cNvPr id="205" name="Google Shape;205;p24"/>
          <p:cNvPicPr preferRelativeResize="0"/>
          <p:nvPr/>
        </p:nvPicPr>
        <p:blipFill>
          <a:blip r:embed="rId4">
            <a:alphaModFix/>
          </a:blip>
          <a:stretch>
            <a:fillRect/>
          </a:stretch>
        </p:blipFill>
        <p:spPr>
          <a:xfrm>
            <a:off x="4735050" y="1269875"/>
            <a:ext cx="4302849" cy="3718675"/>
          </a:xfrm>
          <a:prstGeom prst="rect">
            <a:avLst/>
          </a:prstGeom>
          <a:noFill/>
          <a:ln>
            <a:noFill/>
          </a:ln>
        </p:spPr>
      </p:pic>
      <p:sp>
        <p:nvSpPr>
          <p:cNvPr id="206" name="Google Shape;206;p24"/>
          <p:cNvSpPr txBox="1"/>
          <p:nvPr/>
        </p:nvSpPr>
        <p:spPr>
          <a:xfrm>
            <a:off x="4735050" y="655400"/>
            <a:ext cx="3248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Merriweather"/>
                <a:ea typeface="Merriweather"/>
                <a:cs typeface="Merriweather"/>
                <a:sym typeface="Merriweather"/>
              </a:rPr>
              <a:t>Gray scale Conversion:</a:t>
            </a:r>
            <a:endParaRPr>
              <a:latin typeface="Lato"/>
              <a:ea typeface="Lato"/>
              <a:cs typeface="Lato"/>
              <a:sym typeface="Lato"/>
            </a:endParaRPr>
          </a:p>
        </p:txBody>
      </p:sp>
      <p:sp>
        <p:nvSpPr>
          <p:cNvPr id="207" name="Google Shape;207;p24"/>
          <p:cNvSpPr txBox="1"/>
          <p:nvPr/>
        </p:nvSpPr>
        <p:spPr>
          <a:xfrm>
            <a:off x="1037725" y="782625"/>
            <a:ext cx="290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solidFill>
                  <a:schemeClr val="lt1"/>
                </a:solidFill>
                <a:latin typeface="Merriweather"/>
                <a:ea typeface="Merriweather"/>
                <a:cs typeface="Merriweather"/>
                <a:sym typeface="Merriweather"/>
              </a:rPr>
              <a:t>Loading the image: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574650" y="370450"/>
            <a:ext cx="8235300" cy="45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  </a:t>
            </a:r>
            <a:endParaRPr sz="1900"/>
          </a:p>
        </p:txBody>
      </p:sp>
      <p:pic>
        <p:nvPicPr>
          <p:cNvPr id="213" name="Google Shape;213;p25"/>
          <p:cNvPicPr preferRelativeResize="0"/>
          <p:nvPr/>
        </p:nvPicPr>
        <p:blipFill>
          <a:blip r:embed="rId3">
            <a:alphaModFix/>
          </a:blip>
          <a:stretch>
            <a:fillRect/>
          </a:stretch>
        </p:blipFill>
        <p:spPr>
          <a:xfrm>
            <a:off x="745650" y="1509675"/>
            <a:ext cx="3428975" cy="2992675"/>
          </a:xfrm>
          <a:prstGeom prst="rect">
            <a:avLst/>
          </a:prstGeom>
          <a:noFill/>
          <a:ln>
            <a:noFill/>
          </a:ln>
        </p:spPr>
      </p:pic>
      <p:sp>
        <p:nvSpPr>
          <p:cNvPr id="214" name="Google Shape;214;p25"/>
          <p:cNvSpPr txBox="1"/>
          <p:nvPr/>
        </p:nvSpPr>
        <p:spPr>
          <a:xfrm>
            <a:off x="1030625" y="1109475"/>
            <a:ext cx="24222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chemeClr val="lt1"/>
                </a:solidFill>
                <a:latin typeface="Merriweather"/>
                <a:ea typeface="Merriweather"/>
                <a:cs typeface="Merriweather"/>
                <a:sym typeface="Merriweather"/>
              </a:rPr>
              <a:t>Text Output</a:t>
            </a:r>
            <a:r>
              <a:rPr lang="en-GB">
                <a:solidFill>
                  <a:schemeClr val="lt1"/>
                </a:solidFill>
                <a:latin typeface="Merriweather"/>
                <a:ea typeface="Merriweather"/>
                <a:cs typeface="Merriweather"/>
                <a:sym typeface="Merriweather"/>
              </a:rPr>
              <a:t>:</a:t>
            </a:r>
            <a:endParaRPr>
              <a:solidFill>
                <a:schemeClr val="lt1"/>
              </a:solidFill>
              <a:latin typeface="Merriweather"/>
              <a:ea typeface="Merriweather"/>
              <a:cs typeface="Merriweather"/>
              <a:sym typeface="Merriweather"/>
            </a:endParaRPr>
          </a:p>
        </p:txBody>
      </p:sp>
      <p:pic>
        <p:nvPicPr>
          <p:cNvPr id="215" name="Google Shape;215;p25"/>
          <p:cNvPicPr preferRelativeResize="0"/>
          <p:nvPr/>
        </p:nvPicPr>
        <p:blipFill>
          <a:blip r:embed="rId4">
            <a:alphaModFix/>
          </a:blip>
          <a:stretch>
            <a:fillRect/>
          </a:stretch>
        </p:blipFill>
        <p:spPr>
          <a:xfrm>
            <a:off x="4407350" y="1407800"/>
            <a:ext cx="4643240" cy="3028200"/>
          </a:xfrm>
          <a:prstGeom prst="rect">
            <a:avLst/>
          </a:prstGeom>
          <a:noFill/>
          <a:ln>
            <a:noFill/>
          </a:ln>
        </p:spPr>
      </p:pic>
      <p:sp>
        <p:nvSpPr>
          <p:cNvPr id="216" name="Google Shape;216;p25"/>
          <p:cNvSpPr txBox="1"/>
          <p:nvPr/>
        </p:nvSpPr>
        <p:spPr>
          <a:xfrm>
            <a:off x="4393100" y="683900"/>
            <a:ext cx="397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lt1"/>
                </a:solidFill>
                <a:latin typeface="Merriweather"/>
                <a:ea typeface="Merriweather"/>
                <a:cs typeface="Merriweather"/>
                <a:sym typeface="Merriweather"/>
              </a:rPr>
              <a:t>Telugu text extraction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052550" y="825100"/>
            <a:ext cx="7038900" cy="60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Conclusion</a:t>
            </a:r>
            <a:endParaRPr b="1">
              <a:latin typeface="Merriweather"/>
              <a:ea typeface="Merriweather"/>
              <a:cs typeface="Merriweather"/>
              <a:sym typeface="Merriweather"/>
            </a:endParaRPr>
          </a:p>
        </p:txBody>
      </p:sp>
      <p:sp>
        <p:nvSpPr>
          <p:cNvPr id="222" name="Google Shape;222;p26"/>
          <p:cNvSpPr txBox="1"/>
          <p:nvPr>
            <p:ph idx="1" type="body"/>
          </p:nvPr>
        </p:nvSpPr>
        <p:spPr>
          <a:xfrm>
            <a:off x="403700" y="1426900"/>
            <a:ext cx="8356800" cy="3484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GB" sz="1800">
                <a:latin typeface="Spectral"/>
                <a:ea typeface="Spectral"/>
                <a:cs typeface="Spectral"/>
                <a:sym typeface="Spectral"/>
              </a:rPr>
              <a:t>Nowadays, applications need several kinds of images as sources of information for analysis. When an image is transformed from one form to another such as digitizing, scanning, and communicating, storing, etc. degradation occurs. Therefore, the output image has to undertake a process called image enhancement, which contains a group of methods that seek to develop the visual presence of an image. Fuzzy image processing is a powerful tool form preparation of expert knowledge edge and the combination of inaccurate information from different sources. </a:t>
            </a:r>
            <a:r>
              <a:rPr lang="en-GB" sz="1900">
                <a:latin typeface="Spectral"/>
                <a:ea typeface="Spectral"/>
                <a:cs typeface="Spectral"/>
                <a:sym typeface="Spectral"/>
              </a:rPr>
              <a:t>Extraction of text from an image using fuzzy logic on a grid infrastructure is multilingual. </a:t>
            </a:r>
            <a:r>
              <a:rPr lang="en-GB" sz="1800">
                <a:latin typeface="Spectral"/>
                <a:ea typeface="Spectral"/>
                <a:cs typeface="Spectral"/>
                <a:sym typeface="Spectral"/>
              </a:rPr>
              <a:t>The intended fuzzy rules are an attractive result to improve the quality of edges as much as possible.</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1164775" y="70900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References</a:t>
            </a:r>
            <a:endParaRPr b="1">
              <a:latin typeface="Merriweather"/>
              <a:ea typeface="Merriweather"/>
              <a:cs typeface="Merriweather"/>
              <a:sym typeface="Merriweather"/>
            </a:endParaRPr>
          </a:p>
        </p:txBody>
      </p:sp>
      <p:sp>
        <p:nvSpPr>
          <p:cNvPr id="228" name="Google Shape;228;p27"/>
          <p:cNvSpPr txBox="1"/>
          <p:nvPr>
            <p:ph idx="1" type="body"/>
          </p:nvPr>
        </p:nvSpPr>
        <p:spPr>
          <a:xfrm>
            <a:off x="899300" y="1344100"/>
            <a:ext cx="7529400" cy="3434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GB" sz="1600">
                <a:uFill>
                  <a:noFill/>
                </a:uFill>
                <a:latin typeface="Spectral"/>
                <a:ea typeface="Spectral"/>
                <a:cs typeface="Spectral"/>
                <a:sym typeface="Spectral"/>
                <a:hlinkClick r:id="rId3"/>
              </a:rPr>
              <a:t>https://cse.anits.edu.in/projects/projects1920C8</a:t>
            </a:r>
            <a:r>
              <a:rPr lang="en-GB" sz="1600">
                <a:latin typeface="Spectral"/>
                <a:ea typeface="Spectral"/>
                <a:cs typeface="Spectral"/>
                <a:sym typeface="Spectral"/>
              </a:rPr>
              <a:t>.</a:t>
            </a:r>
            <a:endParaRPr sz="1600">
              <a:latin typeface="Spectral"/>
              <a:ea typeface="Spectral"/>
              <a:cs typeface="Spectral"/>
              <a:sym typeface="Spectral"/>
            </a:endParaRPr>
          </a:p>
          <a:p>
            <a:pPr indent="-311150" lvl="0" marL="457200" rtl="0" algn="just">
              <a:spcBef>
                <a:spcPts val="0"/>
              </a:spcBef>
              <a:spcAft>
                <a:spcPts val="0"/>
              </a:spcAft>
              <a:buSzPts val="1300"/>
              <a:buChar char="●"/>
            </a:pPr>
            <a:r>
              <a:rPr lang="en-GB" sz="1600">
                <a:latin typeface="Spectral"/>
                <a:ea typeface="Spectral"/>
                <a:cs typeface="Spectral"/>
                <a:sym typeface="Spectral"/>
              </a:rPr>
              <a:t>Gur, Eran, and ZeevZelavsky, “Retrieval of Rashi Semi-Cursive Handwriting via Fuzzy Logic,” IEEE International Conference on Frontiers in Handwriting Recognition (ICFHR), 2012</a:t>
            </a:r>
            <a:endParaRPr sz="1600">
              <a:latin typeface="Spectral"/>
              <a:ea typeface="Spectral"/>
              <a:cs typeface="Spectral"/>
              <a:sym typeface="Spectral"/>
            </a:endParaRPr>
          </a:p>
          <a:p>
            <a:pPr indent="-330200" lvl="0" marL="457200" rtl="0" algn="just">
              <a:spcBef>
                <a:spcPts val="0"/>
              </a:spcBef>
              <a:spcAft>
                <a:spcPts val="0"/>
              </a:spcAft>
              <a:buSzPts val="1600"/>
              <a:buFont typeface="Spectral"/>
              <a:buChar char="●"/>
            </a:pPr>
            <a:r>
              <a:rPr lang="en-GB" sz="1600">
                <a:latin typeface="Spectral"/>
                <a:ea typeface="Spectral"/>
                <a:cs typeface="Spectral"/>
                <a:sym typeface="Spectral"/>
              </a:rPr>
              <a:t>Gidi Shperber. A gentle introduction to OCR. Oct 22, 2018. URL:</a:t>
            </a:r>
            <a:r>
              <a:rPr lang="en-GB" sz="1600">
                <a:latin typeface="Spectral"/>
                <a:ea typeface="Spectral"/>
                <a:cs typeface="Spectral"/>
                <a:sym typeface="Spectral"/>
              </a:rPr>
              <a:t> </a:t>
            </a:r>
            <a:r>
              <a:rPr lang="en-GB" sz="1600">
                <a:latin typeface="Spectral"/>
                <a:ea typeface="Spectral"/>
                <a:cs typeface="Spectral"/>
                <a:sym typeface="Spectral"/>
              </a:rPr>
              <a:t>https://towardsdatascience.com/a-gentle-introduction-to-ocr-ee1469a201aa. Accessed Dec 19, 2019</a:t>
            </a:r>
            <a:endParaRPr sz="1600">
              <a:latin typeface="Spectral"/>
              <a:ea typeface="Spectral"/>
              <a:cs typeface="Spectral"/>
              <a:sym typeface="Spectral"/>
            </a:endParaRPr>
          </a:p>
          <a:p>
            <a:pPr indent="-311150" lvl="0" marL="457200" rtl="0" algn="just">
              <a:spcBef>
                <a:spcPts val="0"/>
              </a:spcBef>
              <a:spcAft>
                <a:spcPts val="0"/>
              </a:spcAft>
              <a:buSzPts val="1300"/>
              <a:buChar char="●"/>
            </a:pPr>
            <a:r>
              <a:rPr lang="en-GB" sz="1600">
                <a:latin typeface="Spectral"/>
                <a:ea typeface="Spectral"/>
                <a:cs typeface="Spectral"/>
                <a:sym typeface="Spectral"/>
              </a:rPr>
              <a:t>D.Trier ,A.K.Jain ,T.Taxt , “Feature Extraction Method for Character Recognition-A Survey” ,Pattern Recognition, 2019</a:t>
            </a:r>
            <a:endParaRPr sz="1600">
              <a:latin typeface="Spectral"/>
              <a:ea typeface="Spectral"/>
              <a:cs typeface="Spectral"/>
              <a:sym typeface="Spectral"/>
            </a:endParaRPr>
          </a:p>
          <a:p>
            <a:pPr indent="-311150" lvl="0" marL="457200" rtl="0" algn="just">
              <a:spcBef>
                <a:spcPts val="0"/>
              </a:spcBef>
              <a:spcAft>
                <a:spcPts val="0"/>
              </a:spcAft>
              <a:buSzPts val="1300"/>
              <a:buChar char="●"/>
            </a:pPr>
            <a:r>
              <a:rPr lang="en-GB" sz="1600">
                <a:latin typeface="Spectral"/>
                <a:ea typeface="Spectral"/>
                <a:cs typeface="Spectral"/>
                <a:sym typeface="Spectral"/>
              </a:rPr>
              <a:t> Shejwal, M. A., &amp; Bharkad, S. D. (2017). Segmentation and extraction of text from curved text lines using image processing approach.</a:t>
            </a:r>
            <a:endParaRPr sz="1600">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234" name="Google Shape;234;p28"/>
          <p:cNvSpPr txBox="1"/>
          <p:nvPr>
            <p:ph idx="1" type="body"/>
          </p:nvPr>
        </p:nvSpPr>
        <p:spPr>
          <a:xfrm>
            <a:off x="2704900" y="1912050"/>
            <a:ext cx="4042200" cy="1319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GB" sz="6700">
                <a:latin typeface="Merriweather"/>
                <a:ea typeface="Merriweather"/>
                <a:cs typeface="Merriweather"/>
                <a:sym typeface="Merriweather"/>
              </a:rPr>
              <a:t>Thank you</a:t>
            </a:r>
            <a:r>
              <a:rPr lang="en-GB" sz="6700">
                <a:latin typeface="Lobster"/>
                <a:ea typeface="Lobster"/>
                <a:cs typeface="Lobster"/>
                <a:sym typeface="Lobster"/>
              </a:rPr>
              <a:t> </a:t>
            </a:r>
            <a:endParaRPr sz="67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987825" y="332375"/>
            <a:ext cx="7038900" cy="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Abstract </a:t>
            </a:r>
            <a:endParaRPr b="1">
              <a:latin typeface="Merriweather"/>
              <a:ea typeface="Merriweather"/>
              <a:cs typeface="Merriweather"/>
              <a:sym typeface="Merriweather"/>
            </a:endParaRPr>
          </a:p>
        </p:txBody>
      </p:sp>
      <p:sp>
        <p:nvSpPr>
          <p:cNvPr id="142" name="Google Shape;142;p14"/>
          <p:cNvSpPr txBox="1"/>
          <p:nvPr>
            <p:ph idx="1" type="body"/>
          </p:nvPr>
        </p:nvSpPr>
        <p:spPr>
          <a:xfrm>
            <a:off x="987825" y="806075"/>
            <a:ext cx="7793700" cy="3795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1018"/>
              <a:buNone/>
            </a:pPr>
            <a:r>
              <a:rPr lang="en-GB" sz="1580">
                <a:solidFill>
                  <a:srgbClr val="FFFFFF"/>
                </a:solidFill>
                <a:latin typeface="Merriweather"/>
                <a:ea typeface="Merriweather"/>
                <a:cs typeface="Merriweather"/>
                <a:sym typeface="Merriweather"/>
              </a:rPr>
              <a:t>The recent technological advancements in the field of Image Processing and Natural Language Processing are focusing on developing smart systems to improve the quality of life. In this work, an effective approach is suggested for text extraction from images.  The incoming image is firstly enhanced by employing grayscale conversion. Afterwards, the text regions of the enhanced image are detected by employing the Maximally Stable External Regions (MSER) feature detector. The next step is to apply geometric filtering in combination with stroke width transform (SWT) to efficiently collect and filter text regions in an image. The non-text MSERs are removed by using geometric properties and stroke width transform. Subsequently, individual letters/alphabets are grouped to detect text sequences, which are then fragmented into words. Finally, Optical Character Recognition (OCR) is employed to digitize the words. The proposed algorithm is tested on images by using Fuzzy Logic. Promising results have been reported that prove the accuracy and robustness of the proposed framework and encourage its practical implementation in real-world applications.</a:t>
            </a:r>
            <a:endParaRPr sz="1580">
              <a:solidFill>
                <a:srgbClr val="FFFFFF"/>
              </a:solidFill>
              <a:latin typeface="Merriweather"/>
              <a:ea typeface="Merriweather"/>
              <a:cs typeface="Merriweather"/>
              <a:sym typeface="Merriweather"/>
            </a:endParaRPr>
          </a:p>
          <a:p>
            <a:pPr indent="0" lvl="0" marL="0" rtl="0" algn="just">
              <a:lnSpc>
                <a:spcPct val="95000"/>
              </a:lnSpc>
              <a:spcBef>
                <a:spcPts val="0"/>
              </a:spcBef>
              <a:spcAft>
                <a:spcPts val="0"/>
              </a:spcAft>
              <a:buSzPts val="1018"/>
              <a:buNone/>
            </a:pPr>
            <a:r>
              <a:t/>
            </a:r>
            <a:endParaRPr sz="2488">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770825"/>
            <a:ext cx="7038900" cy="76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Agenda</a:t>
            </a:r>
            <a:endParaRPr b="1">
              <a:latin typeface="Merriweather"/>
              <a:ea typeface="Merriweather"/>
              <a:cs typeface="Merriweather"/>
              <a:sym typeface="Merriweather"/>
            </a:endParaRPr>
          </a:p>
        </p:txBody>
      </p:sp>
      <p:sp>
        <p:nvSpPr>
          <p:cNvPr id="148" name="Google Shape;148;p15"/>
          <p:cNvSpPr txBox="1"/>
          <p:nvPr>
            <p:ph idx="1" type="body"/>
          </p:nvPr>
        </p:nvSpPr>
        <p:spPr>
          <a:xfrm>
            <a:off x="1297500" y="1539125"/>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Merriweather"/>
              <a:buChar char="●"/>
            </a:pPr>
            <a:r>
              <a:rPr lang="en-GB" sz="1700">
                <a:latin typeface="Merriweather"/>
                <a:ea typeface="Merriweather"/>
                <a:cs typeface="Merriweather"/>
                <a:sym typeface="Merriweather"/>
              </a:rPr>
              <a:t>Introduction</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GB" sz="1700">
                <a:latin typeface="Merriweather"/>
                <a:ea typeface="Merriweather"/>
                <a:cs typeface="Merriweather"/>
                <a:sym typeface="Merriweather"/>
              </a:rPr>
              <a:t>Methodology</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GB" sz="1700">
                <a:latin typeface="Merriweather"/>
                <a:ea typeface="Merriweather"/>
                <a:cs typeface="Merriweather"/>
                <a:sym typeface="Merriweather"/>
              </a:rPr>
              <a:t>Implementation</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GB" sz="1700">
                <a:latin typeface="Merriweather"/>
                <a:ea typeface="Merriweather"/>
                <a:cs typeface="Merriweather"/>
                <a:sym typeface="Merriweather"/>
              </a:rPr>
              <a:t>Conclusion</a:t>
            </a:r>
            <a:endParaRPr sz="1700">
              <a:latin typeface="Merriweather"/>
              <a:ea typeface="Merriweather"/>
              <a:cs typeface="Merriweather"/>
              <a:sym typeface="Merriweather"/>
            </a:endParaRPr>
          </a:p>
          <a:p>
            <a:pPr indent="-336550" lvl="0" marL="457200" rtl="0" algn="l">
              <a:spcBef>
                <a:spcPts val="0"/>
              </a:spcBef>
              <a:spcAft>
                <a:spcPts val="0"/>
              </a:spcAft>
              <a:buSzPts val="1700"/>
              <a:buFont typeface="Merriweather"/>
              <a:buChar char="●"/>
            </a:pPr>
            <a:r>
              <a:rPr lang="en-GB" sz="1700">
                <a:latin typeface="Merriweather"/>
                <a:ea typeface="Merriweather"/>
                <a:cs typeface="Merriweather"/>
                <a:sym typeface="Merriweather"/>
              </a:rPr>
              <a:t>References</a:t>
            </a:r>
            <a:endParaRPr sz="17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07000" y="297525"/>
            <a:ext cx="7229400" cy="6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Introduction</a:t>
            </a:r>
            <a:endParaRPr b="1">
              <a:latin typeface="Merriweather"/>
              <a:ea typeface="Merriweather"/>
              <a:cs typeface="Merriweather"/>
              <a:sym typeface="Merriweather"/>
            </a:endParaRPr>
          </a:p>
        </p:txBody>
      </p:sp>
      <p:sp>
        <p:nvSpPr>
          <p:cNvPr id="154" name="Google Shape;154;p16"/>
          <p:cNvSpPr txBox="1"/>
          <p:nvPr>
            <p:ph idx="1" type="body"/>
          </p:nvPr>
        </p:nvSpPr>
        <p:spPr>
          <a:xfrm>
            <a:off x="917800" y="954825"/>
            <a:ext cx="7677600" cy="3756000"/>
          </a:xfrm>
          <a:prstGeom prst="rect">
            <a:avLst/>
          </a:prstGeom>
        </p:spPr>
        <p:txBody>
          <a:bodyPr anchorCtr="0" anchor="t" bIns="91425" lIns="91425" spcFirstLastPara="1" rIns="91425" wrap="square" tIns="91425">
            <a:noAutofit/>
          </a:bodyPr>
          <a:lstStyle/>
          <a:p>
            <a:pPr indent="-349250" lvl="0" marL="457200" rtl="0" algn="just">
              <a:lnSpc>
                <a:spcPct val="115000"/>
              </a:lnSpc>
              <a:spcBef>
                <a:spcPts val="0"/>
              </a:spcBef>
              <a:spcAft>
                <a:spcPts val="0"/>
              </a:spcAft>
              <a:buClr>
                <a:srgbClr val="FFFFFF"/>
              </a:buClr>
              <a:buSzPts val="1900"/>
              <a:buFont typeface="Spectral"/>
              <a:buChar char="●"/>
            </a:pPr>
            <a:r>
              <a:rPr lang="en-GB" sz="1900">
                <a:solidFill>
                  <a:srgbClr val="FFFFFF"/>
                </a:solidFill>
                <a:latin typeface="Spectral"/>
                <a:ea typeface="Spectral"/>
                <a:cs typeface="Spectral"/>
                <a:sym typeface="Spectral"/>
              </a:rPr>
              <a:t>Today most information is available either on paper or in the form of photographs. Large information is stored in images.</a:t>
            </a:r>
            <a:endParaRPr sz="1900">
              <a:solidFill>
                <a:srgbClr val="FFFFFF"/>
              </a:solidFill>
              <a:latin typeface="Spectral"/>
              <a:ea typeface="Spectral"/>
              <a:cs typeface="Spectral"/>
              <a:sym typeface="Spectral"/>
            </a:endParaRPr>
          </a:p>
          <a:p>
            <a:pPr indent="-349250" lvl="0" marL="457200" rtl="0" algn="just">
              <a:lnSpc>
                <a:spcPct val="115000"/>
              </a:lnSpc>
              <a:spcBef>
                <a:spcPts val="0"/>
              </a:spcBef>
              <a:spcAft>
                <a:spcPts val="0"/>
              </a:spcAft>
              <a:buClr>
                <a:srgbClr val="FFFFFF"/>
              </a:buClr>
              <a:buSzPts val="1900"/>
              <a:buFont typeface="Spectral"/>
              <a:buChar char="●"/>
            </a:pPr>
            <a:r>
              <a:rPr lang="en-GB" sz="1900">
                <a:solidFill>
                  <a:srgbClr val="FFFFFF"/>
                </a:solidFill>
                <a:latin typeface="Spectral"/>
                <a:ea typeface="Spectral"/>
                <a:cs typeface="Spectral"/>
                <a:sym typeface="Spectral"/>
              </a:rPr>
              <a:t>The current technology is restricted to extracting text against clean backgrounds. Thus, there is a need for a system to extract text from general backgrounds.</a:t>
            </a:r>
            <a:endParaRPr sz="1900">
              <a:solidFill>
                <a:srgbClr val="FFFFFF"/>
              </a:solidFill>
              <a:latin typeface="Spectral"/>
              <a:ea typeface="Spectral"/>
              <a:cs typeface="Spectral"/>
              <a:sym typeface="Spectral"/>
            </a:endParaRPr>
          </a:p>
          <a:p>
            <a:pPr indent="-349250" lvl="0" marL="457200" rtl="0" algn="just">
              <a:lnSpc>
                <a:spcPct val="115000"/>
              </a:lnSpc>
              <a:spcBef>
                <a:spcPts val="0"/>
              </a:spcBef>
              <a:spcAft>
                <a:spcPts val="0"/>
              </a:spcAft>
              <a:buClr>
                <a:srgbClr val="FFFFFF"/>
              </a:buClr>
              <a:buSzPts val="1900"/>
              <a:buFont typeface="Spectral"/>
              <a:buChar char="●"/>
            </a:pPr>
            <a:r>
              <a:rPr lang="en-GB" sz="1900">
                <a:solidFill>
                  <a:srgbClr val="FFFFFF"/>
                </a:solidFill>
                <a:latin typeface="Spectral"/>
                <a:ea typeface="Spectral"/>
                <a:cs typeface="Spectral"/>
                <a:sym typeface="Spectral"/>
              </a:rPr>
              <a:t>The role of text detection is to find the image regions containing only text that can be directly highlighted to the user.</a:t>
            </a:r>
            <a:endParaRPr sz="1900">
              <a:solidFill>
                <a:srgbClr val="FFFFFF"/>
              </a:solidFill>
              <a:latin typeface="Spectral"/>
              <a:ea typeface="Spectral"/>
              <a:cs typeface="Spectral"/>
              <a:sym typeface="Spectral"/>
            </a:endParaRPr>
          </a:p>
          <a:p>
            <a:pPr indent="-349250" lvl="0" marL="457200" rtl="0" algn="just">
              <a:lnSpc>
                <a:spcPct val="115000"/>
              </a:lnSpc>
              <a:spcBef>
                <a:spcPts val="0"/>
              </a:spcBef>
              <a:spcAft>
                <a:spcPts val="0"/>
              </a:spcAft>
              <a:buClr>
                <a:srgbClr val="FFFFFF"/>
              </a:buClr>
              <a:buSzPts val="1900"/>
              <a:buFont typeface="Spectral"/>
              <a:buChar char="●"/>
            </a:pPr>
            <a:r>
              <a:rPr lang="en-GB" sz="1900">
                <a:solidFill>
                  <a:srgbClr val="FFFFFF"/>
                </a:solidFill>
                <a:latin typeface="Spectral"/>
                <a:ea typeface="Spectral"/>
                <a:cs typeface="Spectral"/>
                <a:sym typeface="Spectral"/>
              </a:rPr>
              <a:t>Extraction of this useful information involves text detection, localization of text, classification, and then recognition of text.</a:t>
            </a:r>
            <a:endParaRPr sz="1900">
              <a:solidFill>
                <a:srgbClr val="FFFFFF"/>
              </a:solidFill>
              <a:latin typeface="Spectral"/>
              <a:ea typeface="Spectral"/>
              <a:cs typeface="Spectral"/>
              <a:sym typeface="Spectral"/>
            </a:endParaRPr>
          </a:p>
          <a:p>
            <a:pPr indent="-349250" lvl="0" marL="457200" rtl="0" algn="just">
              <a:lnSpc>
                <a:spcPct val="115000"/>
              </a:lnSpc>
              <a:spcBef>
                <a:spcPts val="0"/>
              </a:spcBef>
              <a:spcAft>
                <a:spcPts val="0"/>
              </a:spcAft>
              <a:buClr>
                <a:srgbClr val="FFFFFF"/>
              </a:buClr>
              <a:buSzPts val="1900"/>
              <a:buFont typeface="Spectral"/>
              <a:buChar char="●"/>
            </a:pPr>
            <a:r>
              <a:rPr lang="en-GB" sz="1900">
                <a:solidFill>
                  <a:srgbClr val="FFFFFF"/>
                </a:solidFill>
                <a:latin typeface="Spectral"/>
                <a:ea typeface="Spectral"/>
                <a:cs typeface="Spectral"/>
                <a:sym typeface="Spectral"/>
              </a:rPr>
              <a:t>Fuzzy logic determines the degree of truth values. This logic helps to identify and match the characters accurately.</a:t>
            </a:r>
            <a:endParaRPr sz="1900">
              <a:solidFill>
                <a:srgbClr val="FFFFFF"/>
              </a:solidFill>
              <a:latin typeface="Spectral"/>
              <a:ea typeface="Spectral"/>
              <a:cs typeface="Spectral"/>
              <a:sym typeface="Spectral"/>
            </a:endParaRPr>
          </a:p>
          <a:p>
            <a:pPr indent="0" lvl="0" marL="457200" rtl="0" algn="just">
              <a:spcBef>
                <a:spcPts val="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059100" y="584175"/>
            <a:ext cx="7225500" cy="6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latin typeface="Merriweather"/>
                <a:ea typeface="Merriweather"/>
                <a:cs typeface="Merriweather"/>
                <a:sym typeface="Merriweather"/>
              </a:rPr>
              <a:t>Existing System</a:t>
            </a:r>
            <a:r>
              <a:rPr lang="en-GB" sz="2100"/>
              <a:t> </a:t>
            </a:r>
            <a:endParaRPr sz="2100"/>
          </a:p>
        </p:txBody>
      </p:sp>
      <p:sp>
        <p:nvSpPr>
          <p:cNvPr id="160" name="Google Shape;160;p17"/>
          <p:cNvSpPr txBox="1"/>
          <p:nvPr>
            <p:ph idx="1" type="body"/>
          </p:nvPr>
        </p:nvSpPr>
        <p:spPr>
          <a:xfrm>
            <a:off x="1059100" y="1211075"/>
            <a:ext cx="7622700" cy="3590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latin typeface="Spectral"/>
                <a:ea typeface="Spectral"/>
                <a:cs typeface="Spectral"/>
                <a:sym typeface="Spectral"/>
              </a:rPr>
              <a:t>The existing system/previous system of Text recognition on a grid infrastructure is just a text recognition system without grid functionality. That is the existing system deals with the homogeneous character recognition or character recognition of single language.</a:t>
            </a:r>
            <a:endParaRPr sz="1600">
              <a:latin typeface="Spectral"/>
              <a:ea typeface="Spectral"/>
              <a:cs typeface="Spectral"/>
              <a:sym typeface="Spectral"/>
            </a:endParaRPr>
          </a:p>
          <a:p>
            <a:pPr indent="0" lvl="0" marL="0" rtl="0" algn="just">
              <a:spcBef>
                <a:spcPts val="1200"/>
              </a:spcBef>
              <a:spcAft>
                <a:spcPts val="0"/>
              </a:spcAft>
              <a:buNone/>
            </a:pPr>
            <a:r>
              <a:rPr b="1" lang="en-GB" sz="1800">
                <a:latin typeface="Merriweather"/>
                <a:ea typeface="Merriweather"/>
                <a:cs typeface="Merriweather"/>
                <a:sym typeface="Merriweather"/>
              </a:rPr>
              <a:t>Drawback:</a:t>
            </a:r>
            <a:endParaRPr b="1" sz="1800">
              <a:latin typeface="Merriweather"/>
              <a:ea typeface="Merriweather"/>
              <a:cs typeface="Merriweather"/>
              <a:sym typeface="Merriweather"/>
            </a:endParaRPr>
          </a:p>
          <a:p>
            <a:pPr indent="0" lvl="0" marL="0" rtl="0" algn="just">
              <a:spcBef>
                <a:spcPts val="1200"/>
              </a:spcBef>
              <a:spcAft>
                <a:spcPts val="1200"/>
              </a:spcAft>
              <a:buNone/>
            </a:pPr>
            <a:r>
              <a:rPr lang="en-GB" sz="1900">
                <a:latin typeface="Spectral"/>
                <a:ea typeface="Spectral"/>
                <a:cs typeface="Spectral"/>
                <a:sym typeface="Spectral"/>
              </a:rPr>
              <a:t>The drawback in the early text recognition system is that they only have the capability to recognize and convert only the images of English or only of single language. That is the older Text recognition system is Unilingual.</a:t>
            </a:r>
            <a:endParaRPr sz="1600">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052550" y="630775"/>
            <a:ext cx="7076700" cy="6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Merriweather"/>
                <a:ea typeface="Merriweather"/>
                <a:cs typeface="Merriweather"/>
                <a:sym typeface="Merriweather"/>
              </a:rPr>
              <a:t>Proposed System</a:t>
            </a:r>
            <a:r>
              <a:rPr lang="en-GB"/>
              <a:t> </a:t>
            </a:r>
            <a:endParaRPr/>
          </a:p>
        </p:txBody>
      </p:sp>
      <p:sp>
        <p:nvSpPr>
          <p:cNvPr id="166" name="Google Shape;166;p18"/>
          <p:cNvSpPr txBox="1"/>
          <p:nvPr>
            <p:ph idx="1" type="body"/>
          </p:nvPr>
        </p:nvSpPr>
        <p:spPr>
          <a:xfrm>
            <a:off x="1052550" y="1260175"/>
            <a:ext cx="7600800" cy="34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900">
                <a:latin typeface="Spectral"/>
                <a:ea typeface="Spectral"/>
                <a:cs typeface="Spectral"/>
                <a:sym typeface="Spectral"/>
              </a:rPr>
              <a:t>P</a:t>
            </a:r>
            <a:r>
              <a:rPr lang="en-GB" sz="1900">
                <a:latin typeface="Spectral"/>
                <a:ea typeface="Spectral"/>
                <a:cs typeface="Spectral"/>
                <a:sym typeface="Spectral"/>
              </a:rPr>
              <a:t>roposed system is Extraction of text from an image using fuzzy logic, on a grid infrastructure which is a character recognition system that supports recognition of the characters of multiple languages. This feature is what we call grid infrastructure which eliminates the problem of heterogeneous character recognition and supports multiple functionalities to be performed on the image. In this context, Grid infrastructure means the infrastructure that supports group of specific set of languages. Thus, Extraction of text from an image using fuzzy logic on a grid infrastructure is </a:t>
            </a:r>
            <a:r>
              <a:rPr lang="en-GB" sz="1900">
                <a:latin typeface="Spectral"/>
                <a:ea typeface="Spectral"/>
                <a:cs typeface="Spectral"/>
                <a:sym typeface="Spectral"/>
              </a:rPr>
              <a:t>multilingual</a:t>
            </a:r>
            <a:r>
              <a:rPr lang="en-GB" sz="1900">
                <a:latin typeface="Spectral"/>
                <a:ea typeface="Spectral"/>
                <a:cs typeface="Spectral"/>
                <a:sym typeface="Spectral"/>
              </a:rPr>
              <a:t>.</a:t>
            </a:r>
            <a:r>
              <a:rPr lang="en-GB" sz="1700">
                <a:latin typeface="Spectral"/>
                <a:ea typeface="Spectral"/>
                <a:cs typeface="Spectral"/>
                <a:sym typeface="Spectral"/>
              </a:rPr>
              <a:t> </a:t>
            </a:r>
            <a:endParaRPr sz="1700">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145825" y="377825"/>
            <a:ext cx="70389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latin typeface="Merriweather"/>
                <a:ea typeface="Merriweather"/>
                <a:cs typeface="Merriweather"/>
                <a:sym typeface="Merriweather"/>
              </a:rPr>
              <a:t>System requirements</a:t>
            </a:r>
            <a:r>
              <a:rPr lang="en-GB" u="sng"/>
              <a:t> </a:t>
            </a:r>
            <a:endParaRPr b="1" sz="2800" u="sng">
              <a:latin typeface="Lato"/>
              <a:ea typeface="Lato"/>
              <a:cs typeface="Lato"/>
              <a:sym typeface="Lato"/>
            </a:endParaRPr>
          </a:p>
        </p:txBody>
      </p:sp>
      <p:sp>
        <p:nvSpPr>
          <p:cNvPr id="172" name="Google Shape;172;p19"/>
          <p:cNvSpPr txBox="1"/>
          <p:nvPr>
            <p:ph idx="1" type="body"/>
          </p:nvPr>
        </p:nvSpPr>
        <p:spPr>
          <a:xfrm>
            <a:off x="1145825" y="1082825"/>
            <a:ext cx="7038900" cy="366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200">
                <a:latin typeface="Spectral Medium"/>
                <a:ea typeface="Spectral Medium"/>
                <a:cs typeface="Spectral Medium"/>
                <a:sym typeface="Spectral Medium"/>
              </a:rPr>
              <a:t>Hard</a:t>
            </a:r>
            <a:r>
              <a:rPr lang="en-GB" sz="2200">
                <a:latin typeface="Spectral Medium"/>
                <a:ea typeface="Spectral Medium"/>
                <a:cs typeface="Spectral Medium"/>
                <a:sym typeface="Spectral Medium"/>
              </a:rPr>
              <a:t>ware requirements :</a:t>
            </a:r>
            <a:endParaRPr sz="2200">
              <a:latin typeface="Spectral Medium"/>
              <a:ea typeface="Spectral Medium"/>
              <a:cs typeface="Spectral Medium"/>
              <a:sym typeface="Spectral Medium"/>
            </a:endParaRPr>
          </a:p>
          <a:p>
            <a:pPr indent="-342900" lvl="0" marL="457200" rtl="0" algn="l">
              <a:spcBef>
                <a:spcPts val="1200"/>
              </a:spcBef>
              <a:spcAft>
                <a:spcPts val="0"/>
              </a:spcAft>
              <a:buSzPts val="1800"/>
              <a:buFont typeface="Spectral"/>
              <a:buChar char="●"/>
            </a:pPr>
            <a:r>
              <a:rPr lang="en-GB" sz="1800">
                <a:latin typeface="Spectral"/>
                <a:ea typeface="Spectral"/>
                <a:cs typeface="Spectral"/>
                <a:sym typeface="Spectral"/>
              </a:rPr>
              <a:t>Processor : i5 or higher</a:t>
            </a:r>
            <a:endParaRPr sz="1800">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GB" sz="1800">
                <a:latin typeface="Spectral"/>
                <a:ea typeface="Spectral"/>
                <a:cs typeface="Spectral"/>
                <a:sym typeface="Spectral"/>
              </a:rPr>
              <a:t>Ram : 4GB or above</a:t>
            </a:r>
            <a:endParaRPr sz="1800">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GB" sz="1800">
                <a:latin typeface="Spectral"/>
                <a:ea typeface="Spectral"/>
                <a:cs typeface="Spectral"/>
                <a:sym typeface="Spectral"/>
              </a:rPr>
              <a:t>Disk : 250GB</a:t>
            </a:r>
            <a:endParaRPr sz="1800">
              <a:latin typeface="Spectral"/>
              <a:ea typeface="Spectral"/>
              <a:cs typeface="Spectral"/>
              <a:sym typeface="Spectral"/>
            </a:endParaRPr>
          </a:p>
          <a:p>
            <a:pPr indent="0" lvl="0" marL="0" rtl="0" algn="l">
              <a:spcBef>
                <a:spcPts val="1200"/>
              </a:spcBef>
              <a:spcAft>
                <a:spcPts val="0"/>
              </a:spcAft>
              <a:buNone/>
            </a:pPr>
            <a:r>
              <a:rPr lang="en-GB" sz="2200">
                <a:latin typeface="Spectral Medium"/>
                <a:ea typeface="Spectral Medium"/>
                <a:cs typeface="Spectral Medium"/>
                <a:sym typeface="Spectral Medium"/>
              </a:rPr>
              <a:t>Software requirements :</a:t>
            </a:r>
            <a:endParaRPr sz="2200">
              <a:latin typeface="Spectral Medium"/>
              <a:ea typeface="Spectral Medium"/>
              <a:cs typeface="Spectral Medium"/>
              <a:sym typeface="Spectral Medium"/>
            </a:endParaRPr>
          </a:p>
          <a:p>
            <a:pPr indent="-342900" lvl="0" marL="457200" rtl="0" algn="l">
              <a:spcBef>
                <a:spcPts val="1200"/>
              </a:spcBef>
              <a:spcAft>
                <a:spcPts val="0"/>
              </a:spcAft>
              <a:buSzPts val="1800"/>
              <a:buFont typeface="Spectral"/>
              <a:buChar char="●"/>
            </a:pPr>
            <a:r>
              <a:rPr lang="en-GB" sz="1800">
                <a:latin typeface="Spectral"/>
                <a:ea typeface="Spectral"/>
                <a:cs typeface="Spectral"/>
                <a:sym typeface="Spectral"/>
              </a:rPr>
              <a:t>Technology/Language : Python</a:t>
            </a:r>
            <a:endParaRPr sz="1800">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GB" sz="1800">
                <a:latin typeface="Spectral"/>
                <a:ea typeface="Spectral"/>
                <a:cs typeface="Spectral"/>
                <a:sym typeface="Spectral"/>
              </a:rPr>
              <a:t>Operating system : Microsoft Windows</a:t>
            </a:r>
            <a:endParaRPr sz="1800">
              <a:latin typeface="Spectral"/>
              <a:ea typeface="Spectral"/>
              <a:cs typeface="Spectral"/>
              <a:sym typeface="Spectral"/>
            </a:endParaRPr>
          </a:p>
          <a:p>
            <a:pPr indent="-342900" lvl="0" marL="457200" rtl="0" algn="l">
              <a:spcBef>
                <a:spcPts val="0"/>
              </a:spcBef>
              <a:spcAft>
                <a:spcPts val="0"/>
              </a:spcAft>
              <a:buSzPts val="1800"/>
              <a:buFont typeface="Spectral"/>
              <a:buChar char="●"/>
            </a:pPr>
            <a:r>
              <a:rPr lang="en-GB" sz="1800">
                <a:latin typeface="Spectral"/>
                <a:ea typeface="Spectral"/>
                <a:cs typeface="Spectral"/>
                <a:sym typeface="Spectral"/>
              </a:rPr>
              <a:t>IDE : Google Colab, Pycharm</a:t>
            </a:r>
            <a:endParaRPr sz="1800">
              <a:latin typeface="Spectral"/>
              <a:ea typeface="Spectral"/>
              <a:cs typeface="Spectral"/>
              <a:sym typeface="Spectral"/>
            </a:endParaRPr>
          </a:p>
          <a:p>
            <a:pPr indent="0" lvl="0" marL="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165400" y="435350"/>
            <a:ext cx="7038900" cy="12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622">
                <a:latin typeface="Merriweather"/>
                <a:ea typeface="Merriweather"/>
                <a:cs typeface="Merriweather"/>
                <a:sym typeface="Merriweather"/>
              </a:rPr>
              <a:t>Methodology</a:t>
            </a:r>
            <a:endParaRPr b="1" sz="2622">
              <a:latin typeface="Merriweather"/>
              <a:ea typeface="Merriweather"/>
              <a:cs typeface="Merriweather"/>
              <a:sym typeface="Merriweathe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2177">
                <a:latin typeface="Merriweather"/>
                <a:ea typeface="Merriweather"/>
                <a:cs typeface="Merriweather"/>
                <a:sym typeface="Merriweather"/>
              </a:rPr>
              <a:t>Modules:</a:t>
            </a:r>
            <a:endParaRPr b="1" sz="2177">
              <a:latin typeface="Merriweather"/>
              <a:ea typeface="Merriweather"/>
              <a:cs typeface="Merriweather"/>
              <a:sym typeface="Merriweather"/>
            </a:endParaRPr>
          </a:p>
        </p:txBody>
      </p:sp>
      <p:sp>
        <p:nvSpPr>
          <p:cNvPr id="178" name="Google Shape;178;p20"/>
          <p:cNvSpPr txBox="1"/>
          <p:nvPr>
            <p:ph idx="1" type="body"/>
          </p:nvPr>
        </p:nvSpPr>
        <p:spPr>
          <a:xfrm>
            <a:off x="1165400" y="1705725"/>
            <a:ext cx="7038900" cy="29112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Load image and Gray scale conversion</a:t>
            </a:r>
            <a:endParaRPr sz="1800">
              <a:latin typeface="Merriweather"/>
              <a:ea typeface="Merriweather"/>
              <a:cs typeface="Merriweather"/>
              <a:sym typeface="Merriweather"/>
            </a:endParaRPr>
          </a:p>
          <a:p>
            <a:pPr indent="-342900" lvl="0" marL="45720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Detect MSER regions</a:t>
            </a:r>
            <a:endParaRPr sz="1800">
              <a:latin typeface="Merriweather"/>
              <a:ea typeface="Merriweather"/>
              <a:cs typeface="Merriweather"/>
              <a:sym typeface="Merriweather"/>
            </a:endParaRPr>
          </a:p>
          <a:p>
            <a:pPr indent="-342900" lvl="0" marL="45720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Noise removal</a:t>
            </a:r>
            <a:endParaRPr sz="1800">
              <a:latin typeface="Merriweather"/>
              <a:ea typeface="Merriweather"/>
              <a:cs typeface="Merriweather"/>
              <a:sym typeface="Merriweather"/>
            </a:endParaRPr>
          </a:p>
          <a:p>
            <a:pPr indent="-342900" lvl="0" marL="45720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Stroke width transform</a:t>
            </a:r>
            <a:endParaRPr sz="1800">
              <a:latin typeface="Merriweather"/>
              <a:ea typeface="Merriweather"/>
              <a:cs typeface="Merriweather"/>
              <a:sym typeface="Merriweather"/>
            </a:endParaRPr>
          </a:p>
          <a:p>
            <a:pPr indent="-342900" lvl="0" marL="45720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Segmentation</a:t>
            </a:r>
            <a:endParaRPr sz="1800">
              <a:latin typeface="Merriweather"/>
              <a:ea typeface="Merriweather"/>
              <a:cs typeface="Merriweather"/>
              <a:sym typeface="Merriweather"/>
            </a:endParaRPr>
          </a:p>
          <a:p>
            <a:pPr indent="-342900" lvl="0" marL="457200" marR="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Detected text</a:t>
            </a:r>
            <a:endParaRPr sz="1800">
              <a:latin typeface="Merriweather"/>
              <a:ea typeface="Merriweather"/>
              <a:cs typeface="Merriweather"/>
              <a:sym typeface="Merriweather"/>
            </a:endParaRPr>
          </a:p>
          <a:p>
            <a:pPr indent="-342900" lvl="0" marL="457200" marR="0" rtl="0" algn="just">
              <a:lnSpc>
                <a:spcPct val="115000"/>
              </a:lnSpc>
              <a:spcBef>
                <a:spcPts val="0"/>
              </a:spcBef>
              <a:spcAft>
                <a:spcPts val="0"/>
              </a:spcAft>
              <a:buSzPts val="1800"/>
              <a:buFont typeface="Merriweather"/>
              <a:buChar char="●"/>
            </a:pPr>
            <a:r>
              <a:rPr lang="en-GB" sz="1800">
                <a:latin typeface="Merriweather"/>
                <a:ea typeface="Merriweather"/>
                <a:cs typeface="Merriweather"/>
                <a:sym typeface="Merriweather"/>
              </a:rPr>
              <a:t>Extracted text</a:t>
            </a:r>
            <a:endParaRPr sz="18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54925" y="252425"/>
            <a:ext cx="7481400" cy="6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latin typeface="Merriweather"/>
                <a:ea typeface="Merriweather"/>
                <a:cs typeface="Merriweather"/>
                <a:sym typeface="Merriweather"/>
              </a:rPr>
              <a:t>Functionalities</a:t>
            </a:r>
            <a:r>
              <a:rPr lang="en-GB"/>
              <a:t>  </a:t>
            </a:r>
            <a:endParaRPr/>
          </a:p>
        </p:txBody>
      </p:sp>
      <p:sp>
        <p:nvSpPr>
          <p:cNvPr id="184" name="Google Shape;184;p21"/>
          <p:cNvSpPr txBox="1"/>
          <p:nvPr>
            <p:ph idx="1" type="body"/>
          </p:nvPr>
        </p:nvSpPr>
        <p:spPr>
          <a:xfrm>
            <a:off x="854925" y="868925"/>
            <a:ext cx="8111700" cy="40467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Font typeface="Spectral"/>
              <a:buChar char="●"/>
            </a:pPr>
            <a:r>
              <a:rPr lang="en-GB" sz="1600">
                <a:latin typeface="Spectral"/>
                <a:ea typeface="Spectral"/>
                <a:cs typeface="Spectral"/>
                <a:sym typeface="Spectral"/>
              </a:rPr>
              <a:t>Pre-Processing: The image  is generally uploaded and scanned by the optical scanner. The image resulting from the scanning process may contain a certain amount of noise. </a:t>
            </a:r>
            <a:endParaRPr sz="1600">
              <a:latin typeface="Spectral"/>
              <a:ea typeface="Spectral"/>
              <a:cs typeface="Spectral"/>
              <a:sym typeface="Spectral"/>
            </a:endParaRPr>
          </a:p>
          <a:p>
            <a:pPr indent="-330200" lvl="0" marL="457200" rtl="0" algn="just">
              <a:spcBef>
                <a:spcPts val="0"/>
              </a:spcBef>
              <a:spcAft>
                <a:spcPts val="0"/>
              </a:spcAft>
              <a:buSzPts val="1600"/>
              <a:buFont typeface="Spectral"/>
              <a:buChar char="●"/>
            </a:pPr>
            <a:r>
              <a:rPr lang="en-GB" sz="1600">
                <a:latin typeface="Spectral"/>
                <a:ea typeface="Spectral"/>
                <a:cs typeface="Spectral"/>
                <a:sym typeface="Spectral"/>
              </a:rPr>
              <a:t>So, to improve quality of the input image, few operations are performed for enhancement of image such as noise removal, normalization, binarization etc.</a:t>
            </a:r>
            <a:endParaRPr sz="1600">
              <a:latin typeface="Spectral"/>
              <a:ea typeface="Spectral"/>
              <a:cs typeface="Spectral"/>
              <a:sym typeface="Spectral"/>
            </a:endParaRPr>
          </a:p>
          <a:p>
            <a:pPr indent="-330200" lvl="0" marL="457200" rtl="0" algn="just">
              <a:spcBef>
                <a:spcPts val="0"/>
              </a:spcBef>
              <a:spcAft>
                <a:spcPts val="0"/>
              </a:spcAft>
              <a:buSzPts val="1600"/>
              <a:buFont typeface="Spectral"/>
              <a:buChar char="●"/>
            </a:pPr>
            <a:r>
              <a:rPr lang="en-GB" sz="1600">
                <a:latin typeface="Spectral"/>
                <a:ea typeface="Spectral"/>
                <a:cs typeface="Spectral"/>
                <a:sym typeface="Spectral"/>
              </a:rPr>
              <a:t>Text Recognition: </a:t>
            </a:r>
            <a:r>
              <a:rPr lang="en-GB" sz="1600">
                <a:latin typeface="Spectral"/>
                <a:ea typeface="Spectral"/>
                <a:cs typeface="Spectral"/>
                <a:sym typeface="Spectral"/>
              </a:rPr>
              <a:t>The preprocessing the image to make it suitable for the Convolutional Neural Network (Deep Neural Network). </a:t>
            </a:r>
            <a:endParaRPr sz="1600">
              <a:latin typeface="Spectral"/>
              <a:ea typeface="Spectral"/>
              <a:cs typeface="Spectral"/>
              <a:sym typeface="Spectral"/>
            </a:endParaRPr>
          </a:p>
          <a:p>
            <a:pPr indent="-311150" lvl="0" marL="457200" rtl="0" algn="just">
              <a:spcBef>
                <a:spcPts val="0"/>
              </a:spcBef>
              <a:spcAft>
                <a:spcPts val="0"/>
              </a:spcAft>
              <a:buSzPts val="1300"/>
              <a:buChar char="●"/>
            </a:pPr>
            <a:r>
              <a:rPr lang="en-GB" sz="1600">
                <a:latin typeface="Spectral"/>
                <a:ea typeface="Spectral"/>
                <a:cs typeface="Spectral"/>
                <a:sym typeface="Spectral"/>
              </a:rPr>
              <a:t>The module contains algorithms to detect text, segment words and recognise the text i.e., Segmentation, Feature Extraction &amp; Classification</a:t>
            </a:r>
            <a:endParaRPr sz="1500"/>
          </a:p>
          <a:p>
            <a:pPr indent="-330200" lvl="0" marL="457200" marR="0" rtl="0" algn="just">
              <a:lnSpc>
                <a:spcPct val="115000"/>
              </a:lnSpc>
              <a:spcBef>
                <a:spcPts val="0"/>
              </a:spcBef>
              <a:spcAft>
                <a:spcPts val="0"/>
              </a:spcAft>
              <a:buSzPts val="1600"/>
              <a:buFont typeface="Spectral"/>
              <a:buChar char="●"/>
            </a:pPr>
            <a:r>
              <a:rPr lang="en-GB" sz="1600">
                <a:latin typeface="Spectral"/>
                <a:ea typeface="Spectral"/>
                <a:cs typeface="Spectral"/>
                <a:sym typeface="Spectral"/>
              </a:rPr>
              <a:t>Post-Processing: Next is the final step of recognition system being discussed. It prints the corresponding characters which were recognized in the structured text form which is done by the calculation of equivalent ASCII value using recognition index of the test samples. </a:t>
            </a:r>
            <a:endParaRPr sz="1600">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