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1"/>
          </a:solidFill>
        </a:fill>
      </a:tcStyle>
    </a:wholeTbl>
    <a:band2H>
      <a:tcTxStyle b="def" i="def"/>
      <a:tcStyle>
        <a:tcBdr/>
        <a:fill>
          <a:solidFill>
            <a:srgbClr val="E6E7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CD6"/>
          </a:solidFill>
        </a:fill>
      </a:tcStyle>
    </a:wholeTbl>
    <a:band2H>
      <a:tcTxStyle b="def" i="def"/>
      <a:tcStyle>
        <a:tcBdr/>
        <a:fill>
          <a:solidFill>
            <a:srgbClr val="E7EE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ACBCB"/>
          </a:solidFill>
        </a:fill>
      </a:tcStyle>
    </a:wholeTbl>
    <a:band2H>
      <a:tcTxStyle b="def" i="def"/>
      <a:tcStyle>
        <a:tcBdr/>
        <a:fill>
          <a:solidFill>
            <a:srgbClr val="F5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/>
          <p:nvPr>
            <p:ph type="title"/>
          </p:nvPr>
        </p:nvSpPr>
        <p:spPr>
          <a:xfrm>
            <a:off x="684212" y="685798"/>
            <a:ext cx="8001001" cy="2971802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684212" y="3843866"/>
            <a:ext cx="6400801" cy="1947334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traight Connector 15"/>
          <p:cNvSpPr/>
          <p:nvPr/>
        </p:nvSpPr>
        <p:spPr>
          <a:xfrm flipH="1">
            <a:off x="8228011" y="8467"/>
            <a:ext cx="3810001" cy="3810001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traight Connector 16"/>
          <p:cNvSpPr/>
          <p:nvPr/>
        </p:nvSpPr>
        <p:spPr>
          <a:xfrm flipH="1">
            <a:off x="6108169" y="91544"/>
            <a:ext cx="6080656" cy="6080656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traight Connector 18"/>
          <p:cNvSpPr/>
          <p:nvPr/>
        </p:nvSpPr>
        <p:spPr>
          <a:xfrm flipH="1">
            <a:off x="7235825" y="228600"/>
            <a:ext cx="4953000" cy="4953000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traight Connector 20"/>
          <p:cNvSpPr/>
          <p:nvPr/>
        </p:nvSpPr>
        <p:spPr>
          <a:xfrm flipH="1">
            <a:off x="7335836" y="32277"/>
            <a:ext cx="4852990" cy="4852991"/>
          </a:xfrm>
          <a:prstGeom prst="line">
            <a:avLst/>
          </a:prstGeom>
          <a:ln w="31750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Straight Connector 22"/>
          <p:cNvSpPr/>
          <p:nvPr/>
        </p:nvSpPr>
        <p:spPr>
          <a:xfrm flipH="1">
            <a:off x="7845425" y="609601"/>
            <a:ext cx="4343400" cy="4343399"/>
          </a:xfrm>
          <a:prstGeom prst="line">
            <a:avLst/>
          </a:prstGeom>
          <a:ln w="31750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/>
          <p:nvPr>
            <p:ph type="title"/>
          </p:nvPr>
        </p:nvSpPr>
        <p:spPr>
          <a:xfrm>
            <a:off x="4722812" y="1447800"/>
            <a:ext cx="6019801" cy="1143000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Picture Placeholder 2"/>
          <p:cNvSpPr/>
          <p:nvPr>
            <p:ph type="pic" sz="quarter" idx="21"/>
          </p:nvPr>
        </p:nvSpPr>
        <p:spPr>
          <a:xfrm>
            <a:off x="989011" y="914400"/>
            <a:ext cx="3280976" cy="457200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  <a:round/>
          </a:ln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4722812" y="2777065"/>
            <a:ext cx="6021388" cy="204893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Picture Placeholder 2"/>
          <p:cNvSpPr/>
          <p:nvPr>
            <p:ph type="pic" idx="21"/>
          </p:nvPr>
        </p:nvSpPr>
        <p:spPr>
          <a:xfrm>
            <a:off x="685799" y="533400"/>
            <a:ext cx="10818814" cy="312420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  <a:round/>
          </a:ln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914402" y="3843866"/>
            <a:ext cx="8304211" cy="4572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684212" y="685800"/>
            <a:ext cx="10058401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684212" y="4114800"/>
            <a:ext cx="8535989" cy="1879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446212" y="3429000"/>
            <a:ext cx="8534401" cy="3810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2"/>
          <p:cNvSpPr/>
          <p:nvPr>
            <p:ph type="body" sz="quarter" idx="21"/>
          </p:nvPr>
        </p:nvSpPr>
        <p:spPr>
          <a:xfrm>
            <a:off x="684212" y="4301066"/>
            <a:ext cx="8534401" cy="168486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32" name="TextBox 13"/>
          <p:cNvSpPr txBox="1"/>
          <p:nvPr/>
        </p:nvSpPr>
        <p:spPr>
          <a:xfrm>
            <a:off x="577531" y="436590"/>
            <a:ext cx="51816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33" name="TextBox 14"/>
          <p:cNvSpPr txBox="1"/>
          <p:nvPr/>
        </p:nvSpPr>
        <p:spPr>
          <a:xfrm>
            <a:off x="10331131" y="2392968"/>
            <a:ext cx="51816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xfrm>
            <a:off x="684212" y="3429000"/>
            <a:ext cx="8534401" cy="169740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684210" y="5132980"/>
            <a:ext cx="8535991" cy="860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1141412" y="685800"/>
            <a:ext cx="9144001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684212" y="3928533"/>
            <a:ext cx="8534401" cy="1049867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None/>
              <a:defRPr cap="all" sz="2400">
                <a:solidFill>
                  <a:srgbClr val="FFFFFF"/>
                </a:solidFill>
              </a:defRPr>
            </a:lvl1pPr>
            <a:lvl2pPr marL="838200" indent="-381000">
              <a:buClrTx/>
              <a:defRPr cap="all" sz="2400">
                <a:solidFill>
                  <a:srgbClr val="FFFFFF"/>
                </a:solidFill>
              </a:defRPr>
            </a:lvl2pPr>
            <a:lvl3pPr marL="1343025" indent="-428625">
              <a:buClrTx/>
              <a:defRPr cap="all" sz="2400">
                <a:solidFill>
                  <a:srgbClr val="FFFFFF"/>
                </a:solidFill>
              </a:defRPr>
            </a:lvl3pPr>
            <a:lvl4pPr marL="1665514" indent="-293914">
              <a:buClrTx/>
              <a:defRPr cap="all" sz="2400">
                <a:solidFill>
                  <a:srgbClr val="FFFFFF"/>
                </a:solidFill>
              </a:defRPr>
            </a:lvl4pPr>
            <a:lvl5pPr marL="2122714" indent="-293914">
              <a:buClrTx/>
              <a:defRPr cap="all"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Text Placeholder 2"/>
          <p:cNvSpPr/>
          <p:nvPr>
            <p:ph type="body" sz="quarter" idx="21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  <a:defRPr sz="1800"/>
            </a:pPr>
          </a:p>
        </p:txBody>
      </p:sp>
      <p:sp>
        <p:nvSpPr>
          <p:cNvPr id="153" name="TextBox 10"/>
          <p:cNvSpPr txBox="1"/>
          <p:nvPr/>
        </p:nvSpPr>
        <p:spPr>
          <a:xfrm>
            <a:off x="577531" y="436590"/>
            <a:ext cx="51816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54" name="TextBox 11"/>
          <p:cNvSpPr txBox="1"/>
          <p:nvPr/>
        </p:nvSpPr>
        <p:spPr>
          <a:xfrm>
            <a:off x="10331131" y="2392968"/>
            <a:ext cx="51816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/>
          <p:nvPr>
            <p:ph type="title"/>
          </p:nvPr>
        </p:nvSpPr>
        <p:spPr>
          <a:xfrm>
            <a:off x="684212" y="685800"/>
            <a:ext cx="10058401" cy="2743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sz="quarter" idx="1"/>
          </p:nvPr>
        </p:nvSpPr>
        <p:spPr>
          <a:xfrm>
            <a:off x="684212" y="3928533"/>
            <a:ext cx="8534401" cy="838201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None/>
              <a:defRPr cap="all" sz="2400">
                <a:solidFill>
                  <a:srgbClr val="FFFFFF"/>
                </a:solidFill>
              </a:defRPr>
            </a:lvl1pPr>
            <a:lvl2pPr marL="838200" indent="-381000">
              <a:buClrTx/>
              <a:defRPr cap="all" sz="2400">
                <a:solidFill>
                  <a:srgbClr val="FFFFFF"/>
                </a:solidFill>
              </a:defRPr>
            </a:lvl2pPr>
            <a:lvl3pPr marL="1343025" indent="-428625">
              <a:buClrTx/>
              <a:defRPr cap="all" sz="2400">
                <a:solidFill>
                  <a:srgbClr val="FFFFFF"/>
                </a:solidFill>
              </a:defRPr>
            </a:lvl3pPr>
            <a:lvl4pPr marL="1665514" indent="-293914">
              <a:buClrTx/>
              <a:defRPr cap="all" sz="2400">
                <a:solidFill>
                  <a:srgbClr val="FFFFFF"/>
                </a:solidFill>
              </a:defRPr>
            </a:lvl4pPr>
            <a:lvl5pPr marL="2122714" indent="-293914">
              <a:buClrTx/>
              <a:defRPr cap="all"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Text Placeholder 2"/>
          <p:cNvSpPr/>
          <p:nvPr>
            <p:ph type="body" sz="quarter" idx="21"/>
          </p:nvPr>
        </p:nvSpPr>
        <p:spPr>
          <a:xfrm>
            <a:off x="684211" y="4766731"/>
            <a:ext cx="8534401" cy="1227668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  <a:defRPr sz="1800"/>
            </a:pP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half" idx="1"/>
          </p:nvPr>
        </p:nvSpPr>
        <p:spPr>
          <a:xfrm>
            <a:off x="684212" y="685800"/>
            <a:ext cx="8534401" cy="361526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84210" y="2006600"/>
            <a:ext cx="8534402" cy="22816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684212" y="4495800"/>
            <a:ext cx="8534401" cy="1498600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684210" y="685800"/>
            <a:ext cx="4937656" cy="361526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972080" y="685800"/>
            <a:ext cx="464978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/>
          <p:nvPr>
            <p:ph type="body" sz="quarter" idx="21"/>
          </p:nvPr>
        </p:nvSpPr>
        <p:spPr>
          <a:xfrm>
            <a:off x="6079066" y="685800"/>
            <a:ext cx="4665134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pP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xfrm>
            <a:off x="7085011" y="685800"/>
            <a:ext cx="3657601" cy="1371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half" idx="1"/>
          </p:nvPr>
        </p:nvSpPr>
        <p:spPr>
          <a:xfrm>
            <a:off x="684212" y="685800"/>
            <a:ext cx="5943602" cy="5308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Text Placeholder 3"/>
          <p:cNvSpPr/>
          <p:nvPr>
            <p:ph type="body" sz="quarter" idx="21"/>
          </p:nvPr>
        </p:nvSpPr>
        <p:spPr>
          <a:xfrm>
            <a:off x="7085011" y="2209799"/>
            <a:ext cx="3657601" cy="2091266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  <a:defRPr sz="1600"/>
            </a:pP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10000">
              <a:srgbClr val="66D3EE"/>
            </a:gs>
            <a:gs pos="100000">
              <a:srgbClr val="06588E"/>
            </a:gs>
          </a:gsLst>
          <a:lin ang="6120001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2"/>
            <a:ext cx="2981859" cy="3208869"/>
            <a:chOff x="0" y="0"/>
            <a:chExt cx="2981857" cy="3208867"/>
          </a:xfrm>
        </p:grpSpPr>
        <p:sp>
          <p:nvSpPr>
            <p:cNvPr id="2" name="Straight Connector 7"/>
            <p:cNvSpPr/>
            <p:nvPr/>
          </p:nvSpPr>
          <p:spPr>
            <a:xfrm flipH="1">
              <a:off x="2069043" y="-1"/>
              <a:ext cx="912815" cy="912813"/>
            </a:xfrm>
            <a:prstGeom prst="line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Straight Connector 8"/>
            <p:cNvSpPr/>
            <p:nvPr/>
          </p:nvSpPr>
          <p:spPr>
            <a:xfrm flipH="1">
              <a:off x="0" y="227010"/>
              <a:ext cx="2981857" cy="2981858"/>
            </a:xfrm>
            <a:prstGeom prst="line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" name="Straight Connector 9"/>
            <p:cNvSpPr/>
            <p:nvPr/>
          </p:nvSpPr>
          <p:spPr>
            <a:xfrm flipH="1">
              <a:off x="1085322" y="321733"/>
              <a:ext cx="1896535" cy="1896534"/>
            </a:xfrm>
            <a:prstGeom prst="line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" name="Straight Connector 10"/>
            <p:cNvSpPr/>
            <p:nvPr/>
          </p:nvSpPr>
          <p:spPr>
            <a:xfrm flipH="1">
              <a:off x="1236134" y="167746"/>
              <a:ext cx="1745722" cy="1745721"/>
            </a:xfrm>
            <a:prstGeom prst="line">
              <a:avLst/>
            </a:prstGeom>
            <a:noFill/>
            <a:ln w="285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" name="Straight Connector 11"/>
            <p:cNvSpPr/>
            <p:nvPr/>
          </p:nvSpPr>
          <p:spPr>
            <a:xfrm flipH="1">
              <a:off x="1711857" y="719667"/>
              <a:ext cx="1270002" cy="1270000"/>
            </a:xfrm>
            <a:prstGeom prst="line">
              <a:avLst/>
            </a:prstGeom>
            <a:noFill/>
            <a:ln w="285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609600" y="224821"/>
            <a:ext cx="10972800" cy="1242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9600" y="1467453"/>
            <a:ext cx="10972800" cy="4791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0950851" y="5661659"/>
            <a:ext cx="554595" cy="586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3200">
                <a:solidFill>
                  <a:srgbClr val="0A314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solidFill>
            <a:srgbClr val="0F496F"/>
          </a:solidFill>
          <a:uFillTx/>
          <a:latin typeface="+mn-lt"/>
          <a:ea typeface="+mn-ea"/>
          <a:cs typeface="+mn-cs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solidFill>
            <a:srgbClr val="0F496F"/>
          </a:solidFill>
          <a:uFillTx/>
          <a:latin typeface="+mn-lt"/>
          <a:ea typeface="+mn-ea"/>
          <a:cs typeface="+mn-cs"/>
          <a:sym typeface="Century Gothic"/>
        </a:defRPr>
      </a:lvl2pPr>
      <a:lvl3pPr marL="1271587" marR="0" indent="-357187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solidFill>
            <a:srgbClr val="0F496F"/>
          </a:solidFill>
          <a:uFillTx/>
          <a:latin typeface="+mn-lt"/>
          <a:ea typeface="+mn-ea"/>
          <a:cs typeface="+mn-cs"/>
          <a:sym typeface="Century Gothic"/>
        </a:defRPr>
      </a:lvl3pPr>
      <a:lvl4pPr marL="1616528" marR="0" indent="-24492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solidFill>
            <a:srgbClr val="0F496F"/>
          </a:solidFill>
          <a:uFillTx/>
          <a:latin typeface="+mn-lt"/>
          <a:ea typeface="+mn-ea"/>
          <a:cs typeface="+mn-cs"/>
          <a:sym typeface="Century Gothic"/>
        </a:defRPr>
      </a:lvl4pPr>
      <a:lvl5pPr marL="2073728" marR="0" indent="-24492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solidFill>
            <a:srgbClr val="0F496F"/>
          </a:solidFill>
          <a:uFillTx/>
          <a:latin typeface="+mn-lt"/>
          <a:ea typeface="+mn-ea"/>
          <a:cs typeface="+mn-cs"/>
          <a:sym typeface="Century Gothic"/>
        </a:defRPr>
      </a:lvl5pPr>
      <a:lvl6pPr marL="26125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solidFill>
            <a:srgbClr val="0F496F"/>
          </a:solidFill>
          <a:uFillTx/>
          <a:latin typeface="+mn-lt"/>
          <a:ea typeface="+mn-ea"/>
          <a:cs typeface="+mn-cs"/>
          <a:sym typeface="Century Gothic"/>
        </a:defRPr>
      </a:lvl6pPr>
      <a:lvl7pPr marL="30697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solidFill>
            <a:srgbClr val="0F496F"/>
          </a:solidFill>
          <a:uFillTx/>
          <a:latin typeface="+mn-lt"/>
          <a:ea typeface="+mn-ea"/>
          <a:cs typeface="+mn-cs"/>
          <a:sym typeface="Century Gothic"/>
        </a:defRPr>
      </a:lvl7pPr>
      <a:lvl8pPr marL="35269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solidFill>
            <a:srgbClr val="0F496F"/>
          </a:solidFill>
          <a:uFillTx/>
          <a:latin typeface="+mn-lt"/>
          <a:ea typeface="+mn-ea"/>
          <a:cs typeface="+mn-cs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Tx/>
        <a:buChar char=""/>
        <a:tabLst/>
        <a:defRPr b="0" baseline="0" cap="none" i="0" spc="0" strike="noStrike" sz="2000" u="none">
          <a:solidFill>
            <a:srgbClr val="0F496F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5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6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6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7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8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7.tif"/><Relationship Id="rId4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8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9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10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kaggle.com/datasets/shuhengmo/uber-nyc-forhire-vehicles-trip-data-2021" TargetMode="External"/><Relationship Id="rId3" Type="http://schemas.openxmlformats.org/officeDocument/2006/relationships/hyperlink" Target="https://www.nyc.gov/site/tlc/vehicles/get-a-vehicle-license.page" TargetMode="External"/><Relationship Id="rId4" Type="http://schemas.openxmlformats.org/officeDocument/2006/relationships/hyperlink" Target="https://docs.databricks.com/sql/index.html" TargetMode="External"/><Relationship Id="rId5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kaggle.com/datasets/shuhengmo/uber-nyc-forhire-vehicles-trip-data-2021" TargetMode="Externa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8"/>
          <p:cNvSpPr/>
          <p:nvPr/>
        </p:nvSpPr>
        <p:spPr>
          <a:xfrm>
            <a:off x="-3175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Title 1"/>
          <p:cNvSpPr txBox="1"/>
          <p:nvPr>
            <p:ph type="ctrTitle"/>
          </p:nvPr>
        </p:nvSpPr>
        <p:spPr>
          <a:xfrm>
            <a:off x="285135" y="685800"/>
            <a:ext cx="11679205" cy="101518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Uber- for hire vehicles in nyc</a:t>
            </a:r>
          </a:p>
        </p:txBody>
      </p:sp>
      <p:sp>
        <p:nvSpPr>
          <p:cNvPr id="176" name="Subtitle 2"/>
          <p:cNvSpPr txBox="1"/>
          <p:nvPr>
            <p:ph type="subTitle" sz="quarter" idx="1"/>
          </p:nvPr>
        </p:nvSpPr>
        <p:spPr>
          <a:xfrm>
            <a:off x="7052087" y="3662719"/>
            <a:ext cx="4857751" cy="194733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t>Presented by: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Venkata Naga Sharanya Khanderao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Indu Katta</a:t>
            </a:r>
          </a:p>
        </p:txBody>
      </p:sp>
      <p:sp>
        <p:nvSpPr>
          <p:cNvPr id="177" name="Straight Connector 7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Straight Connector 9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TextBox 11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18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6987" y="2409308"/>
            <a:ext cx="4857751" cy="323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Monthly Top Dispatching Base as Per Ride Requested </a:t>
            </a:r>
          </a:p>
        </p:txBody>
      </p:sp>
      <p:sp>
        <p:nvSpPr>
          <p:cNvPr id="258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9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4515" y="1384208"/>
            <a:ext cx="7443459" cy="4945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No. of Rides Requested Per Hour</a:t>
            </a:r>
          </a:p>
        </p:txBody>
      </p:sp>
      <p:sp>
        <p:nvSpPr>
          <p:cNvPr id="265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26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614573" y="1694875"/>
            <a:ext cx="7767313" cy="3854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No. of Rides Requested Per Month</a:t>
            </a:r>
          </a:p>
        </p:txBody>
      </p:sp>
      <p:sp>
        <p:nvSpPr>
          <p:cNvPr id="272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2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5696" y="1477790"/>
            <a:ext cx="6525210" cy="4342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No. of Rides Requested Per Season</a:t>
            </a:r>
          </a:p>
        </p:txBody>
      </p:sp>
      <p:sp>
        <p:nvSpPr>
          <p:cNvPr id="279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0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8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408" y="1716945"/>
            <a:ext cx="5144902" cy="4128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Average Trip Time(in minutes) Per MonthAverage</a:t>
            </a:r>
          </a:p>
        </p:txBody>
      </p:sp>
      <p:sp>
        <p:nvSpPr>
          <p:cNvPr id="286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7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29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80" y="1788772"/>
            <a:ext cx="5639384" cy="3950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0" y="1762025"/>
            <a:ext cx="5882750" cy="3957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Average Trip Miles Per Month</a:t>
            </a:r>
          </a:p>
        </p:txBody>
      </p:sp>
      <p:sp>
        <p:nvSpPr>
          <p:cNvPr id="294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5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29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4204" y="1939289"/>
            <a:ext cx="5777599" cy="3855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Average Company Delay Per Hour</a:t>
            </a:r>
          </a:p>
        </p:txBody>
      </p:sp>
      <p:sp>
        <p:nvSpPr>
          <p:cNvPr id="301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2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3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6161" y="1585413"/>
            <a:ext cx="9155706" cy="4543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Average Company Delay Per Dispatching Base</a:t>
            </a:r>
          </a:p>
        </p:txBody>
      </p:sp>
      <p:sp>
        <p:nvSpPr>
          <p:cNvPr id="308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9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1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3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2178" y="1670939"/>
            <a:ext cx="9132523" cy="4372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Average Customer Delay Per Hour</a:t>
            </a:r>
          </a:p>
        </p:txBody>
      </p:sp>
      <p:sp>
        <p:nvSpPr>
          <p:cNvPr id="315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6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1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31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1619" y="1663912"/>
            <a:ext cx="9128761" cy="4404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Average Customer Delay Per Dispatching Base</a:t>
            </a:r>
          </a:p>
        </p:txBody>
      </p:sp>
      <p:sp>
        <p:nvSpPr>
          <p:cNvPr id="322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326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0148" y="1853869"/>
            <a:ext cx="8700153" cy="4024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 2"/>
          <p:cNvSpPr txBox="1"/>
          <p:nvPr/>
        </p:nvSpPr>
        <p:spPr>
          <a:xfrm>
            <a:off x="1127267" y="745105"/>
            <a:ext cx="330069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84" name="TextBox 4"/>
          <p:cNvSpPr txBox="1"/>
          <p:nvPr/>
        </p:nvSpPr>
        <p:spPr>
          <a:xfrm>
            <a:off x="1048609" y="1750142"/>
            <a:ext cx="10517569" cy="344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In New York City, all taxi vehicles are managed by TLC (Taxi and Limousine Commission) established in 1971.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TLC regulates New York City's Medallion (Yellow) taxi cabs, for-hire vehicles (community-based liveries, black cars, and luxury limousines), commuter vans, and paratransit vehicles.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Over 200,000 (2 Lakhs) TLC licensed vehicles complete approximately 1,000,000 (1 Million) trips each day.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High-volume-for-hire vehicle bases(HVFH) are companies that dispatch 10,000+ trips per day.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We have selected UBER for our analysis which is also an HVFH company.</a:t>
            </a:r>
          </a:p>
        </p:txBody>
      </p:sp>
      <p:sp>
        <p:nvSpPr>
          <p:cNvPr id="185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No. of Wheel-Chair Accessible Vehicles Requested Per Hour</a:t>
            </a:r>
          </a:p>
        </p:txBody>
      </p:sp>
      <p:sp>
        <p:nvSpPr>
          <p:cNvPr id="329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0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3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33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0631" y="1501924"/>
            <a:ext cx="9502141" cy="4396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No. of Wheel-Chair Accessible Vehicles Requested Per Dispatching Base</a:t>
            </a:r>
          </a:p>
        </p:txBody>
      </p:sp>
      <p:sp>
        <p:nvSpPr>
          <p:cNvPr id="336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7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3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340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1435" y="1750142"/>
            <a:ext cx="8713628" cy="4055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Passengers Willing to Share Ride Vs. Who Actually Shared</a:t>
            </a:r>
          </a:p>
        </p:txBody>
      </p:sp>
      <p:sp>
        <p:nvSpPr>
          <p:cNvPr id="343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4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4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3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1206" y="1270142"/>
            <a:ext cx="4814585" cy="3995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1840" y="5518730"/>
            <a:ext cx="5484608" cy="649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No. of Willing Shared Requests by Dispatching Base</a:t>
            </a:r>
          </a:p>
        </p:txBody>
      </p:sp>
      <p:sp>
        <p:nvSpPr>
          <p:cNvPr id="351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2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5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3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0028" y="1531195"/>
            <a:ext cx="6863345" cy="4094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UBER Earnings Per Month</a:t>
            </a:r>
          </a:p>
        </p:txBody>
      </p:sp>
      <p:sp>
        <p:nvSpPr>
          <p:cNvPr id="358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9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6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3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4777" y="1466873"/>
            <a:ext cx="6558712" cy="4200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UBER Earnings Per Dispatching Base</a:t>
            </a:r>
          </a:p>
        </p:txBody>
      </p:sp>
      <p:sp>
        <p:nvSpPr>
          <p:cNvPr id="365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6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2641" y="1489743"/>
            <a:ext cx="7295170" cy="4334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Benefits of Analysis</a:t>
            </a:r>
          </a:p>
        </p:txBody>
      </p:sp>
      <p:sp>
        <p:nvSpPr>
          <p:cNvPr id="372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3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7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grpSp>
        <p:nvGrpSpPr>
          <p:cNvPr id="382" name="TextBox 4"/>
          <p:cNvGrpSpPr/>
          <p:nvPr/>
        </p:nvGrpSpPr>
        <p:grpSpPr>
          <a:xfrm>
            <a:off x="1499535" y="2620151"/>
            <a:ext cx="9046552" cy="1130529"/>
            <a:chOff x="0" y="0"/>
            <a:chExt cx="9046550" cy="1130528"/>
          </a:xfrm>
        </p:grpSpPr>
        <p:sp>
          <p:nvSpPr>
            <p:cNvPr id="376" name="Circle"/>
            <p:cNvSpPr/>
            <p:nvPr/>
          </p:nvSpPr>
          <p:spPr>
            <a:xfrm>
              <a:off x="0" y="8226"/>
              <a:ext cx="1122303" cy="1122303"/>
            </a:xfrm>
            <a:prstGeom prst="ellipse">
              <a:avLst/>
            </a:prstGeom>
            <a:solidFill>
              <a:srgbClr val="CACC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7" name="Square"/>
            <p:cNvSpPr/>
            <p:nvPr/>
          </p:nvSpPr>
          <p:spPr>
            <a:xfrm>
              <a:off x="235683" y="243904"/>
              <a:ext cx="650935" cy="650935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Analyze ride statics hourly, monthly, and season-wise."/>
            <p:cNvSpPr txBox="1"/>
            <p:nvPr/>
          </p:nvSpPr>
          <p:spPr>
            <a:xfrm>
              <a:off x="1362795" y="150276"/>
              <a:ext cx="2645426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800100">
                <a:spcBef>
                  <a:spcPts val="700"/>
                </a:spcBef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Analyze ride statics hourly, monthly, and season-wise.</a:t>
              </a:r>
            </a:p>
          </p:txBody>
        </p:sp>
        <p:sp>
          <p:nvSpPr>
            <p:cNvPr id="379" name="Circle"/>
            <p:cNvSpPr/>
            <p:nvPr/>
          </p:nvSpPr>
          <p:spPr>
            <a:xfrm>
              <a:off x="5038330" y="0"/>
              <a:ext cx="1122303" cy="1122303"/>
            </a:xfrm>
            <a:prstGeom prst="ellipse">
              <a:avLst/>
            </a:prstGeom>
            <a:solidFill>
              <a:srgbClr val="CACC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0" name="Square"/>
            <p:cNvSpPr/>
            <p:nvPr/>
          </p:nvSpPr>
          <p:spPr>
            <a:xfrm>
              <a:off x="5274012" y="235683"/>
              <a:ext cx="650935" cy="650935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Position its vehicles at the correct Dispatching Base during busy hours."/>
            <p:cNvSpPr txBox="1"/>
            <p:nvPr/>
          </p:nvSpPr>
          <p:spPr>
            <a:xfrm>
              <a:off x="6401125" y="142050"/>
              <a:ext cx="2645426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800100">
                <a:spcBef>
                  <a:spcPts val="700"/>
                </a:spcBef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Position its vehicles at the correct Dispatching Base during busy hours.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Benefits of Analysis</a:t>
            </a:r>
          </a:p>
        </p:txBody>
      </p:sp>
      <p:sp>
        <p:nvSpPr>
          <p:cNvPr id="385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6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grpSp>
        <p:nvGrpSpPr>
          <p:cNvPr id="395" name="TextBox 4"/>
          <p:cNvGrpSpPr/>
          <p:nvPr/>
        </p:nvGrpSpPr>
        <p:grpSpPr>
          <a:xfrm>
            <a:off x="2011307" y="2602236"/>
            <a:ext cx="8378402" cy="981266"/>
            <a:chOff x="0" y="0"/>
            <a:chExt cx="8378401" cy="981265"/>
          </a:xfrm>
        </p:grpSpPr>
        <p:sp>
          <p:nvSpPr>
            <p:cNvPr id="389" name="Circle"/>
            <p:cNvSpPr/>
            <p:nvPr/>
          </p:nvSpPr>
          <p:spPr>
            <a:xfrm>
              <a:off x="0" y="6820"/>
              <a:ext cx="974445" cy="974446"/>
            </a:xfrm>
            <a:prstGeom prst="ellipse">
              <a:avLst/>
            </a:prstGeom>
            <a:solidFill>
              <a:srgbClr val="CACC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" name="Square"/>
            <p:cNvSpPr/>
            <p:nvPr/>
          </p:nvSpPr>
          <p:spPr>
            <a:xfrm>
              <a:off x="204629" y="211454"/>
              <a:ext cx="565178" cy="565178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Analysing Company Delay"/>
            <p:cNvSpPr txBox="1"/>
            <p:nvPr/>
          </p:nvSpPr>
          <p:spPr>
            <a:xfrm>
              <a:off x="1183249" y="151142"/>
              <a:ext cx="2296904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77900">
                <a:spcBef>
                  <a:spcPts val="900"/>
                </a:spcBef>
                <a:defRPr b="1"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Analysing Company Delay</a:t>
              </a:r>
            </a:p>
          </p:txBody>
        </p:sp>
        <p:sp>
          <p:nvSpPr>
            <p:cNvPr id="392" name="Circle"/>
            <p:cNvSpPr/>
            <p:nvPr/>
          </p:nvSpPr>
          <p:spPr>
            <a:xfrm>
              <a:off x="4898230" y="0"/>
              <a:ext cx="974445" cy="974445"/>
            </a:xfrm>
            <a:prstGeom prst="ellipse">
              <a:avLst/>
            </a:prstGeom>
            <a:solidFill>
              <a:srgbClr val="CACC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Square"/>
            <p:cNvSpPr/>
            <p:nvPr/>
          </p:nvSpPr>
          <p:spPr>
            <a:xfrm>
              <a:off x="5102866" y="204633"/>
              <a:ext cx="565178" cy="565178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Analyzing customer delay"/>
            <p:cNvSpPr txBox="1"/>
            <p:nvPr/>
          </p:nvSpPr>
          <p:spPr>
            <a:xfrm>
              <a:off x="6081498" y="144322"/>
              <a:ext cx="2296904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977900">
                <a:spcBef>
                  <a:spcPts val="900"/>
                </a:spcBef>
                <a:defRPr b="1"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Analyzing customer delay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Box 2"/>
          <p:cNvSpPr txBox="1"/>
          <p:nvPr/>
        </p:nvSpPr>
        <p:spPr>
          <a:xfrm>
            <a:off x="347276" y="74510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Benefits of Analysis</a:t>
            </a:r>
          </a:p>
        </p:txBody>
      </p:sp>
      <p:sp>
        <p:nvSpPr>
          <p:cNvPr id="398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9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0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grpSp>
        <p:nvGrpSpPr>
          <p:cNvPr id="408" name="TextBox 4"/>
          <p:cNvGrpSpPr/>
          <p:nvPr/>
        </p:nvGrpSpPr>
        <p:grpSpPr>
          <a:xfrm>
            <a:off x="1912137" y="2536919"/>
            <a:ext cx="8868620" cy="983771"/>
            <a:chOff x="0" y="0"/>
            <a:chExt cx="8868618" cy="983770"/>
          </a:xfrm>
        </p:grpSpPr>
        <p:sp>
          <p:nvSpPr>
            <p:cNvPr id="402" name="Circle"/>
            <p:cNvSpPr/>
            <p:nvPr/>
          </p:nvSpPr>
          <p:spPr>
            <a:xfrm>
              <a:off x="0" y="9326"/>
              <a:ext cx="974445" cy="974445"/>
            </a:xfrm>
            <a:prstGeom prst="ellipse">
              <a:avLst/>
            </a:prstGeom>
            <a:solidFill>
              <a:srgbClr val="CACC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Square"/>
            <p:cNvSpPr/>
            <p:nvPr/>
          </p:nvSpPr>
          <p:spPr>
            <a:xfrm>
              <a:off x="204638" y="213963"/>
              <a:ext cx="565178" cy="565178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Planning the Maintenance of vehicles"/>
            <p:cNvSpPr txBox="1"/>
            <p:nvPr/>
          </p:nvSpPr>
          <p:spPr>
            <a:xfrm>
              <a:off x="1183262" y="77448"/>
              <a:ext cx="22969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800100">
                <a:spcBef>
                  <a:spcPts val="700"/>
                </a:spcBef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Planning the Maintenance of vehicles</a:t>
              </a:r>
            </a:p>
          </p:txBody>
        </p:sp>
        <p:sp>
          <p:nvSpPr>
            <p:cNvPr id="405" name="Circle"/>
            <p:cNvSpPr/>
            <p:nvPr/>
          </p:nvSpPr>
          <p:spPr>
            <a:xfrm>
              <a:off x="5388464" y="0"/>
              <a:ext cx="974445" cy="974445"/>
            </a:xfrm>
            <a:prstGeom prst="ellipse">
              <a:avLst/>
            </a:prstGeom>
            <a:solidFill>
              <a:srgbClr val="CACC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6" name="Square"/>
            <p:cNvSpPr/>
            <p:nvPr/>
          </p:nvSpPr>
          <p:spPr>
            <a:xfrm>
              <a:off x="5593100" y="204632"/>
              <a:ext cx="565178" cy="565178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Positioning of Wheelchair Accessible Vehicles"/>
            <p:cNvSpPr txBox="1"/>
            <p:nvPr/>
          </p:nvSpPr>
          <p:spPr>
            <a:xfrm>
              <a:off x="6571715" y="68122"/>
              <a:ext cx="2296904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800100">
                <a:spcBef>
                  <a:spcPts val="700"/>
                </a:spcBef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Positioning of Wheelchair Accessible Vehicles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Box 2"/>
          <p:cNvSpPr txBox="1"/>
          <p:nvPr/>
        </p:nvSpPr>
        <p:spPr>
          <a:xfrm>
            <a:off x="1127267" y="745105"/>
            <a:ext cx="330069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411" name="TextBox 4"/>
          <p:cNvSpPr txBox="1"/>
          <p:nvPr/>
        </p:nvSpPr>
        <p:spPr>
          <a:xfrm>
            <a:off x="1048609" y="1750142"/>
            <a:ext cx="10517569" cy="532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spcBef>
                <a:spcPts val="500"/>
              </a:spcBef>
              <a:buSzPct val="100000"/>
              <a:buFont typeface="Arial"/>
              <a:buChar char="•"/>
              <a:defRPr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Uber NYC for-hire vehicles trip data (2021)</a:t>
            </a:r>
            <a:r>
              <a:rPr i="0"/>
              <a:t>. (2023, February 2). Kaggle. </a:t>
            </a:r>
            <a:r>
              <a:rPr i="0" u="sng">
                <a:solidFill>
                  <a:srgbClr val="0D2E46"/>
                </a:solidFill>
                <a:uFill>
                  <a:solidFill>
                    <a:srgbClr val="0D2E46"/>
                  </a:solidFill>
                </a:uFill>
                <a:hlinkClick r:id="rId2" invalidUrl="" action="" tgtFrame="" tooltip="" history="1" highlightClick="0" endSnd="0"/>
              </a:rPr>
              <a:t>https://www.kaggle.com/datasets/shuhengmo/uber-nyc-forhire-vehicles-trip-data-2021</a:t>
            </a:r>
          </a:p>
          <a:p>
            <a:pPr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Get a Vehicle License - TLC</a:t>
            </a:r>
            <a:r>
              <a:rPr i="0"/>
              <a:t>. (n.d.). </a:t>
            </a:r>
            <a:r>
              <a:rPr i="0" u="sng">
                <a:solidFill>
                  <a:srgbClr val="0D2E46"/>
                </a:solidFill>
                <a:uFill>
                  <a:solidFill>
                    <a:srgbClr val="0D2E46"/>
                  </a:solidFill>
                </a:uFill>
                <a:hlinkClick r:id="rId3" invalidUrl="" action="" tgtFrame="" tooltip="" history="1" highlightClick="0" endSnd="0"/>
              </a:rPr>
              <a:t>https://www.nyc.gov/site/tlc/vehicles/get-a-vehicle-license.page</a:t>
            </a:r>
          </a:p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5750" indent="-285750">
              <a:buSzPct val="100000"/>
              <a:buFont typeface="Arial"/>
              <a:buChar char="•"/>
              <a:defRPr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Earn Money by Driving or Get a Ride Now | Uber Ireland</a:t>
            </a:r>
            <a:r>
              <a:rPr i="0"/>
              <a:t>. (n.d.). Uber. </a:t>
            </a:r>
            <a:r>
              <a:rPr i="0" u="sng"/>
              <a:t>https://www.uber.com/</a:t>
            </a:r>
          </a:p>
          <a:p>
            <a:pPr marL="285750" indent="-285750">
              <a:buSzPct val="100000"/>
              <a:buFont typeface="Arial"/>
              <a:buChar char="•"/>
              <a:defRPr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5750" indent="-285750">
              <a:buSzPct val="100000"/>
              <a:buFont typeface="Arial"/>
              <a:buChar char="•"/>
              <a:defRPr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data warehousing on Databricks?</a:t>
            </a:r>
            <a:r>
              <a:rPr i="0"/>
              <a:t> (n.d.). Databricks on AWS. </a:t>
            </a:r>
            <a:r>
              <a:rPr i="0" u="sng">
                <a:solidFill>
                  <a:srgbClr val="0D2E46"/>
                </a:solidFill>
                <a:uFill>
                  <a:solidFill>
                    <a:srgbClr val="0D2E46"/>
                  </a:solidFill>
                </a:uFill>
                <a:hlinkClick r:id="rId4" invalidUrl="" action="" tgtFrame="" tooltip="" history="1" highlightClick="0" endSnd="0"/>
              </a:rPr>
              <a:t>https://docs.databricks.com/sql/index.html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5750" indent="-285750">
              <a:buSzPct val="100000"/>
              <a:buFont typeface="Arial"/>
              <a:buChar char="•"/>
              <a:defRPr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PySpark Overview — PySpark 3.4.0 documentation</a:t>
            </a:r>
            <a:r>
              <a:rPr i="0"/>
              <a:t>. (n.d.). </a:t>
            </a:r>
            <a:r>
              <a:rPr i="0" u="sng"/>
              <a:t>https://spark.apache.org/docs/latest/api/python/</a:t>
            </a:r>
          </a:p>
          <a:p>
            <a:pPr marL="285750" indent="-285750">
              <a:buSzPct val="100000"/>
              <a:buFont typeface="Arial"/>
              <a:buChar char="•"/>
              <a:defRPr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</p:txBody>
      </p:sp>
      <p:sp>
        <p:nvSpPr>
          <p:cNvPr id="412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3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4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2"/>
          <p:cNvSpPr txBox="1"/>
          <p:nvPr/>
        </p:nvSpPr>
        <p:spPr>
          <a:xfrm>
            <a:off x="347276" y="404855"/>
            <a:ext cx="115688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UBER</a:t>
            </a:r>
          </a:p>
        </p:txBody>
      </p:sp>
      <p:sp>
        <p:nvSpPr>
          <p:cNvPr id="191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grpSp>
        <p:nvGrpSpPr>
          <p:cNvPr id="201" name="TextBox 4"/>
          <p:cNvGrpSpPr/>
          <p:nvPr/>
        </p:nvGrpSpPr>
        <p:grpSpPr>
          <a:xfrm>
            <a:off x="2101377" y="3005276"/>
            <a:ext cx="8378402" cy="981266"/>
            <a:chOff x="0" y="0"/>
            <a:chExt cx="8378401" cy="981265"/>
          </a:xfrm>
        </p:grpSpPr>
        <p:sp>
          <p:nvSpPr>
            <p:cNvPr id="195" name="Circle"/>
            <p:cNvSpPr/>
            <p:nvPr/>
          </p:nvSpPr>
          <p:spPr>
            <a:xfrm>
              <a:off x="0" y="6820"/>
              <a:ext cx="974445" cy="974446"/>
            </a:xfrm>
            <a:prstGeom prst="ellipse">
              <a:avLst/>
            </a:prstGeom>
            <a:solidFill>
              <a:srgbClr val="CACC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Square"/>
            <p:cNvSpPr/>
            <p:nvPr/>
          </p:nvSpPr>
          <p:spPr>
            <a:xfrm>
              <a:off x="204629" y="211454"/>
              <a:ext cx="565178" cy="565178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131 Million active…"/>
            <p:cNvSpPr txBox="1"/>
            <p:nvPr/>
          </p:nvSpPr>
          <p:spPr>
            <a:xfrm>
              <a:off x="1183249" y="240043"/>
              <a:ext cx="229690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711200">
                <a:defRPr b="1" sz="1600">
                  <a:solidFill>
                    <a:srgbClr val="FFFFFF"/>
                  </a:solidFill>
                </a:defRPr>
              </a:pPr>
              <a:r>
                <a:t>131 Million active</a:t>
              </a:r>
            </a:p>
            <a:p>
              <a:pPr defTabSz="711200">
                <a:defRPr b="1" sz="1600">
                  <a:solidFill>
                    <a:srgbClr val="FFFFFF"/>
                  </a:solidFill>
                </a:defRPr>
              </a:pPr>
              <a:r>
                <a:t> users</a:t>
              </a:r>
            </a:p>
          </p:txBody>
        </p:sp>
        <p:sp>
          <p:nvSpPr>
            <p:cNvPr id="198" name="Circle"/>
            <p:cNvSpPr/>
            <p:nvPr/>
          </p:nvSpPr>
          <p:spPr>
            <a:xfrm>
              <a:off x="4898230" y="0"/>
              <a:ext cx="974445" cy="974445"/>
            </a:xfrm>
            <a:prstGeom prst="ellipse">
              <a:avLst/>
            </a:prstGeom>
            <a:solidFill>
              <a:srgbClr val="CACC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Square"/>
            <p:cNvSpPr/>
            <p:nvPr/>
          </p:nvSpPr>
          <p:spPr>
            <a:xfrm>
              <a:off x="5102866" y="204633"/>
              <a:ext cx="565178" cy="565178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5.1 Million active drivers"/>
            <p:cNvSpPr txBox="1"/>
            <p:nvPr/>
          </p:nvSpPr>
          <p:spPr>
            <a:xfrm>
              <a:off x="6081498" y="233222"/>
              <a:ext cx="229690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711200">
                <a:spcBef>
                  <a:spcPts val="600"/>
                </a:spcBef>
                <a:defRPr b="1"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5.1 Million active drivers</a:t>
              </a:r>
            </a:p>
          </p:txBody>
        </p:sp>
      </p:grpSp>
      <p:grpSp>
        <p:nvGrpSpPr>
          <p:cNvPr id="208" name="TextBox 4"/>
          <p:cNvGrpSpPr/>
          <p:nvPr/>
        </p:nvGrpSpPr>
        <p:grpSpPr>
          <a:xfrm>
            <a:off x="1990455" y="1468292"/>
            <a:ext cx="8332086" cy="1034248"/>
            <a:chOff x="0" y="0"/>
            <a:chExt cx="8332084" cy="1034246"/>
          </a:xfrm>
        </p:grpSpPr>
        <p:sp>
          <p:nvSpPr>
            <p:cNvPr id="202" name="Circle"/>
            <p:cNvSpPr/>
            <p:nvPr/>
          </p:nvSpPr>
          <p:spPr>
            <a:xfrm>
              <a:off x="4898070" y="0"/>
              <a:ext cx="974445" cy="974445"/>
            </a:xfrm>
            <a:prstGeom prst="ellipse">
              <a:avLst/>
            </a:prstGeom>
            <a:solidFill>
              <a:srgbClr val="CACC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Square"/>
            <p:cNvSpPr/>
            <p:nvPr/>
          </p:nvSpPr>
          <p:spPr>
            <a:xfrm>
              <a:off x="5102700" y="204631"/>
              <a:ext cx="565178" cy="565178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Founder in 2009"/>
            <p:cNvSpPr txBox="1"/>
            <p:nvPr/>
          </p:nvSpPr>
          <p:spPr>
            <a:xfrm>
              <a:off x="1136931" y="401811"/>
              <a:ext cx="2296904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711200">
                <a:spcBef>
                  <a:spcPts val="600"/>
                </a:spcBef>
                <a:defRPr b="1"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Founder in 2009</a:t>
              </a:r>
            </a:p>
          </p:txBody>
        </p:sp>
        <p:sp>
          <p:nvSpPr>
            <p:cNvPr id="205" name="Circle"/>
            <p:cNvSpPr/>
            <p:nvPr/>
          </p:nvSpPr>
          <p:spPr>
            <a:xfrm>
              <a:off x="0" y="59802"/>
              <a:ext cx="974445" cy="974445"/>
            </a:xfrm>
            <a:prstGeom prst="ellipse">
              <a:avLst/>
            </a:prstGeom>
            <a:solidFill>
              <a:srgbClr val="CACC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Square"/>
            <p:cNvSpPr/>
            <p:nvPr/>
          </p:nvSpPr>
          <p:spPr>
            <a:xfrm>
              <a:off x="204635" y="264432"/>
              <a:ext cx="565178" cy="565178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70 countries…"/>
            <p:cNvSpPr txBox="1"/>
            <p:nvPr/>
          </p:nvSpPr>
          <p:spPr>
            <a:xfrm>
              <a:off x="6035181" y="225318"/>
              <a:ext cx="2296904" cy="5933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711200">
                <a:spcBef>
                  <a:spcPts val="600"/>
                </a:spcBef>
                <a:defRPr b="1" sz="1600">
                  <a:solidFill>
                    <a:srgbClr val="FFFFFF"/>
                  </a:solidFill>
                </a:defRPr>
              </a:pPr>
              <a:r>
                <a:t>70 countries </a:t>
              </a:r>
            </a:p>
            <a:p>
              <a:pPr defTabSz="711200">
                <a:spcBef>
                  <a:spcPts val="600"/>
                </a:spcBef>
                <a:defRPr b="1" sz="1600">
                  <a:solidFill>
                    <a:srgbClr val="FFFFFF"/>
                  </a:solidFill>
                </a:defRPr>
              </a:pPr>
              <a:r>
                <a:t>10,500 cities</a:t>
              </a:r>
            </a:p>
          </p:txBody>
        </p:sp>
      </p:grpSp>
      <p:grpSp>
        <p:nvGrpSpPr>
          <p:cNvPr id="212" name="TextBox 4"/>
          <p:cNvGrpSpPr/>
          <p:nvPr/>
        </p:nvGrpSpPr>
        <p:grpSpPr>
          <a:xfrm>
            <a:off x="4367962" y="4599435"/>
            <a:ext cx="3480166" cy="974445"/>
            <a:chOff x="0" y="0"/>
            <a:chExt cx="3480165" cy="974444"/>
          </a:xfrm>
        </p:grpSpPr>
        <p:sp>
          <p:nvSpPr>
            <p:cNvPr id="209" name="Circle"/>
            <p:cNvSpPr/>
            <p:nvPr/>
          </p:nvSpPr>
          <p:spPr>
            <a:xfrm>
              <a:off x="0" y="0"/>
              <a:ext cx="974445" cy="974445"/>
            </a:xfrm>
            <a:prstGeom prst="ellipse">
              <a:avLst/>
            </a:prstGeom>
            <a:solidFill>
              <a:srgbClr val="CACC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Square"/>
            <p:cNvSpPr/>
            <p:nvPr/>
          </p:nvSpPr>
          <p:spPr>
            <a:xfrm>
              <a:off x="204638" y="204637"/>
              <a:ext cx="565178" cy="565178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23 Million trips per day"/>
            <p:cNvSpPr txBox="1"/>
            <p:nvPr/>
          </p:nvSpPr>
          <p:spPr>
            <a:xfrm>
              <a:off x="1183262" y="360222"/>
              <a:ext cx="2296904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711200">
                <a:spcBef>
                  <a:spcPts val="600"/>
                </a:spcBef>
                <a:defRPr b="1"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23 Million trips per day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Box 2"/>
          <p:cNvSpPr txBox="1"/>
          <p:nvPr/>
        </p:nvSpPr>
        <p:spPr>
          <a:xfrm>
            <a:off x="4445654" y="2721113"/>
            <a:ext cx="3300692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FFFFFF"/>
                </a:solidFill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418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9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2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2"/>
          <p:cNvSpPr txBox="1"/>
          <p:nvPr/>
        </p:nvSpPr>
        <p:spPr>
          <a:xfrm>
            <a:off x="1127267" y="745105"/>
            <a:ext cx="330069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Data Set</a:t>
            </a:r>
          </a:p>
        </p:txBody>
      </p:sp>
      <p:sp>
        <p:nvSpPr>
          <p:cNvPr id="215" name="TextBox 4"/>
          <p:cNvSpPr txBox="1"/>
          <p:nvPr/>
        </p:nvSpPr>
        <p:spPr>
          <a:xfrm>
            <a:off x="1048609" y="1750141"/>
            <a:ext cx="10517569" cy="540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Data set contains trips made by UBER in 2021 in NYC.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Taken from the Kaggle website.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Size is 3.6 GB.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Contains 17.45 crore entries of data with 24 columns.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Columns include details like Pickup Time, Drop Time, Trip Miles, and Trip Time.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Link to the Data set:</a:t>
            </a:r>
          </a:p>
          <a:p>
            <a:pPr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     </a:t>
            </a:r>
            <a:r>
              <a:rPr u="sng">
                <a:solidFill>
                  <a:srgbClr val="0D2E46"/>
                </a:solidFill>
                <a:uFill>
                  <a:solidFill>
                    <a:srgbClr val="0D2E46"/>
                  </a:solidFill>
                </a:uFill>
                <a:hlinkClick r:id="rId2" invalidUrl="" action="" tgtFrame="" tooltip="" history="1" highlightClick="0" endSnd="0"/>
              </a:rPr>
              <a:t>https://www.kaggle.com/datasets/shuhengmo/uber-nyc-forhire-vehicles-trip-data-2021</a:t>
            </a:r>
          </a:p>
          <a:p>
            <a:pPr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</p:txBody>
      </p:sp>
      <p:sp>
        <p:nvSpPr>
          <p:cNvPr id="216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467168" y="6421172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extBox 1"/>
          <p:cNvSpPr txBox="1"/>
          <p:nvPr/>
        </p:nvSpPr>
        <p:spPr>
          <a:xfrm>
            <a:off x="5768640" y="6356139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  <p:sp>
        <p:nvSpPr>
          <p:cNvPr id="223" name="Straight Connector 3"/>
          <p:cNvSpPr/>
          <p:nvPr/>
        </p:nvSpPr>
        <p:spPr>
          <a:xfrm>
            <a:off x="301556" y="6586970"/>
            <a:ext cx="4991898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Straight Connector 13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Straight Connector 16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TextBox 7"/>
          <p:cNvSpPr txBox="1"/>
          <p:nvPr/>
        </p:nvSpPr>
        <p:spPr>
          <a:xfrm>
            <a:off x="276816" y="666628"/>
            <a:ext cx="1166992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2400">
                <a:solidFill>
                  <a:srgbClr val="FFFFFF"/>
                </a:solidFill>
                <a:latin typeface="Century Gothic (Body)"/>
                <a:ea typeface="Century Gothic (Body)"/>
                <a:cs typeface="Century Gothic (Body)"/>
                <a:sym typeface="Century Gothic (Body)"/>
              </a:defRPr>
            </a:lvl1pPr>
          </a:lstStyle>
          <a:p>
            <a:pPr/>
            <a:r>
              <a:t>Framework</a:t>
            </a:r>
          </a:p>
        </p:txBody>
      </p:sp>
      <p:sp>
        <p:nvSpPr>
          <p:cNvPr id="227" name="TextBox 5"/>
          <p:cNvSpPr txBox="1"/>
          <p:nvPr/>
        </p:nvSpPr>
        <p:spPr>
          <a:xfrm>
            <a:off x="475286" y="4317656"/>
            <a:ext cx="1963024" cy="634714"/>
          </a:xfrm>
          <a:prstGeom prst="rect">
            <a:avLst/>
          </a:prstGeom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‘PySpark’ in Databricks</a:t>
            </a:r>
          </a:p>
        </p:txBody>
      </p:sp>
      <p:sp>
        <p:nvSpPr>
          <p:cNvPr id="228" name="TextBox 10"/>
          <p:cNvSpPr txBox="1"/>
          <p:nvPr/>
        </p:nvSpPr>
        <p:spPr>
          <a:xfrm>
            <a:off x="3124542" y="3056378"/>
            <a:ext cx="1963025" cy="634714"/>
          </a:xfrm>
          <a:prstGeom prst="rect">
            <a:avLst/>
          </a:prstGeom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Import the dataset using ‘PySpark’</a:t>
            </a:r>
          </a:p>
        </p:txBody>
      </p:sp>
      <p:sp>
        <p:nvSpPr>
          <p:cNvPr id="229" name="TextBox 11"/>
          <p:cNvSpPr txBox="1"/>
          <p:nvPr/>
        </p:nvSpPr>
        <p:spPr>
          <a:xfrm>
            <a:off x="6111780" y="2148073"/>
            <a:ext cx="1963025" cy="342614"/>
          </a:xfrm>
          <a:prstGeom prst="rect">
            <a:avLst/>
          </a:prstGeom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Data Cleaning </a:t>
            </a:r>
          </a:p>
        </p:txBody>
      </p:sp>
      <p:sp>
        <p:nvSpPr>
          <p:cNvPr id="230" name="TextBox 12"/>
          <p:cNvSpPr txBox="1"/>
          <p:nvPr/>
        </p:nvSpPr>
        <p:spPr>
          <a:xfrm>
            <a:off x="9022129" y="1247947"/>
            <a:ext cx="1963025" cy="342614"/>
          </a:xfrm>
          <a:prstGeom prst="rect">
            <a:avLst/>
          </a:prstGeom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Visualization</a:t>
            </a:r>
          </a:p>
        </p:txBody>
      </p:sp>
      <p:sp>
        <p:nvSpPr>
          <p:cNvPr id="231" name="Straight Arrow Connector 8"/>
          <p:cNvSpPr/>
          <p:nvPr/>
        </p:nvSpPr>
        <p:spPr>
          <a:xfrm flipV="1">
            <a:off x="2438310" y="3702710"/>
            <a:ext cx="686233" cy="614948"/>
          </a:xfrm>
          <a:prstGeom prst="line">
            <a:avLst/>
          </a:prstGeom>
          <a:ln cap="rnd">
            <a:solidFill>
              <a:srgbClr val="FFFFFF">
                <a:alpha val="60000"/>
              </a:srgb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Straight Arrow Connector 22"/>
          <p:cNvSpPr/>
          <p:nvPr/>
        </p:nvSpPr>
        <p:spPr>
          <a:xfrm flipV="1">
            <a:off x="4930967" y="2534250"/>
            <a:ext cx="1180814" cy="621042"/>
          </a:xfrm>
          <a:prstGeom prst="line">
            <a:avLst/>
          </a:prstGeom>
          <a:ln cap="rnd">
            <a:solidFill>
              <a:srgbClr val="FFFFFF">
                <a:alpha val="60000"/>
              </a:srgb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Straight Arrow Connector 24"/>
          <p:cNvSpPr/>
          <p:nvPr/>
        </p:nvSpPr>
        <p:spPr>
          <a:xfrm flipV="1">
            <a:off x="8074803" y="1617279"/>
            <a:ext cx="947326" cy="555687"/>
          </a:xfrm>
          <a:prstGeom prst="line">
            <a:avLst/>
          </a:prstGeom>
          <a:ln cap="rnd">
            <a:solidFill>
              <a:srgbClr val="FFFFFF">
                <a:alpha val="60000"/>
              </a:srgbClr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3408" y="3410989"/>
            <a:ext cx="2136754" cy="1123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3408" y="4901403"/>
            <a:ext cx="2136754" cy="1196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 isContent="0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522" y="1396180"/>
            <a:ext cx="10951852" cy="504354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TextBox 3"/>
          <p:cNvSpPr txBox="1"/>
          <p:nvPr/>
        </p:nvSpPr>
        <p:spPr>
          <a:xfrm>
            <a:off x="912242" y="530940"/>
            <a:ext cx="750761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Sample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Box 2"/>
          <p:cNvSpPr txBox="1"/>
          <p:nvPr/>
        </p:nvSpPr>
        <p:spPr>
          <a:xfrm>
            <a:off x="1127267" y="745105"/>
            <a:ext cx="330069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Expected Results</a:t>
            </a:r>
          </a:p>
        </p:txBody>
      </p:sp>
      <p:sp>
        <p:nvSpPr>
          <p:cNvPr id="241" name="TextBox 4"/>
          <p:cNvSpPr txBox="1"/>
          <p:nvPr/>
        </p:nvSpPr>
        <p:spPr>
          <a:xfrm>
            <a:off x="1048609" y="1750141"/>
            <a:ext cx="10517569" cy="540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What time of the day do users request most taxis?</a:t>
            </a:r>
          </a:p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Average distance traveled by taxi.	</a:t>
            </a:r>
          </a:p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Taxi zone where more taxis are requested.</a:t>
            </a:r>
          </a:p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Percentage of wheelchair-accessible vehicles requested.</a:t>
            </a:r>
          </a:p>
          <a:p>
            <a:pPr marL="342900" indent="-342900">
              <a:lnSpc>
                <a:spcPct val="200000"/>
              </a:lnSpc>
              <a:buSzPct val="100000"/>
              <a:buAutoNum type="arabicPeriod" startAt="1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Insights about shared rides.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</p:txBody>
      </p:sp>
      <p:sp>
        <p:nvSpPr>
          <p:cNvPr id="242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3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"/>
          <p:cNvSpPr txBox="1"/>
          <p:nvPr/>
        </p:nvSpPr>
        <p:spPr>
          <a:xfrm>
            <a:off x="1127267" y="745105"/>
            <a:ext cx="330069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Scope of Analysis</a:t>
            </a:r>
          </a:p>
        </p:txBody>
      </p:sp>
      <p:sp>
        <p:nvSpPr>
          <p:cNvPr id="248" name="TextBox 4"/>
          <p:cNvSpPr txBox="1"/>
          <p:nvPr/>
        </p:nvSpPr>
        <p:spPr>
          <a:xfrm>
            <a:off x="1048609" y="1750142"/>
            <a:ext cx="10517569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Rides requested statistics</a:t>
            </a:r>
          </a:p>
          <a:p>
            <a:pPr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Delay by UBER to pick up the customer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Company delay per Dispatch Base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Delay by the customer to arrive at the Pick-up location</a:t>
            </a:r>
          </a:p>
          <a:p>
            <a:pPr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 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  <a:r>
              <a:t>Customer delay per Dispatch Base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pPr>
          </a:p>
        </p:txBody>
      </p:sp>
      <p:sp>
        <p:nvSpPr>
          <p:cNvPr id="249" name="Straight Connector 5"/>
          <p:cNvSpPr/>
          <p:nvPr/>
        </p:nvSpPr>
        <p:spPr>
          <a:xfrm>
            <a:off x="301556" y="6586970"/>
            <a:ext cx="4786011" cy="1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Straight Connector 6"/>
          <p:cNvSpPr/>
          <p:nvPr/>
        </p:nvSpPr>
        <p:spPr>
          <a:xfrm flipV="1">
            <a:off x="6888529" y="6586969"/>
            <a:ext cx="4928414" cy="3"/>
          </a:xfrm>
          <a:prstGeom prst="line">
            <a:avLst/>
          </a:prstGeom>
          <a:ln w="28575" cap="rnd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7" b="23370"/>
          <a:stretch>
            <a:fillRect/>
          </a:stretch>
        </p:blipFill>
        <p:spPr>
          <a:xfrm>
            <a:off x="5392348" y="6421170"/>
            <a:ext cx="280919" cy="331596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extBox 12"/>
          <p:cNvSpPr txBox="1"/>
          <p:nvPr/>
        </p:nvSpPr>
        <p:spPr>
          <a:xfrm>
            <a:off x="5703141" y="6356136"/>
            <a:ext cx="107417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UMBC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1"/>
          <p:cNvSpPr txBox="1"/>
          <p:nvPr/>
        </p:nvSpPr>
        <p:spPr>
          <a:xfrm>
            <a:off x="729933" y="685798"/>
            <a:ext cx="4689707" cy="29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spcBef>
                <a:spcPts val="600"/>
              </a:spcBef>
              <a:defRPr b="1" cap="all" sz="4800">
                <a:solidFill>
                  <a:srgbClr val="FFFFFF"/>
                </a:solidFill>
              </a:defRPr>
            </a:lvl1pPr>
          </a:lstStyle>
          <a:p>
            <a:pPr/>
            <a:r>
              <a:t>OUTCOMES OF ANALYSIS</a:t>
            </a:r>
          </a:p>
        </p:txBody>
      </p:sp>
      <p:pic>
        <p:nvPicPr>
          <p:cNvPr id="2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2436"/>
          <a:stretch>
            <a:fillRect/>
          </a:stretch>
        </p:blipFill>
        <p:spPr>
          <a:xfrm>
            <a:off x="6096000" y="9"/>
            <a:ext cx="6095877" cy="6857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000FF"/>
      </a:hlink>
      <a:folHlink>
        <a:srgbClr val="FF00FF"/>
      </a:folHlink>
    </a:clrScheme>
    <a:fontScheme name="Slice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rgbClr val="05436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rgbClr val="05436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000FF"/>
      </a:hlink>
      <a:folHlink>
        <a:srgbClr val="FF00FF"/>
      </a:folHlink>
    </a:clrScheme>
    <a:fontScheme name="Slice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rgbClr val="05436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rgbClr val="05436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