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73" r:id="rId4"/>
    <p:sldId id="304" r:id="rId5"/>
    <p:sldId id="408" r:id="rId6"/>
    <p:sldId id="439" r:id="rId7"/>
    <p:sldId id="426" r:id="rId8"/>
    <p:sldId id="440" r:id="rId10"/>
    <p:sldId id="443" r:id="rId11"/>
    <p:sldId id="444" r:id="rId12"/>
    <p:sldId id="450" r:id="rId13"/>
    <p:sldId id="445" r:id="rId14"/>
    <p:sldId id="446" r:id="rId15"/>
    <p:sldId id="447" r:id="rId16"/>
    <p:sldId id="514" r:id="rId17"/>
    <p:sldId id="541" r:id="rId18"/>
    <p:sldId id="456" r:id="rId19"/>
    <p:sldId id="449" r:id="rId20"/>
    <p:sldId id="466" r:id="rId21"/>
    <p:sldId id="486" r:id="rId22"/>
    <p:sldId id="487" r:id="rId23"/>
    <p:sldId id="488" r:id="rId24"/>
    <p:sldId id="494" r:id="rId25"/>
    <p:sldId id="489" r:id="rId26"/>
    <p:sldId id="491" r:id="rId27"/>
    <p:sldId id="492" r:id="rId28"/>
    <p:sldId id="493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9" r:id="rId39"/>
    <p:sldId id="510" r:id="rId40"/>
    <p:sldId id="512" r:id="rId41"/>
    <p:sldId id="539" r:id="rId42"/>
    <p:sldId id="272" r:id="rId4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6" userDrawn="1">
          <p15:clr>
            <a:srgbClr val="A4A3A4"/>
          </p15:clr>
        </p15:guide>
        <p15:guide id="2" orient="horz" pos="245" userDrawn="1">
          <p15:clr>
            <a:srgbClr val="A4A3A4"/>
          </p15:clr>
        </p15:guide>
        <p15:guide id="3" orient="horz" pos="3958" userDrawn="1">
          <p15:clr>
            <a:srgbClr val="A4A3A4"/>
          </p15:clr>
        </p15:guide>
        <p15:guide id="4" pos="3970" userDrawn="1">
          <p15:clr>
            <a:srgbClr val="A4A3A4"/>
          </p15:clr>
        </p15:guide>
        <p15:guide id="5" pos="7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01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91" y="62"/>
      </p:cViewPr>
      <p:guideLst>
        <p:guide orient="horz" pos="1946"/>
        <p:guide orient="horz" pos="245"/>
        <p:guide orient="horz" pos="3958"/>
        <p:guide pos="3970"/>
        <p:guide pos="7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Relationship Id="rId3" Type="http://schemas.openxmlformats.org/officeDocument/2006/relationships/image" Target="../media/image13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0.xml"/><Relationship Id="rId3" Type="http://schemas.openxmlformats.org/officeDocument/2006/relationships/image" Target="../media/image15.png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0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7" Type="http://schemas.openxmlformats.org/officeDocument/2006/relationships/notesSlide" Target="../notesSlides/notesSlide30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33.xml"/><Relationship Id="rId24" Type="http://schemas.openxmlformats.org/officeDocument/2006/relationships/image" Target="../media/image16.png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5" Type="http://schemas.openxmlformats.org/officeDocument/2006/relationships/notesSlide" Target="../notesSlides/notesSlide31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55.xml"/><Relationship Id="rId22" Type="http://schemas.openxmlformats.org/officeDocument/2006/relationships/image" Target="../media/image12.pn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tags" Target="../tags/tag235.xml"/><Relationship Id="rId19" Type="http://schemas.openxmlformats.org/officeDocument/2006/relationships/tags" Target="../tags/tag252.xml"/><Relationship Id="rId18" Type="http://schemas.openxmlformats.org/officeDocument/2006/relationships/tags" Target="../tags/tag251.xml"/><Relationship Id="rId17" Type="http://schemas.openxmlformats.org/officeDocument/2006/relationships/tags" Target="../tags/tag250.xml"/><Relationship Id="rId16" Type="http://schemas.openxmlformats.org/officeDocument/2006/relationships/tags" Target="../tags/tag249.xml"/><Relationship Id="rId15" Type="http://schemas.openxmlformats.org/officeDocument/2006/relationships/tags" Target="../tags/tag248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5" Type="http://schemas.openxmlformats.org/officeDocument/2006/relationships/notesSlide" Target="../notesSlides/notesSlide32.xml"/><Relationship Id="rId24" Type="http://schemas.openxmlformats.org/officeDocument/2006/relationships/slideLayout" Target="../slideLayouts/slideLayout12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9.xml"/><Relationship Id="rId2" Type="http://schemas.openxmlformats.org/officeDocument/2006/relationships/image" Target="../media/image18.png"/><Relationship Id="rId1" Type="http://schemas.openxmlformats.org/officeDocument/2006/relationships/tags" Target="../tags/tag27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image" Target="../media/image19.png"/><Relationship Id="rId1" Type="http://schemas.openxmlformats.org/officeDocument/2006/relationships/tags" Target="../tags/tag28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12.xml"/><Relationship Id="rId2" Type="http://schemas.openxmlformats.org/officeDocument/2006/relationships/image" Target="../media/image11.png"/><Relationship Id="rId1" Type="http://schemas.openxmlformats.org/officeDocument/2006/relationships/tags" Target="../tags/tag1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9" Type="http://schemas.openxmlformats.org/officeDocument/2006/relationships/notesSlide" Target="../notesSlides/notesSlide4.xml"/><Relationship Id="rId28" Type="http://schemas.openxmlformats.org/officeDocument/2006/relationships/slideLayout" Target="../slideLayouts/slideLayout12.xml"/><Relationship Id="rId27" Type="http://schemas.openxmlformats.org/officeDocument/2006/relationships/tags" Target="../tags/tag167.xml"/><Relationship Id="rId26" Type="http://schemas.openxmlformats.org/officeDocument/2006/relationships/image" Target="../media/image12.png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tags" Target="../tags/tag143.xml"/><Relationship Id="rId19" Type="http://schemas.openxmlformats.org/officeDocument/2006/relationships/tags" Target="../tags/tag160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7486" y="1532370"/>
            <a:ext cx="872617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 </a:t>
            </a:r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lang="zh-CN" altLang="en-US" sz="4800" b="1" dirty="0"/>
              <a:t>实验</a:t>
            </a:r>
            <a:r>
              <a:rPr lang="zh-CN" altLang="en-US" sz="4800" b="1" dirty="0"/>
              <a:t>二：分治法求最近点对问题</a:t>
            </a:r>
            <a:endParaRPr lang="zh-CN" altLang="en-US"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名：敖宇飞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朱伟晔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业：软件工程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</a:t>
            </a:r>
            <a:r>
              <a:rPr lang="en-US" altLang="zh-CN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老师：杜智华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681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r>
              <a:rPr lang="en-US" altLang="zh-CN" sz="2400"/>
              <a:t>      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701540" y="5051425"/>
          <a:ext cx="7733665" cy="154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/>
                <a:gridCol w="1130935"/>
                <a:gridCol w="1104900"/>
                <a:gridCol w="1104900"/>
                <a:gridCol w="1105535"/>
                <a:gridCol w="110426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152.599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482.966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993.825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1608.5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2310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9135" y="969645"/>
            <a:ext cx="7092950" cy="3750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15485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：优化理论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7115810" y="1209675"/>
            <a:ext cx="3261360" cy="4761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746490" y="926465"/>
            <a:ext cx="0" cy="53581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113395" y="32975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20815" y="1704975"/>
            <a:ext cx="3261360" cy="326136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331325" y="16224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861550" y="21945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94215" y="51034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171940" y="30708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137140" y="2995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171940" y="40055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7115810" y="3362325"/>
            <a:ext cx="1008380" cy="1220470"/>
          </a:xfrm>
          <a:prstGeom prst="line">
            <a:avLst/>
          </a:prstGeom>
          <a:solidFill>
            <a:schemeClr val="tx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5810" y="3522345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4354830" y="3166110"/>
            <a:ext cx="1884680" cy="5200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  <p:bldP spid="3" grpId="0" bldLvl="0" animBg="1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8" grpId="0" bldLvl="0" animBg="1"/>
      <p:bldP spid="8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51865" y="1049655"/>
            <a:ext cx="3261360" cy="47618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73020" y="643890"/>
            <a:ext cx="0" cy="5660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39925" y="331724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734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57855" y="16243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88080" y="219646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20745" y="51054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9847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3670" y="29972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8470" y="402526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951865" y="3382010"/>
            <a:ext cx="998855" cy="123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234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 = d</a:t>
            </a:r>
            <a:endParaRPr lang="en-US" altLang="zh-CN"/>
          </a:p>
        </p:txBody>
      </p:sp>
      <p:sp>
        <p:nvSpPr>
          <p:cNvPr id="19" name="任意多边形 18"/>
          <p:cNvSpPr/>
          <p:nvPr/>
        </p:nvSpPr>
        <p:spPr>
          <a:xfrm>
            <a:off x="2955925" y="1442085"/>
            <a:ext cx="1236345" cy="4077970"/>
          </a:xfrm>
          <a:custGeom>
            <a:avLst/>
            <a:gdLst>
              <a:gd name="connisteX0" fmla="*/ 268127 w 1236068"/>
              <a:gd name="connsiteY0" fmla="*/ 53584 h 4077744"/>
              <a:gd name="connisteX1" fmla="*/ 29367 w 1236068"/>
              <a:gd name="connsiteY1" fmla="*/ 172964 h 4077744"/>
              <a:gd name="connisteX2" fmla="*/ 881537 w 1236068"/>
              <a:gd name="connsiteY2" fmla="*/ 1537579 h 4077744"/>
              <a:gd name="connisteX3" fmla="*/ 350042 w 1236068"/>
              <a:gd name="connsiteY3" fmla="*/ 3800084 h 4077744"/>
              <a:gd name="connisteX4" fmla="*/ 716437 w 1236068"/>
              <a:gd name="connsiteY4" fmla="*/ 3671814 h 4077744"/>
              <a:gd name="connisteX5" fmla="*/ 1220627 w 1236068"/>
              <a:gd name="connsiteY5" fmla="*/ 1436614 h 4077744"/>
              <a:gd name="connisteX6" fmla="*/ 203992 w 1236068"/>
              <a:gd name="connsiteY6" fmla="*/ 16754 h 40777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36069" h="4077745">
                <a:moveTo>
                  <a:pt x="268128" y="53585"/>
                </a:moveTo>
                <a:cubicBezTo>
                  <a:pt x="203358" y="50410"/>
                  <a:pt x="-93187" y="-123580"/>
                  <a:pt x="29368" y="172965"/>
                </a:cubicBezTo>
                <a:cubicBezTo>
                  <a:pt x="151923" y="469510"/>
                  <a:pt x="817403" y="812410"/>
                  <a:pt x="881538" y="1537580"/>
                </a:cubicBezTo>
                <a:cubicBezTo>
                  <a:pt x="945673" y="2262750"/>
                  <a:pt x="383063" y="3373365"/>
                  <a:pt x="350043" y="3800085"/>
                </a:cubicBezTo>
                <a:cubicBezTo>
                  <a:pt x="317023" y="4226805"/>
                  <a:pt x="542448" y="4144255"/>
                  <a:pt x="716438" y="3671815"/>
                </a:cubicBezTo>
                <a:cubicBezTo>
                  <a:pt x="890428" y="3199375"/>
                  <a:pt x="1322863" y="2167500"/>
                  <a:pt x="1220628" y="1436615"/>
                </a:cubicBezTo>
                <a:cubicBezTo>
                  <a:pt x="1118393" y="705730"/>
                  <a:pt x="417353" y="256150"/>
                  <a:pt x="203993" y="16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08705" y="1568450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无效点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989695" y="35153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397115" y="192278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3"/>
          </p:cNvCxnSpPr>
          <p:nvPr/>
        </p:nvCxnSpPr>
        <p:spPr>
          <a:xfrm flipH="1">
            <a:off x="8067675" y="3580130"/>
            <a:ext cx="932815" cy="12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9027795" y="192278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973820" y="184404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950960" y="346964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964930" y="51187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386320" y="27940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00290" y="351536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355580" y="26581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382250" y="426275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036570" y="3157855"/>
            <a:ext cx="0" cy="93472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57855" y="3317240"/>
            <a:ext cx="98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dis &gt; 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38" name="直接连接符 37"/>
          <p:cNvCxnSpPr>
            <a:endCxn id="31" idx="0"/>
          </p:cNvCxnSpPr>
          <p:nvPr/>
        </p:nvCxnSpPr>
        <p:spPr>
          <a:xfrm flipH="1">
            <a:off x="9030970" y="197612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9030335" y="3579495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9086850" y="1957070"/>
            <a:ext cx="1287780" cy="72009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9030970" y="2724150"/>
            <a:ext cx="1324610" cy="79121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9031605" y="3515360"/>
            <a:ext cx="1416685" cy="879475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9097010" y="4394835"/>
            <a:ext cx="1351280" cy="7899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0448290" y="276606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4725670" y="3090545"/>
            <a:ext cx="2232025" cy="6115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8" grpId="0" animBg="1"/>
      <p:bldP spid="16" grpId="0"/>
      <p:bldP spid="5" grpId="0" bldLvl="0" animBg="1"/>
      <p:bldP spid="3" grpId="1" animBg="1"/>
      <p:bldP spid="9" grpId="1" animBg="1"/>
      <p:bldP spid="10" grpId="1" animBg="1"/>
      <p:bldP spid="11" grpId="1" animBg="1"/>
      <p:bldP spid="13" grpId="1" animBg="1"/>
      <p:bldP spid="8" grpId="1" animBg="1"/>
      <p:bldP spid="16" grpId="1"/>
      <p:bldP spid="5" grpId="1" animBg="1"/>
      <p:bldP spid="20" grpId="0" bldLvl="0" animBg="1"/>
      <p:bldP spid="19" grpId="0" animBg="1"/>
      <p:bldP spid="20" grpId="1"/>
      <p:bldP spid="19" grpId="1" animBg="1"/>
      <p:bldP spid="14" grpId="0" bldLvl="0" animBg="1"/>
      <p:bldP spid="12" grpId="0" bldLvl="0" animBg="1"/>
      <p:bldP spid="14" grpId="1" animBg="1"/>
      <p:bldP spid="12" grpId="1" animBg="1"/>
      <p:bldP spid="36" grpId="0" bldLvl="0" animBg="1"/>
      <p:bldP spid="36" grpId="1"/>
      <p:bldP spid="21" grpId="0" bldLvl="0" animBg="1"/>
      <p:bldP spid="22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21" grpId="1" animBg="1"/>
      <p:bldP spid="22" grpId="1" animBg="1"/>
      <p:bldP spid="26" grpId="1" animBg="1"/>
      <p:bldP spid="27" grpId="1" animBg="1"/>
      <p:bldP spid="28" grpId="1" animBg="1"/>
      <p:bldP spid="30" grpId="1" animBg="1"/>
      <p:bldP spid="31" grpId="1" animBg="1"/>
      <p:bldP spid="32" grpId="1" animBg="1"/>
      <p:bldP spid="33" grpId="1" animBg="1"/>
      <p:bldP spid="7" grpId="0" bldLvl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9130665" y="1167130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21" name="椭圆 20"/>
          <p:cNvSpPr/>
          <p:nvPr/>
        </p:nvSpPr>
        <p:spPr>
          <a:xfrm>
            <a:off x="2179955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7375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2218055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4080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1220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55190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5840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572510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221230" y="189611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220595" y="3518535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2277110" y="1896110"/>
            <a:ext cx="1287780" cy="72009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2221230" y="2663190"/>
            <a:ext cx="1324610" cy="79121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2221865" y="3454400"/>
            <a:ext cx="1416685" cy="879475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2287270" y="4333875"/>
            <a:ext cx="1351280" cy="7899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638550" y="270510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076055" y="3365500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784975" y="1167130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9130030" y="1167130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61450" y="10966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9059545" y="335407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076055" y="578612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1403330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1403965" y="33826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395075" y="577723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1"/>
            </p:custDataLst>
          </p:nvPr>
        </p:nvSpPr>
        <p:spPr>
          <a:xfrm>
            <a:off x="4143375" y="3090545"/>
            <a:ext cx="2346960" cy="6115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1" grpId="1" animBg="1"/>
      <p:bldP spid="22" grpId="1" animBg="1"/>
      <p:bldP spid="26" grpId="1" animBg="1"/>
      <p:bldP spid="27" grpId="1" animBg="1"/>
      <p:bldP spid="28" grpId="1" animBg="1"/>
      <p:bldP spid="32" grpId="1" animBg="1"/>
      <p:bldP spid="33" grpId="1" animBg="1"/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7" grpId="0" bldLvl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950210" y="114744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89560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04520" y="114744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949575" y="114744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88099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87909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89560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22287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22351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21462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48625" y="114617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041640" y="2711450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068945" y="426529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9221470" y="1146175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71690" y="155956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2/3 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69910" y="81534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 d</a:t>
            </a:r>
            <a:endParaRPr lang="en-US" altLang="zh-CN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H="1">
            <a:off x="8068945" y="1146175"/>
            <a:ext cx="1152525" cy="15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3" grpId="0" animBg="1"/>
      <p:bldP spid="7" grpId="0"/>
      <p:bldP spid="8" grpId="0"/>
      <p:bldP spid="3" grpId="1" animBg="1"/>
      <p:bldP spid="7" grpId="1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756910" y="118935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5702300" y="338772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5756275" y="118935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5687695" y="111887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85790" y="33762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702300" y="58083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8029575" y="10991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030210" y="340487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021320" y="579945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45480" y="1188085"/>
            <a:ext cx="2345055" cy="4690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5738495" y="2753360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765800" y="430720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0"/>
          </p:cNvCxnSpPr>
          <p:nvPr/>
        </p:nvCxnSpPr>
        <p:spPr>
          <a:xfrm>
            <a:off x="6918325" y="1188085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68545" y="160147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2/3 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866765" y="85725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 d</a:t>
            </a:r>
            <a:endParaRPr lang="en-US" altLang="zh-CN"/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H="1">
            <a:off x="5765800" y="1188085"/>
            <a:ext cx="1152525" cy="15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3411220" y="118935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46" grpId="0" bldLvl="0" animBg="1"/>
      <p:bldP spid="47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68" grpId="1" animBg="1"/>
      <p:bldP spid="46" grpId="1" animBg="1"/>
      <p:bldP spid="47" grpId="1" animBg="1"/>
      <p:bldP spid="69" grpId="1" animBg="1"/>
      <p:bldP spid="70" grpId="1" animBg="1"/>
      <p:bldP spid="71" grpId="1" animBg="1"/>
      <p:bldP spid="72" grpId="1" animBg="1"/>
      <p:bldP spid="73" grpId="1" animBg="1"/>
      <p:bldP spid="74" grpId="1" animBg="1"/>
      <p:bldP spid="3" grpId="0" bldLvl="0" animBg="1"/>
      <p:bldP spid="7" grpId="0"/>
      <p:bldP spid="8" grpId="0"/>
      <p:bldP spid="3" grpId="1" animBg="1"/>
      <p:bldP spid="7" grpId="1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5485" y="388620"/>
                <a:ext cx="6814820" cy="539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方法</a:t>
                </a:r>
                <a:r>
                  <a:rPr lang="en-US" altLang="zh-CN" sz="2400"/>
                  <a:t>2</a:t>
                </a:r>
                <a:r>
                  <a:rPr lang="zh-CN" altLang="en-US" sz="2400"/>
                  <a:t>：分治</a:t>
                </a:r>
                <a:r>
                  <a:rPr lang="en-US" altLang="zh-CN" sz="2400"/>
                  <a:t>——</a:t>
                </a:r>
                <a:r>
                  <a:rPr lang="zh-CN" altLang="en-US" sz="2400"/>
                  <a:t>多趟查询</a:t>
                </a:r>
                <a:endParaRPr lang="zh-CN" altLang="en-US" sz="2400"/>
              </a:p>
              <a:p>
                <a:endParaRPr lang="en-US" altLang="zh-CN" sz="2400"/>
              </a:p>
              <a:p>
                <a:r>
                  <a:rPr lang="en-US" altLang="zh-CN" sz="2400"/>
                  <a:t>for i = 1 to left.size</a:t>
                </a:r>
                <a:endParaRPr lang="en-US" altLang="zh-CN" sz="2400"/>
              </a:p>
              <a:p>
                <a:r>
                  <a:rPr lang="en-US" altLang="zh-CN" sz="2400"/>
                  <a:t>     for j = 1 to right.size</a:t>
                </a:r>
                <a:endParaRPr lang="en-US" altLang="zh-CN" sz="2400"/>
              </a:p>
              <a:p>
                <a:r>
                  <a:rPr lang="en-US" altLang="zh-CN" sz="2400"/>
                  <a:t>	</a:t>
                </a:r>
                <a:r>
                  <a:rPr lang="en-US" altLang="zh-CN" sz="2400">
                    <a:sym typeface="+mn-ea"/>
                  </a:rPr>
                  <a:t>if right[j] </a:t>
                </a:r>
                <a:r>
                  <a:rPr lang="zh-CN" altLang="en-US" sz="2400">
                    <a:sym typeface="+mn-ea"/>
                  </a:rPr>
                  <a:t>在相应的矩形内</a:t>
                </a:r>
                <a:endParaRPr lang="en-US" altLang="zh-CN" sz="2400"/>
              </a:p>
              <a:p>
                <a:r>
                  <a:rPr lang="en-US" altLang="zh-CN" sz="2400">
                    <a:sym typeface="+mn-ea"/>
                  </a:rPr>
                  <a:t>                   for k = j to j + 6 </a:t>
                </a:r>
                <a:r>
                  <a:rPr lang="en-US" altLang="zh-CN" sz="2400">
                    <a:sym typeface="+mn-ea"/>
                  </a:rPr>
                  <a:t>and k &lt; right.size</a:t>
                </a:r>
                <a:endParaRPr lang="en-US" altLang="zh-CN" sz="2400">
                  <a:sym typeface="+mn-ea"/>
                </a:endParaRPr>
              </a:p>
              <a:p>
                <a:r>
                  <a:rPr lang="en-US" altLang="zh-CN" sz="2400">
                    <a:sym typeface="+mn-ea"/>
                  </a:rPr>
                  <a:t>	             ans = min(ans, </a:t>
                </a:r>
                <a:r>
                  <a:rPr lang="en-US" altLang="zh-CN" sz="2400">
                    <a:sym typeface="+mn-ea"/>
                  </a:rPr>
                  <a:t>dis(left[i], right[j])</a:t>
                </a:r>
                <a:r>
                  <a:rPr lang="en-US" altLang="zh-CN" sz="2400">
                    <a:sym typeface="+mn-ea"/>
                  </a:rPr>
                  <a:t>)</a:t>
                </a:r>
                <a:endParaRPr lang="en-US" altLang="zh-CN" sz="2400">
                  <a:sym typeface="+mn-ea"/>
                </a:endParaRPr>
              </a:p>
              <a:p>
                <a:endParaRPr lang="en-US" altLang="zh-CN" sz="2400">
                  <a:sym typeface="+mn-ea"/>
                </a:endParaRPr>
              </a:p>
              <a:p>
                <a:r>
                  <a:rPr lang="zh-CN" altLang="en-US" sz="2400">
                    <a:sym typeface="+mn-ea"/>
                  </a:rPr>
                  <a:t>递推公式</a:t>
                </a:r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时间复杂度O（nlogn)</a:t>
                </a:r>
                <a:endParaRPr lang="zh-CN" altLang="en-US" sz="2400">
                  <a:sym typeface="+mn-ea"/>
                </a:endParaRPr>
              </a:p>
              <a:p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最坏情况 </a:t>
                </a:r>
                <a:r>
                  <a:rPr lang="zh-CN" altLang="en-US" sz="2400">
                    <a:sym typeface="+mn-ea"/>
                  </a:rPr>
                  <a:t>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>
                  <a:sym typeface="+mn-ea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总体</a:t>
                </a:r>
                <a:r>
                  <a:rPr lang="zh-CN" altLang="en-US" sz="2400">
                    <a:sym typeface="+mn-ea"/>
                  </a:rPr>
                  <a:t>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>
                    <a:sym typeface="+mn-ea"/>
                  </a:rPr>
                  <a:t>)</a:t>
                </a:r>
                <a:endParaRPr lang="zh-CN" altLang="en-US" sz="240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85" y="388620"/>
                <a:ext cx="6814820" cy="53975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68570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：优化方法</a:t>
            </a:r>
            <a:r>
              <a:rPr lang="en-US" altLang="zh-CN" sz="2400"/>
              <a:t>1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975860" y="5243195"/>
          <a:ext cx="6628765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  <a:gridCol w="885825"/>
                <a:gridCol w="1062355"/>
                <a:gridCol w="1032510"/>
                <a:gridCol w="1105535"/>
                <a:gridCol w="1104265"/>
              </a:tblGrid>
              <a:tr h="4470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136.25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429.031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748.738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1797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48225" y="810895"/>
            <a:ext cx="6900545" cy="4085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1825" y="580072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21995" cy="368300"/>
            <a:chOff x="1641" y="6665"/>
            <a:chExt cx="1137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 rot="21480000">
              <a:off x="1984" y="6939"/>
              <a:ext cx="794" cy="21"/>
            </a:xfrm>
            <a:prstGeom prst="straightConnector1">
              <a:avLst/>
            </a:prstGeom>
            <a:grpFill/>
            <a:ln w="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00020" y="506031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JavaScript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Excel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，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HTML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solidFill>
            <a:schemeClr val="lt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82365" y="40570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solidFill>
            <a:schemeClr val="tx1"/>
          </a:solidFill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 flipV="1">
            <a:off x="3041650" y="4591050"/>
            <a:ext cx="482600" cy="5080"/>
          </a:xfrm>
          <a:prstGeom prst="straightConnector1">
            <a:avLst/>
          </a:prstGeom>
          <a:solidFill>
            <a:schemeClr val="tx1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05200" y="4385310"/>
            <a:ext cx="51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solidFill>
            <a:schemeClr val="tx1"/>
          </a:solidFill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16" name="椭圆 15"/>
          <p:cNvSpPr/>
          <p:nvPr>
            <p:custDataLst>
              <p:tags r:id="rId1"/>
            </p:custDataLst>
          </p:nvPr>
        </p:nvSpPr>
        <p:spPr>
          <a:xfrm>
            <a:off x="3509645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2"/>
            </p:custDataLst>
          </p:nvPr>
        </p:nvSpPr>
        <p:spPr>
          <a:xfrm>
            <a:off x="2533015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2865755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4"/>
            </p:custDataLst>
          </p:nvPr>
        </p:nvSpPr>
        <p:spPr>
          <a:xfrm>
            <a:off x="2533015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301688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3168015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2608580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3092450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2941320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0"/>
            </p:custDataLst>
          </p:nvPr>
        </p:nvSpPr>
        <p:spPr>
          <a:xfrm>
            <a:off x="1749425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26465" y="4263390"/>
            <a:ext cx="765175" cy="368300"/>
            <a:chOff x="1641" y="6665"/>
            <a:chExt cx="1205" cy="580"/>
          </a:xfrm>
          <a:solidFill>
            <a:schemeClr val="tx1"/>
          </a:solidFill>
        </p:grpSpPr>
        <p:cxnSp>
          <p:nvCxnSpPr>
            <p:cNvPr id="32" name="直接箭头连接符 31"/>
            <p:cNvCxnSpPr/>
            <p:nvPr>
              <p:custDataLst>
                <p:tags r:id="rId11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>
              <p:custDataLst>
                <p:tags r:id="rId12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solidFill>
            <a:schemeClr val="tx1"/>
          </a:solidFill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4" name="矩形 3"/>
          <p:cNvSpPr/>
          <p:nvPr/>
        </p:nvSpPr>
        <p:spPr>
          <a:xfrm>
            <a:off x="2270125" y="3164205"/>
            <a:ext cx="1654175" cy="2495550"/>
          </a:xfrm>
          <a:prstGeom prst="rect">
            <a:avLst/>
          </a:prstGeom>
          <a:noFill/>
          <a:ln w="69850" cmpd="sng">
            <a:solidFill>
              <a:srgbClr val="F23C00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7055" y="339217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2265" y="258254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79420" y="439483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353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10940" y="3905250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8165" y="322072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330" y="257746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2775" y="247840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75585" y="2298700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2041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703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1. 对于平面上给定的N个点，给出所有点对的最短距离，即，输入是平面上的N个点，输出是N点中具有最短距离的两点。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要求随机生成N个点的平面坐标，应用蛮力法编程计算出所有点对的最短距离。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 要求随机生成N个点的平面坐标，应用分治法编程计算出所有点对的最短距离。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分别对N=100000—1000000，统计算法运行时间，比较理论效率与实测效率的差异，同时对蛮力法和分治法的算法效率进行分析和比较。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如果能将算法执行过程利用图形界面输出，可获加分。</a:t>
            </a:r>
            <a:endParaRPr lang="zh-CN" altLang="en-US" sz="2000"/>
          </a:p>
        </p:txBody>
      </p:sp>
      <p:pic>
        <p:nvPicPr>
          <p:cNvPr id="32" name="图片 32" descr="C:/Users/HW/AppData/Local/Temp/kaimatting/20210406190602/output_aiMatting_20210406190605.pngoutput_aiMatting_2021040619060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840000">
            <a:off x="8158480" y="3102610"/>
            <a:ext cx="3482340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3855" y="2577465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98750" y="139636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47395"/>
            <a:ext cx="1654175" cy="25031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9435" y="230695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58185" y="187007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77160" y="1396365"/>
            <a:ext cx="981710" cy="368300"/>
            <a:chOff x="7503" y="8255"/>
            <a:chExt cx="1546" cy="580"/>
          </a:xfrm>
          <a:noFill/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  <a:endParaRPr lang="en-US" altLang="zh-CN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while j &lt; right.size and right[j].y &lt; left[i].y - d</a:t>
            </a:r>
            <a:endParaRPr lang="en-US" altLang="zh-CN" sz="2400"/>
          </a:p>
          <a:p>
            <a:r>
              <a:rPr lang="en-US" altLang="zh-CN" sz="2400"/>
              <a:t>          j += 1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          ans = min(ans, </a:t>
            </a:r>
            <a:r>
              <a:rPr lang="en-US" altLang="zh-CN" sz="2400">
                <a:sym typeface="+mn-ea"/>
              </a:rPr>
              <a:t>dis(left[i], right[j])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>
                <a:sym typeface="+mn-ea"/>
              </a:rPr>
              <a:t>总体</a:t>
            </a:r>
            <a:r>
              <a:rPr lang="zh-CN" altLang="en-US" sz="2400">
                <a:sym typeface="+mn-ea"/>
              </a:rPr>
              <a:t>时间复杂度O（nlogn)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435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>
              <a:sym typeface="+mn-ea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4506595" y="5219065"/>
          <a:ext cx="6986905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0"/>
                <a:gridCol w="1130935"/>
                <a:gridCol w="1104900"/>
                <a:gridCol w="1104900"/>
                <a:gridCol w="1105535"/>
                <a:gridCol w="110426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07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单次排序时间（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39.967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123.128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219.903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331.7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540.15</a:t>
                      </a:r>
                      <a:endParaRPr lang="en-US" altLang="en-US" sz="18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4" name="矩形 33"/>
          <p:cNvSpPr/>
          <p:nvPr>
            <p:custDataLst>
              <p:tags r:id="rId17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8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42" name="直接箭头连接符 41"/>
            <p:cNvCxnSpPr/>
            <p:nvPr>
              <p:custDataLst>
                <p:tags r:id="rId19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20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9" name="直接箭头连接符 48"/>
            <p:cNvCxnSpPr>
              <a:endCxn id="30" idx="7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>
              <p:custDataLst>
                <p:tags r:id="rId22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94505" y="1009015"/>
            <a:ext cx="7433310" cy="3847465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8035" y="1244600"/>
            <a:ext cx="58058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前提条件：左右区域内的点是依据</a:t>
            </a:r>
            <a:r>
              <a:rPr lang="en-US" altLang="zh-CN"/>
              <a:t>y</a:t>
            </a:r>
            <a:r>
              <a:rPr lang="zh-CN" altLang="en-US"/>
              <a:t>坐标进行排序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实际条件：</a:t>
            </a:r>
            <a:r>
              <a:rPr lang="zh-CN" altLang="en-US">
                <a:sym typeface="+mn-ea"/>
              </a:rPr>
              <a:t>左右区域内的点是依据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坐标进行排序的。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每次递归调用都需要执行对</a:t>
            </a:r>
            <a:r>
              <a:rPr lang="en-US" altLang="zh-CN"/>
              <a:t>y</a:t>
            </a:r>
            <a:r>
              <a:rPr lang="zh-CN" altLang="en-US"/>
              <a:t>坐标的排序。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7720" y="392938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递推公式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平均情况 T(n) = 2T(n/2) + √n∙log√n &lt; 2T(n/2) + 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总体时间复杂度O(nlogn)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最坏情况 T(n) = 2T(n/2) + nlogn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总体时间复杂度O(nlognlogn)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k</a:t>
              </a:r>
              <a:endParaRPr lang="en-US" altLang="zh-CN"/>
            </a:p>
          </p:txBody>
        </p:sp>
      </p:grpSp>
      <p:sp>
        <p:nvSpPr>
          <p:cNvPr id="21" name="椭圆 20"/>
          <p:cNvSpPr/>
          <p:nvPr>
            <p:custDataLst>
              <p:tags r:id="rId4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5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54864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3" name="矩形 32"/>
          <p:cNvSpPr/>
          <p:nvPr>
            <p:custDataLst>
              <p:tags r:id="rId16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7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38" name="直接箭头连接符 37"/>
            <p:cNvCxnSpPr/>
            <p:nvPr>
              <p:custDataLst>
                <p:tags r:id="rId18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19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7" name="直接箭头连接符 46"/>
            <p:cNvCxnSpPr>
              <a:endCxn id="29" idx="7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21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2"/>
          <a:srcRect r="5287"/>
          <a:stretch>
            <a:fillRect/>
          </a:stretch>
        </p:blipFill>
        <p:spPr>
          <a:xfrm>
            <a:off x="3339465" y="1244600"/>
            <a:ext cx="8656955" cy="1998345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  <a:endParaRPr lang="zh-CN" altLang="en-US" sz="320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5165" y="1301115"/>
            <a:ext cx="58058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en-US" altLang="zh-CN" sz="1600">
                <a:solidFill>
                  <a:srgbClr val="FF0000"/>
                </a:solidFill>
              </a:rPr>
              <a:t>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585" y="1642110"/>
            <a:ext cx="7486650" cy="2468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7720" y="43745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递推公式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T(n) = 2T(n/2) + n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总体时间复杂度O(nlogn)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657860" y="1209675"/>
            <a:ext cx="3224530" cy="50742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2270125" y="643890"/>
            <a:ext cx="0" cy="5944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3524250" y="14909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1543050" y="19646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2547620" y="1566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2880360" y="45561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112522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2547620" y="5388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3031490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>
            <a:off x="3182620" y="20402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2"/>
            </p:custDataLst>
          </p:nvPr>
        </p:nvSpPr>
        <p:spPr>
          <a:xfrm>
            <a:off x="2623185" y="2469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3"/>
            </p:custDataLst>
          </p:nvPr>
        </p:nvSpPr>
        <p:spPr>
          <a:xfrm>
            <a:off x="3107055" y="599567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4"/>
            </p:custDataLst>
          </p:nvPr>
        </p:nvSpPr>
        <p:spPr>
          <a:xfrm>
            <a:off x="2955925" y="35629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15"/>
            </p:custDataLst>
          </p:nvPr>
        </p:nvSpPr>
        <p:spPr>
          <a:xfrm>
            <a:off x="3635375" y="407543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5435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8"/>
            </p:custDataLst>
          </p:nvPr>
        </p:nvSpPr>
        <p:spPr>
          <a:xfrm>
            <a:off x="176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  <a:noFill/>
        </p:grpSpPr>
        <p:cxnSp>
          <p:nvCxnSpPr>
            <p:cNvPr id="38" name="直接箭头连接符 37"/>
            <p:cNvCxnSpPr/>
            <p:nvPr>
              <p:custDataLst>
                <p:tags r:id="rId19"/>
              </p:custDataLst>
            </p:nvPr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20"/>
              </p:custDataLst>
            </p:nvPr>
          </p:nvSpPr>
          <p:spPr>
            <a:xfrm>
              <a:off x="1641" y="666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  <a:noFill/>
        </p:grpSpPr>
        <p:cxnSp>
          <p:nvCxnSpPr>
            <p:cNvPr id="47" name="直接箭头连接符 46"/>
            <p:cNvCxnSpPr>
              <a:endCxn id="29" idx="7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22"/>
              </p:custDataLst>
            </p:nvPr>
          </p:nvSpPr>
          <p:spPr>
            <a:xfrm>
              <a:off x="5725" y="9135"/>
              <a:ext cx="817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/>
                <a:t>j</a:t>
              </a:r>
              <a:endParaRPr lang="en-US" altLang="zh-CN"/>
            </a:p>
          </p:txBody>
        </p:sp>
      </p:grp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540" y="175458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综合分析：</a:t>
            </a:r>
            <a:endParaRPr lang="zh-CN" altLang="en-US" sz="32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30285" y="2230120"/>
            <a:ext cx="3362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显然，分治法的时间效率是要远远优于</a:t>
            </a:r>
            <a:r>
              <a:rPr lang="zh-CN" altLang="en-US"/>
              <a:t>蛮力法。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1060450"/>
            <a:ext cx="7620000" cy="4737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662670" y="2680335"/>
            <a:ext cx="3002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每一次的优化，都对于时间效率有着</a:t>
            </a:r>
            <a:r>
              <a:rPr lang="zh-CN" altLang="en-US">
                <a:sym typeface="+mn-ea"/>
              </a:rPr>
              <a:t>一定幅度的提升。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5455" y="1092835"/>
            <a:ext cx="7835900" cy="49022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9540" y="14688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3200">
                <a:sym typeface="+mn-ea"/>
              </a:rPr>
              <a:t>综合分析：</a:t>
            </a:r>
            <a:endParaRPr lang="zh-CN" altLang="en-US" sz="32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" y="60523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/>
              <a:t>蛮力法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70180" y="1421130"/>
            <a:ext cx="62179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存在</a:t>
            </a:r>
            <a:r>
              <a:rPr lang="en-US" altLang="zh-CN" sz="2400"/>
              <a:t>N</a:t>
            </a:r>
            <a:r>
              <a:rPr lang="zh-CN" altLang="en-US" sz="2400"/>
              <a:t>个点，那么就存在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 - 1</a:t>
            </a:r>
            <a:r>
              <a:rPr lang="zh-CN" altLang="en-US" sz="2400"/>
              <a:t>）</a:t>
            </a:r>
            <a:r>
              <a:rPr lang="en-US" altLang="zh-CN" sz="2400"/>
              <a:t>/ 2 </a:t>
            </a:r>
            <a:r>
              <a:rPr lang="zh-CN" altLang="en-US" sz="2400"/>
              <a:t>对点间的距离。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/>
              <a:t>时间复杂度：</a:t>
            </a:r>
            <a:r>
              <a:rPr lang="en-US" altLang="zh-CN" sz="2400"/>
              <a:t>O(N^2)	</a:t>
            </a:r>
            <a:endParaRPr lang="en-US" altLang="zh-CN" sz="2400"/>
          </a:p>
          <a:p>
            <a:r>
              <a:rPr lang="zh-CN" altLang="en-US" sz="2400"/>
              <a:t>空间复杂度：</a:t>
            </a:r>
            <a:r>
              <a:rPr lang="en-US" altLang="zh-CN" sz="2400"/>
              <a:t>O(1)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for i = 1 to N - 1</a:t>
            </a:r>
            <a:endParaRPr lang="en-US" altLang="zh-CN" sz="2400"/>
          </a:p>
          <a:p>
            <a:r>
              <a:rPr lang="en-US" altLang="zh-CN" sz="2400"/>
              <a:t>     for  j = i + 1 to N</a:t>
            </a:r>
            <a:endParaRPr lang="zh-CN" altLang="en-US" sz="2400"/>
          </a:p>
          <a:p>
            <a:r>
              <a:rPr lang="en-US" altLang="zh-CN" sz="2400"/>
              <a:t>          if ( dis(p[i], p[j]) &lt; min )</a:t>
            </a:r>
            <a:endParaRPr lang="en-US" altLang="zh-CN" sz="2400"/>
          </a:p>
          <a:p>
            <a:r>
              <a:rPr lang="en-US" altLang="zh-CN" sz="2400"/>
              <a:t>               min = </a:t>
            </a:r>
            <a:r>
              <a:rPr lang="en-US" altLang="zh-CN" sz="2400">
                <a:sym typeface="+mn-ea"/>
              </a:rPr>
              <a:t>dis(p[i], p[j])</a:t>
            </a:r>
            <a:endParaRPr lang="en-US" altLang="zh-CN" sz="2400"/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4599940" y="4880610"/>
          <a:ext cx="7494905" cy="179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79031"/>
                <a:gridCol w="1249116"/>
                <a:gridCol w="1249115"/>
                <a:gridCol w="1249680"/>
                <a:gridCol w="1248551"/>
              </a:tblGrid>
              <a:tr h="5207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数据量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3817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实际时间（ms）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137778.75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315032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615746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1235098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  <a:tr h="63754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理论时间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（ms）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105201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292225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572761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1168900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0" y="1421130"/>
            <a:ext cx="5215255" cy="29965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5" y="60523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/>
              <a:t>分治法</a:t>
            </a:r>
            <a:r>
              <a:rPr lang="zh-CN" altLang="en-US" sz="3200" b="1" dirty="0"/>
              <a:t>求解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" y="78295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分治法</a:t>
            </a:r>
            <a:r>
              <a:rPr lang="zh-CN" altLang="en-US" sz="2400"/>
              <a:t>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将问题分解为规模更小的子问题；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将这些规模更小的子问题逐个击破；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将已解决的子问题合并，最终得出“母”问题的解；</a:t>
            </a:r>
            <a:endParaRPr lang="zh-CN" altLang="en-US" sz="24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874385" y="320929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22390" y="356044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本题思路：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将整体分为左右</a:t>
            </a:r>
            <a:r>
              <a:rPr lang="zh-CN" altLang="en-US" sz="2400"/>
              <a:t>两个区域；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递归计算左右两区域的最短</a:t>
            </a:r>
            <a:r>
              <a:rPr lang="zh-CN" altLang="en-US" sz="2400"/>
              <a:t>距离；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合并左右区域，并求合并后的</a:t>
            </a:r>
            <a:r>
              <a:rPr lang="zh-CN" altLang="en-US" sz="2400"/>
              <a:t>最短距离；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741035" y="333248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63995" y="285750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22465" y="1342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54900" y="9188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379335" y="1850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87030" y="10629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84465" y="2433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89900" y="1478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370185" y="1342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02800" y="9944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4465" y="1204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1675" y="210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78365" y="18326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39375" y="2268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79990" y="2763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66125" y="28390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40445" y="1925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21470" y="2433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565130" y="782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20120" y="1239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90935" y="782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20120" y="27635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102725" y="17570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51010" y="16814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"/>
            </p:custDataLst>
          </p:nvPr>
        </p:nvSpPr>
        <p:spPr>
          <a:xfrm>
            <a:off x="6946900" y="8432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8"/>
            <a:ext cx="677545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分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将整体分为左右两个区域</a:t>
            </a:r>
            <a:endParaRPr lang="zh-CN" altLang="en-US" sz="3200">
              <a:sym typeface="+mn-ea"/>
            </a:endParaRPr>
          </a:p>
          <a:p>
            <a:pPr algn="l"/>
            <a:r>
              <a:rPr lang="zh-CN" altLang="en-US" sz="3200">
                <a:sym typeface="+mn-ea"/>
              </a:rPr>
              <a:t>治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递归计算左右两区域的最短距离</a:t>
            </a:r>
            <a:endParaRPr lang="zh-CN" altLang="en-US" sz="3200" b="1" dirty="0"/>
          </a:p>
          <a:p>
            <a:pPr algn="l"/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301740" y="2124075"/>
            <a:ext cx="41224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思路：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x</a:t>
            </a:r>
            <a:r>
              <a:rPr lang="zh-CN" altLang="en-US"/>
              <a:t>坐标进行排序，</a:t>
            </a:r>
            <a:r>
              <a:rPr lang="zh-CN" altLang="en-US"/>
              <a:t>取中间点。</a:t>
            </a:r>
            <a:endParaRPr lang="zh-CN" altLang="en-US"/>
          </a:p>
          <a:p>
            <a:r>
              <a:rPr lang="zh-CN" altLang="en-US"/>
              <a:t>算法时间复杂度下限：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>
                <a:solidFill>
                  <a:srgbClr val="FF0000"/>
                </a:solidFill>
              </a:rPr>
              <a:t>mid = (l + r) / 2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1800"/>
              <a:t>做到左右区域点集数目基本相同，降低数据随机性带来的影响</a:t>
            </a:r>
            <a:endParaRPr lang="zh-CN" altLang="en-US" sz="180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35305" y="217995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993775" y="3236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1426210" y="28130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1350645" y="3744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5"/>
            </p:custDataLst>
          </p:nvPr>
        </p:nvSpPr>
        <p:spPr>
          <a:xfrm>
            <a:off x="1958340" y="29571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6"/>
            </p:custDataLst>
          </p:nvPr>
        </p:nvSpPr>
        <p:spPr>
          <a:xfrm>
            <a:off x="1755775" y="4328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7"/>
            </p:custDataLst>
          </p:nvPr>
        </p:nvSpPr>
        <p:spPr>
          <a:xfrm>
            <a:off x="2061210" y="33731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8"/>
            </p:custDataLst>
          </p:nvPr>
        </p:nvSpPr>
        <p:spPr>
          <a:xfrm>
            <a:off x="4341495" y="3236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674110" y="28886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25775" y="30988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1"/>
            </p:custDataLst>
          </p:nvPr>
        </p:nvSpPr>
        <p:spPr>
          <a:xfrm>
            <a:off x="4832985" y="39985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2"/>
            </p:custDataLst>
          </p:nvPr>
        </p:nvSpPr>
        <p:spPr>
          <a:xfrm>
            <a:off x="3749675" y="37268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4210685" y="41624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4"/>
            </p:custDataLst>
          </p:nvPr>
        </p:nvSpPr>
        <p:spPr>
          <a:xfrm>
            <a:off x="4051300" y="4657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15"/>
            </p:custDataLst>
          </p:nvPr>
        </p:nvSpPr>
        <p:spPr>
          <a:xfrm>
            <a:off x="2337435" y="47332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16"/>
            </p:custDataLst>
          </p:nvPr>
        </p:nvSpPr>
        <p:spPr>
          <a:xfrm>
            <a:off x="2611755" y="3820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>
            <p:custDataLst>
              <p:tags r:id="rId17"/>
            </p:custDataLst>
          </p:nvPr>
        </p:nvSpPr>
        <p:spPr>
          <a:xfrm>
            <a:off x="3192780" y="4328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8"/>
            </p:custDataLst>
          </p:nvPr>
        </p:nvSpPr>
        <p:spPr>
          <a:xfrm>
            <a:off x="4536440" y="2677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>
            <p:custDataLst>
              <p:tags r:id="rId19"/>
            </p:custDataLst>
          </p:nvPr>
        </p:nvSpPr>
        <p:spPr>
          <a:xfrm>
            <a:off x="5091430" y="3133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20"/>
            </p:custDataLst>
          </p:nvPr>
        </p:nvSpPr>
        <p:spPr>
          <a:xfrm>
            <a:off x="5262245" y="26771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21"/>
            </p:custDataLst>
          </p:nvPr>
        </p:nvSpPr>
        <p:spPr>
          <a:xfrm>
            <a:off x="5091430" y="46577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>
            <p:custDataLst>
              <p:tags r:id="rId22"/>
            </p:custDataLst>
          </p:nvPr>
        </p:nvSpPr>
        <p:spPr>
          <a:xfrm>
            <a:off x="3074035" y="36512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>
            <p:custDataLst>
              <p:tags r:id="rId23"/>
            </p:custDataLst>
          </p:nvPr>
        </p:nvSpPr>
        <p:spPr>
          <a:xfrm>
            <a:off x="3322320" y="35756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>
            <p:custDataLst>
              <p:tags r:id="rId24"/>
            </p:custDataLst>
          </p:nvPr>
        </p:nvSpPr>
        <p:spPr>
          <a:xfrm>
            <a:off x="918210" y="27374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568450"/>
            <a:ext cx="0" cy="408622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485265"/>
            <a:ext cx="0" cy="44011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0" y="2121535"/>
            <a:ext cx="52025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问题转化为：已知左右区域各自最短距离，求合并后的最短距离。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sz="2400"/>
              <a:t>合并之后两点的选择一共有三种情况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左</a:t>
            </a:r>
            <a:endParaRPr lang="zh-CN" altLang="en-US" sz="2400"/>
          </a:p>
          <a:p>
            <a:r>
              <a:rPr lang="zh-CN" altLang="en-US" sz="2400"/>
              <a:t>右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  <a:endParaRPr lang="zh-CN" altLang="en-US" sz="2400"/>
          </a:p>
        </p:txBody>
      </p: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3945" y="1209675"/>
            <a:ext cx="1598295" cy="4781550"/>
          </a:xfrm>
          <a:prstGeom prst="rect">
            <a:avLst/>
          </a:prstGeom>
          <a:pattFill prst="pct25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  <p:cxnSp>
        <p:nvCxnSpPr>
          <p:cNvPr id="31" name="直接连接符 30"/>
          <p:cNvCxnSpPr/>
          <p:nvPr/>
        </p:nvCxnSpPr>
        <p:spPr>
          <a:xfrm>
            <a:off x="273812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75050" y="1642110"/>
            <a:ext cx="0" cy="407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1870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9030970" y="744220"/>
            <a:ext cx="0" cy="5560695"/>
          </a:xfrm>
          <a:prstGeom prst="line">
            <a:avLst/>
          </a:prstGeom>
          <a:ln w="38100">
            <a:solidFill>
              <a:srgbClr val="C870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01433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2955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64933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0389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37946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1433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57377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01433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23290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79233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86790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30846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14285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8403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79233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34250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cxnSp>
        <p:nvCxnSpPr>
          <p:cNvPr id="36" name="直接连接符 35"/>
          <p:cNvCxnSpPr>
            <a:stCxn id="46" idx="5"/>
            <a:endCxn id="53" idx="3"/>
          </p:cNvCxnSpPr>
          <p:nvPr/>
        </p:nvCxnSpPr>
        <p:spPr>
          <a:xfrm flipV="1">
            <a:off x="8079105" y="3484880"/>
            <a:ext cx="1724025" cy="1299845"/>
          </a:xfrm>
          <a:prstGeom prst="line">
            <a:avLst/>
          </a:prstGeom>
          <a:solidFill>
            <a:schemeClr val="tx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>
            <a:off x="4318000" y="1393825"/>
            <a:ext cx="2905125" cy="5721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4" grpId="0" animBg="1"/>
      <p:bldP spid="54" grpId="1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5" grpId="0"/>
      <p:bldP spid="35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  <p:bldP spid="53" grpId="1" animBg="1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48158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ans = </a:t>
            </a:r>
            <a:r>
              <a:rPr lang="zh-CN" altLang="en-US" sz="2400">
                <a:sym typeface="+mn-ea"/>
              </a:rPr>
              <a:t>min(</a:t>
            </a:r>
            <a:r>
              <a:rPr lang="en-US" altLang="zh-CN" sz="2400">
                <a:sym typeface="+mn-ea"/>
              </a:rPr>
              <a:t>d1,d2)</a:t>
            </a:r>
            <a:endParaRPr lang="zh-CN" altLang="en-US" sz="2400"/>
          </a:p>
          <a:p>
            <a:r>
              <a:rPr lang="en-US" altLang="zh-CN" sz="2400"/>
              <a:t>for i = 1 to left.size</a:t>
            </a:r>
            <a:endParaRPr lang="en-US" altLang="zh-CN" sz="2400"/>
          </a:p>
          <a:p>
            <a:r>
              <a:rPr lang="en-US" altLang="zh-CN" sz="2400"/>
              <a:t>     for j = 1 to right.size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en-US" altLang="zh-CN" sz="2400">
                <a:sym typeface="+mn-ea"/>
              </a:rPr>
              <a:t>if ( dis(left[i], right[j]) &lt; ans 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              ans = </a:t>
            </a:r>
            <a:r>
              <a:rPr lang="en-US" altLang="zh-CN" sz="2400">
                <a:sym typeface="+mn-ea"/>
              </a:rPr>
              <a:t>dis(left[i], right[j])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5485" y="309054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递推公式</a:t>
            </a:r>
            <a:endParaRPr lang="zh-CN" altLang="en-US" sz="24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）平均情况 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T(n) = 2T(n/2) + (√n)^2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总体时间复杂度O（nlogn)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）最坏情况 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T(n) = 2T(n/2) + (n)^2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总体时间复杂度O（n^2)</a:t>
            </a:r>
            <a:endParaRPr lang="zh-CN" altLang="en-US" sz="2400"/>
          </a:p>
        </p:txBody>
      </p:sp>
      <p:sp>
        <p:nvSpPr>
          <p:cNvPr id="60" name="矩形 59"/>
          <p:cNvSpPr/>
          <p:nvPr>
            <p:custDataLst>
              <p:tags r:id="rId1"/>
            </p:custDataLst>
          </p:nvPr>
        </p:nvSpPr>
        <p:spPr>
          <a:xfrm>
            <a:off x="841375" y="1209675"/>
            <a:ext cx="3224530" cy="47815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>
            <p:custDataLst>
              <p:tags r:id="rId2"/>
            </p:custDataLst>
          </p:nvPr>
        </p:nvCxnSpPr>
        <p:spPr>
          <a:xfrm>
            <a:off x="2453640" y="744220"/>
            <a:ext cx="0" cy="556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>
            <p:custDataLst>
              <p:tags r:id="rId3"/>
            </p:custDataLst>
          </p:nvPr>
        </p:nvSpPr>
        <p:spPr>
          <a:xfrm>
            <a:off x="1437005" y="1642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>
            <p:custDataLst>
              <p:tags r:id="rId4"/>
            </p:custDataLst>
          </p:nvPr>
        </p:nvSpPr>
        <p:spPr>
          <a:xfrm>
            <a:off x="1252220" y="2404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>
            <p:custDataLst>
              <p:tags r:id="rId5"/>
            </p:custDataLst>
          </p:nvPr>
        </p:nvSpPr>
        <p:spPr>
          <a:xfrm>
            <a:off x="2072005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>
            <p:custDataLst>
              <p:tags r:id="rId6"/>
            </p:custDataLst>
          </p:nvPr>
        </p:nvSpPr>
        <p:spPr>
          <a:xfrm>
            <a:off x="1726565" y="213868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>
            <p:custDataLst>
              <p:tags r:id="rId7"/>
            </p:custDataLst>
          </p:nvPr>
        </p:nvSpPr>
        <p:spPr>
          <a:xfrm>
            <a:off x="1802130" y="30905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>
            <p:custDataLst>
              <p:tags r:id="rId8"/>
            </p:custDataLst>
          </p:nvPr>
        </p:nvSpPr>
        <p:spPr>
          <a:xfrm>
            <a:off x="1437005" y="36887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>
            <p:custDataLst>
              <p:tags r:id="rId9"/>
            </p:custDataLst>
          </p:nvPr>
        </p:nvSpPr>
        <p:spPr>
          <a:xfrm>
            <a:off x="1996440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>
            <p:custDataLst>
              <p:tags r:id="rId10"/>
            </p:custDataLst>
          </p:nvPr>
        </p:nvSpPr>
        <p:spPr>
          <a:xfrm>
            <a:off x="1437005" y="471995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>
            <p:custDataLst>
              <p:tags r:id="rId11"/>
            </p:custDataLst>
          </p:nvPr>
        </p:nvSpPr>
        <p:spPr>
          <a:xfrm>
            <a:off x="2655570" y="221424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>
            <p:custDataLst>
              <p:tags r:id="rId12"/>
            </p:custDataLst>
          </p:nvPr>
        </p:nvSpPr>
        <p:spPr>
          <a:xfrm>
            <a:off x="3215005" y="264858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>
            <p:custDataLst>
              <p:tags r:id="rId13"/>
            </p:custDataLst>
          </p:nvPr>
        </p:nvSpPr>
        <p:spPr>
          <a:xfrm>
            <a:off x="3290570" y="1717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>
            <p:custDataLst>
              <p:tags r:id="rId14"/>
            </p:custDataLst>
          </p:nvPr>
        </p:nvSpPr>
        <p:spPr>
          <a:xfrm>
            <a:off x="2731135" y="324167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>
            <p:custDataLst>
              <p:tags r:id="rId15"/>
            </p:custDataLst>
          </p:nvPr>
        </p:nvSpPr>
        <p:spPr>
          <a:xfrm>
            <a:off x="3565525" y="416369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>
            <p:custDataLst>
              <p:tags r:id="rId16"/>
            </p:custDataLst>
          </p:nvPr>
        </p:nvSpPr>
        <p:spPr>
          <a:xfrm>
            <a:off x="2806700" y="4374515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3215005" y="3420110"/>
            <a:ext cx="75565" cy="755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>
            <p:custDataLst>
              <p:tags r:id="rId18"/>
            </p:custDataLst>
          </p:nvPr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 = min(</a:t>
            </a:r>
            <a:r>
              <a:rPr lang="en-US" altLang="zh-CN"/>
              <a:t>d1,d2)</a:t>
            </a:r>
            <a:endParaRPr lang="en-US" altLang="zh-CN"/>
          </a:p>
        </p:txBody>
      </p:sp>
      <p:cxnSp>
        <p:nvCxnSpPr>
          <p:cNvPr id="78" name="直接连接符 77"/>
          <p:cNvCxnSpPr>
            <a:stCxn id="65" idx="2"/>
            <a:endCxn id="70" idx="7"/>
          </p:cNvCxnSpPr>
          <p:nvPr>
            <p:custDataLst>
              <p:tags r:id="rId19"/>
            </p:custDataLst>
          </p:nvPr>
        </p:nvCxnSpPr>
        <p:spPr>
          <a:xfrm>
            <a:off x="1726565" y="2176780"/>
            <a:ext cx="993775" cy="48260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5" idx="2"/>
            <a:endCxn id="72" idx="6"/>
          </p:cNvCxnSpPr>
          <p:nvPr>
            <p:custDataLst>
              <p:tags r:id="rId20"/>
            </p:custDataLst>
          </p:nvPr>
        </p:nvCxnSpPr>
        <p:spPr>
          <a:xfrm flipV="1">
            <a:off x="1726565" y="1755775"/>
            <a:ext cx="1639570" cy="42100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5" idx="2"/>
            <a:endCxn id="71" idx="5"/>
          </p:cNvCxnSpPr>
          <p:nvPr>
            <p:custDataLst>
              <p:tags r:id="rId21"/>
            </p:custDataLst>
          </p:nvPr>
        </p:nvCxnSpPr>
        <p:spPr>
          <a:xfrm>
            <a:off x="1726565" y="2176780"/>
            <a:ext cx="1553210" cy="53657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3"/>
            <a:endCxn id="73" idx="5"/>
          </p:cNvCxnSpPr>
          <p:nvPr>
            <p:custDataLst>
              <p:tags r:id="rId22"/>
            </p:custDataLst>
          </p:nvPr>
        </p:nvCxnSpPr>
        <p:spPr>
          <a:xfrm>
            <a:off x="1737360" y="2203450"/>
            <a:ext cx="1058545" cy="11029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6" idx="4"/>
          </p:cNvCxnSpPr>
          <p:nvPr>
            <p:custDataLst>
              <p:tags r:id="rId23"/>
            </p:custDataLst>
          </p:nvPr>
        </p:nvCxnSpPr>
        <p:spPr>
          <a:xfrm>
            <a:off x="1726565" y="2176780"/>
            <a:ext cx="1526540" cy="131889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5" idx="2"/>
            <a:endCxn id="75" idx="6"/>
          </p:cNvCxnSpPr>
          <p:nvPr>
            <p:custDataLst>
              <p:tags r:id="rId24"/>
            </p:custDataLst>
          </p:nvPr>
        </p:nvCxnSpPr>
        <p:spPr>
          <a:xfrm>
            <a:off x="1726565" y="2176780"/>
            <a:ext cx="1155700" cy="223583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4" idx="0"/>
          </p:cNvCxnSpPr>
          <p:nvPr>
            <p:custDataLst>
              <p:tags r:id="rId25"/>
            </p:custDataLst>
          </p:nvPr>
        </p:nvCxnSpPr>
        <p:spPr>
          <a:xfrm>
            <a:off x="1726565" y="2138680"/>
            <a:ext cx="1877060" cy="2025015"/>
          </a:xfrm>
          <a:prstGeom prst="lin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3640" y="868045"/>
            <a:ext cx="9140190" cy="1998345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1.xml><?xml version="1.0" encoding="utf-8"?>
<p:tagLst xmlns:p="http://schemas.openxmlformats.org/presentationml/2006/main">
  <p:tag name="KSO_WM_UNIT_TABLE_BEAUTIFY" val="smartTable{16c55ef8-00a0-49f3-b3fd-3d0841db1682}"/>
</p:tagLst>
</file>

<file path=ppt/tags/tag11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68.xml><?xml version="1.0" encoding="utf-8"?>
<p:tagLst xmlns:p="http://schemas.openxmlformats.org/presentationml/2006/main">
  <p:tag name="KSO_WM_UNIT_TABLE_BEAUTIFY" val="smartTable{11269a51-4184-46b9-8eeb-61002ed389f5}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78.xml><?xml version="1.0" encoding="utf-8"?>
<p:tagLst xmlns:p="http://schemas.openxmlformats.org/presentationml/2006/main">
  <p:tag name="KSO_WM_UNIT_TABLE_BEAUTIFY" val="smartTable{fd4bd4ec-59b5-4190-b03e-2c3c59fb21ec}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9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ABLE_BEAUTIFY" val="smartTable{a364d588-4b88-4346-8a94-71cd405a3583}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20218640"/>
</p:tagLst>
</file>

<file path=ppt/tags/tag283.xml><?xml version="1.0" encoding="utf-8"?>
<p:tagLst xmlns:p="http://schemas.openxmlformats.org/presentationml/2006/main">
  <p:tag name="KSO_WM_FULL_TEXT_BEAUTIFY_COPY_ID" val="5"/>
</p:tagLst>
</file>

<file path=ppt/tags/tag28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6944</Words>
  <Application>WPS 演示</Application>
  <PresentationFormat>宽屏</PresentationFormat>
  <Paragraphs>753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汉仪旗黑</vt:lpstr>
      <vt:lpstr>Webdings</vt:lpstr>
      <vt:lpstr>幼圆</vt:lpstr>
      <vt:lpstr>Wingdings</vt:lpstr>
      <vt:lpstr>汉仪书宋二KW</vt:lpstr>
      <vt:lpstr>宋体</vt:lpstr>
      <vt:lpstr>Arial Unicode MS</vt:lpstr>
      <vt:lpstr>等线</vt:lpstr>
      <vt:lpstr>汉仪中等线KW</vt:lpstr>
      <vt:lpstr>Cambria Math</vt:lpstr>
      <vt:lpstr>Kingsoft Math</vt:lpstr>
      <vt:lpstr>华文宋体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WPS_1635000202</cp:lastModifiedBy>
  <cp:revision>141</cp:revision>
  <dcterms:created xsi:type="dcterms:W3CDTF">2024-04-11T07:22:48Z</dcterms:created>
  <dcterms:modified xsi:type="dcterms:W3CDTF">2024-04-11T07:22:48Z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KSORubyTemplateID">
    <vt:lpwstr>8</vt:lpwstr>
  </property>
  <property fmtid="{D5CDD505-2E9C-101B-9397-08002B2CF9AE}" pid="4" name="ICV">
    <vt:lpwstr>08416DE87F64792E1A0114668E8045AA_43</vt:lpwstr>
  </property>
</Properties>
</file>