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9" r:id="rId3"/>
    <p:sldId id="273" r:id="rId4"/>
    <p:sldId id="304" r:id="rId5"/>
    <p:sldId id="408" r:id="rId6"/>
    <p:sldId id="439" r:id="rId7"/>
    <p:sldId id="426" r:id="rId8"/>
    <p:sldId id="440" r:id="rId10"/>
    <p:sldId id="443" r:id="rId11"/>
    <p:sldId id="444" r:id="rId12"/>
    <p:sldId id="450" r:id="rId13"/>
    <p:sldId id="445" r:id="rId14"/>
    <p:sldId id="446" r:id="rId15"/>
    <p:sldId id="447" r:id="rId16"/>
    <p:sldId id="514" r:id="rId17"/>
    <p:sldId id="456" r:id="rId18"/>
    <p:sldId id="449" r:id="rId19"/>
    <p:sldId id="466" r:id="rId20"/>
    <p:sldId id="486" r:id="rId21"/>
    <p:sldId id="487" r:id="rId22"/>
    <p:sldId id="488" r:id="rId23"/>
    <p:sldId id="494" r:id="rId24"/>
    <p:sldId id="489" r:id="rId25"/>
    <p:sldId id="491" r:id="rId26"/>
    <p:sldId id="492" r:id="rId27"/>
    <p:sldId id="493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9" r:id="rId38"/>
    <p:sldId id="510" r:id="rId39"/>
    <p:sldId id="512" r:id="rId40"/>
    <p:sldId id="539" r:id="rId41"/>
    <p:sldId id="272" r:id="rId4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6" userDrawn="1">
          <p15:clr>
            <a:srgbClr val="A4A3A4"/>
          </p15:clr>
        </p15:guide>
        <p15:guide id="2" orient="horz" pos="222" userDrawn="1">
          <p15:clr>
            <a:srgbClr val="A4A3A4"/>
          </p15:clr>
        </p15:guide>
        <p15:guide id="3" orient="horz" pos="3972" userDrawn="1">
          <p15:clr>
            <a:srgbClr val="A4A3A4"/>
          </p15:clr>
        </p15:guide>
        <p15:guide id="4" pos="3970" userDrawn="1">
          <p15:clr>
            <a:srgbClr val="A4A3A4"/>
          </p15:clr>
        </p15:guide>
        <p15:guide id="5" pos="7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01A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691" y="62"/>
      </p:cViewPr>
      <p:guideLst>
        <p:guide orient="horz" pos="1946"/>
        <p:guide orient="horz" pos="222"/>
        <p:guide orient="horz" pos="3972"/>
        <p:guide pos="3970"/>
        <p:guide pos="7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783-5FF8-4D90-8D0F-1E0774ABAB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75CF-16FF-4CA4-A55F-DF04FD4150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5.jpe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jpe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7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8.jpeg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818783" y="2699344"/>
            <a:ext cx="6130657" cy="1194951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9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818783" y="2257424"/>
            <a:ext cx="6130657" cy="353931"/>
          </a:xfrm>
        </p:spPr>
        <p:txBody>
          <a:bodyPr lIns="91440" tIns="45720" rIns="91440" bIns="45720" anchor="b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818783" y="5463545"/>
            <a:ext cx="4424363" cy="619125"/>
          </a:xfrm>
        </p:spPr>
        <p:txBody>
          <a:bodyPr lIns="91440" tIns="45720" rIns="91440" bIns="45720">
            <a:normAutofit/>
          </a:bodyPr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69882" y="2548901"/>
            <a:ext cx="10852237" cy="1760199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blipFill rotWithShape="1">
            <a:blip r:embed="rId3" cstate="email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blipFill rotWithShape="1">
            <a:blip r:embed="rId3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85700" y="3498850"/>
            <a:ext cx="7220600" cy="97155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0.xml"/><Relationship Id="rId3" Type="http://schemas.openxmlformats.org/officeDocument/2006/relationships/image" Target="../media/image13.png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6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9.xml"/><Relationship Id="rId3" Type="http://schemas.openxmlformats.org/officeDocument/2006/relationships/image" Target="../media/image15.png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0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8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7" Type="http://schemas.openxmlformats.org/officeDocument/2006/relationships/notesSlide" Target="../notesSlides/notesSlide29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232.xml"/><Relationship Id="rId24" Type="http://schemas.openxmlformats.org/officeDocument/2006/relationships/image" Target="../media/image16.png"/><Relationship Id="rId23" Type="http://schemas.openxmlformats.org/officeDocument/2006/relationships/tags" Target="../tags/tag231.xml"/><Relationship Id="rId22" Type="http://schemas.openxmlformats.org/officeDocument/2006/relationships/tags" Target="../tags/tag230.xml"/><Relationship Id="rId21" Type="http://schemas.openxmlformats.org/officeDocument/2006/relationships/tags" Target="../tags/tag229.xml"/><Relationship Id="rId20" Type="http://schemas.openxmlformats.org/officeDocument/2006/relationships/tags" Target="../tags/tag228.xml"/><Relationship Id="rId2" Type="http://schemas.openxmlformats.org/officeDocument/2006/relationships/tags" Target="../tags/tag210.xml"/><Relationship Id="rId19" Type="http://schemas.openxmlformats.org/officeDocument/2006/relationships/tags" Target="../tags/tag227.xml"/><Relationship Id="rId18" Type="http://schemas.openxmlformats.org/officeDocument/2006/relationships/tags" Target="../tags/tag226.xml"/><Relationship Id="rId17" Type="http://schemas.openxmlformats.org/officeDocument/2006/relationships/tags" Target="../tags/tag225.xml"/><Relationship Id="rId16" Type="http://schemas.openxmlformats.org/officeDocument/2006/relationships/tags" Target="../tags/tag224.xml"/><Relationship Id="rId15" Type="http://schemas.openxmlformats.org/officeDocument/2006/relationships/tags" Target="../tags/tag223.xml"/><Relationship Id="rId14" Type="http://schemas.openxmlformats.org/officeDocument/2006/relationships/tags" Target="../tags/tag222.xml"/><Relationship Id="rId13" Type="http://schemas.openxmlformats.org/officeDocument/2006/relationships/tags" Target="../tags/tag221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tags" Target="../tags/tag209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5" Type="http://schemas.openxmlformats.org/officeDocument/2006/relationships/notesSlide" Target="../notesSlides/notesSlide30.xml"/><Relationship Id="rId24" Type="http://schemas.openxmlformats.org/officeDocument/2006/relationships/slideLayout" Target="../slideLayouts/slideLayout12.xml"/><Relationship Id="rId23" Type="http://schemas.openxmlformats.org/officeDocument/2006/relationships/tags" Target="../tags/tag254.xml"/><Relationship Id="rId22" Type="http://schemas.openxmlformats.org/officeDocument/2006/relationships/image" Target="../media/image12.png"/><Relationship Id="rId21" Type="http://schemas.openxmlformats.org/officeDocument/2006/relationships/tags" Target="../tags/tag253.xml"/><Relationship Id="rId20" Type="http://schemas.openxmlformats.org/officeDocument/2006/relationships/tags" Target="../tags/tag252.xml"/><Relationship Id="rId2" Type="http://schemas.openxmlformats.org/officeDocument/2006/relationships/tags" Target="../tags/tag234.xml"/><Relationship Id="rId19" Type="http://schemas.openxmlformats.org/officeDocument/2006/relationships/tags" Target="../tags/tag251.xml"/><Relationship Id="rId18" Type="http://schemas.openxmlformats.org/officeDocument/2006/relationships/tags" Target="../tags/tag250.xml"/><Relationship Id="rId17" Type="http://schemas.openxmlformats.org/officeDocument/2006/relationships/tags" Target="../tags/tag249.xml"/><Relationship Id="rId16" Type="http://schemas.openxmlformats.org/officeDocument/2006/relationships/tags" Target="../tags/tag248.xml"/><Relationship Id="rId15" Type="http://schemas.openxmlformats.org/officeDocument/2006/relationships/tags" Target="../tags/tag247.xml"/><Relationship Id="rId14" Type="http://schemas.openxmlformats.org/officeDocument/2006/relationships/tags" Target="../tags/tag246.xml"/><Relationship Id="rId13" Type="http://schemas.openxmlformats.org/officeDocument/2006/relationships/tags" Target="../tags/tag245.xml"/><Relationship Id="rId12" Type="http://schemas.openxmlformats.org/officeDocument/2006/relationships/tags" Target="../tags/tag244.xml"/><Relationship Id="rId11" Type="http://schemas.openxmlformats.org/officeDocument/2006/relationships/tags" Target="../tags/tag243.xml"/><Relationship Id="rId10" Type="http://schemas.openxmlformats.org/officeDocument/2006/relationships/tags" Target="../tags/tag242.xml"/><Relationship Id="rId1" Type="http://schemas.openxmlformats.org/officeDocument/2006/relationships/tags" Target="../tags/tag233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5" Type="http://schemas.openxmlformats.org/officeDocument/2006/relationships/notesSlide" Target="../notesSlides/notesSlide31.xml"/><Relationship Id="rId24" Type="http://schemas.openxmlformats.org/officeDocument/2006/relationships/slideLayout" Target="../slideLayouts/slideLayout12.xml"/><Relationship Id="rId23" Type="http://schemas.openxmlformats.org/officeDocument/2006/relationships/tags" Target="../tags/tag276.xml"/><Relationship Id="rId22" Type="http://schemas.openxmlformats.org/officeDocument/2006/relationships/tags" Target="../tags/tag275.xml"/><Relationship Id="rId21" Type="http://schemas.openxmlformats.org/officeDocument/2006/relationships/tags" Target="../tags/tag274.xml"/><Relationship Id="rId20" Type="http://schemas.openxmlformats.org/officeDocument/2006/relationships/tags" Target="../tags/tag273.xml"/><Relationship Id="rId2" Type="http://schemas.openxmlformats.org/officeDocument/2006/relationships/tags" Target="../tags/tag255.xml"/><Relationship Id="rId19" Type="http://schemas.openxmlformats.org/officeDocument/2006/relationships/tags" Target="../tags/tag272.xml"/><Relationship Id="rId18" Type="http://schemas.openxmlformats.org/officeDocument/2006/relationships/tags" Target="../tags/tag271.xml"/><Relationship Id="rId17" Type="http://schemas.openxmlformats.org/officeDocument/2006/relationships/tags" Target="../tags/tag270.xml"/><Relationship Id="rId16" Type="http://schemas.openxmlformats.org/officeDocument/2006/relationships/tags" Target="../tags/tag269.xml"/><Relationship Id="rId15" Type="http://schemas.openxmlformats.org/officeDocument/2006/relationships/tags" Target="../tags/tag268.xml"/><Relationship Id="rId14" Type="http://schemas.openxmlformats.org/officeDocument/2006/relationships/tags" Target="../tags/tag267.xml"/><Relationship Id="rId13" Type="http://schemas.openxmlformats.org/officeDocument/2006/relationships/tags" Target="../tags/tag266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8.xml"/><Relationship Id="rId2" Type="http://schemas.openxmlformats.org/officeDocument/2006/relationships/image" Target="../media/image18.png"/><Relationship Id="rId1" Type="http://schemas.openxmlformats.org/officeDocument/2006/relationships/tags" Target="../tags/tag277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image" Target="../media/image19.png"/><Relationship Id="rId1" Type="http://schemas.openxmlformats.org/officeDocument/2006/relationships/tags" Target="../tags/tag27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12.xml"/><Relationship Id="rId2" Type="http://schemas.openxmlformats.org/officeDocument/2006/relationships/image" Target="../media/image11.png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139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tags" Target="../tags/tag116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9" Type="http://schemas.openxmlformats.org/officeDocument/2006/relationships/notesSlide" Target="../notesSlides/notesSlide4.xml"/><Relationship Id="rId28" Type="http://schemas.openxmlformats.org/officeDocument/2006/relationships/slideLayout" Target="../slideLayouts/slideLayout12.xml"/><Relationship Id="rId27" Type="http://schemas.openxmlformats.org/officeDocument/2006/relationships/tags" Target="../tags/tag167.xml"/><Relationship Id="rId26" Type="http://schemas.openxmlformats.org/officeDocument/2006/relationships/image" Target="../media/image12.png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tags" Target="../tags/tag143.xml"/><Relationship Id="rId19" Type="http://schemas.openxmlformats.org/officeDocument/2006/relationships/tags" Target="../tags/tag160.xml"/><Relationship Id="rId18" Type="http://schemas.openxmlformats.org/officeDocument/2006/relationships/tags" Target="../tags/tag159.xml"/><Relationship Id="rId17" Type="http://schemas.openxmlformats.org/officeDocument/2006/relationships/tags" Target="../tags/tag158.xml"/><Relationship Id="rId16" Type="http://schemas.openxmlformats.org/officeDocument/2006/relationships/tags" Target="../tags/tag157.xml"/><Relationship Id="rId15" Type="http://schemas.openxmlformats.org/officeDocument/2006/relationships/tags" Target="../tags/tag156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7486" y="1532370"/>
            <a:ext cx="872617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 </a:t>
            </a:r>
            <a:r>
              <a:rPr lang="zh-CN" altLang="en-US" sz="4800" b="1" dirty="0"/>
              <a:t>算法设计</a:t>
            </a:r>
            <a:r>
              <a:rPr lang="zh-CN" altLang="en-US" sz="4800" b="1" dirty="0"/>
              <a:t>与分析</a:t>
            </a:r>
            <a:endParaRPr lang="zh-CN" altLang="en-US" sz="4800" b="1" dirty="0"/>
          </a:p>
          <a:p>
            <a:pPr algn="ctr"/>
            <a:r>
              <a:rPr lang="zh-CN" altLang="en-US" sz="4800" b="1" dirty="0"/>
              <a:t>实验</a:t>
            </a:r>
            <a:r>
              <a:rPr lang="zh-CN" altLang="en-US" sz="4800" b="1" dirty="0"/>
              <a:t>二：分治法求最近点对问题</a:t>
            </a:r>
            <a:endParaRPr lang="zh-CN" altLang="en-US" sz="4800" b="1" dirty="0"/>
          </a:p>
        </p:txBody>
      </p:sp>
      <p:sp>
        <p:nvSpPr>
          <p:cNvPr id="5122" name="副标题 5122"/>
          <p:cNvSpPr>
            <a:spLocks noGrp="1"/>
          </p:cNvSpPr>
          <p:nvPr/>
        </p:nvSpPr>
        <p:spPr>
          <a:xfrm>
            <a:off x="4424045" y="3952240"/>
            <a:ext cx="4259580" cy="1698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/>
          <a:lstStyle>
            <a:lvl1pPr marL="85725" lvl="0" indent="-85725" algn="ctr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None/>
              <a:defRPr sz="20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1pPr>
            <a:lvl2pPr marL="85725" lvl="1" indent="-85725" algn="ct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6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4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       名：敖宇飞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朱伟晔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       业：软件工程</a:t>
            </a:r>
            <a:endParaRPr lang="zh-CN" altLang="en-US" sz="2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indent="-342900" algn="l" eaLnBrk="1" hangingPunct="1">
              <a:buSzPct val="100000"/>
            </a:pP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指导</a:t>
            </a:r>
            <a:r>
              <a:rPr lang="en-US" altLang="zh-CN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老师：杜智华</a:t>
            </a: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  <a:p>
            <a:pPr indent="-342900" algn="l" eaLnBrk="1" hangingPunct="1">
              <a:buSzPct val="100000"/>
            </a:pP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5" name="矩形 34"/>
          <p:cNvSpPr/>
          <p:nvPr/>
        </p:nvSpPr>
        <p:spPr>
          <a:xfrm>
            <a:off x="841375" y="1209675"/>
            <a:ext cx="3224530" cy="47815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453640" y="744220"/>
            <a:ext cx="0" cy="55606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437005" y="1642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252220" y="2404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72005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726565" y="21386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802130" y="3090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37005" y="3688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96440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37005" y="4719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655570" y="22142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215005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90570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31135" y="3241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565525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0670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215005" y="3420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15485" y="205105"/>
            <a:ext cx="6814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1</a:t>
            </a:r>
            <a:r>
              <a:rPr lang="zh-CN" altLang="en-US" sz="2400"/>
              <a:t>：暴力法</a:t>
            </a:r>
            <a:r>
              <a:rPr lang="en-US" altLang="zh-CN" sz="2400"/>
              <a:t>      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cxnSp>
        <p:nvCxnSpPr>
          <p:cNvPr id="36" name="直接连接符 35"/>
          <p:cNvCxnSpPr>
            <a:stCxn id="42" idx="2"/>
            <a:endCxn id="47" idx="7"/>
          </p:cNvCxnSpPr>
          <p:nvPr/>
        </p:nvCxnSpPr>
        <p:spPr>
          <a:xfrm>
            <a:off x="1726565" y="2176780"/>
            <a:ext cx="993775" cy="48260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2" idx="2"/>
            <a:endCxn id="49" idx="6"/>
          </p:cNvCxnSpPr>
          <p:nvPr/>
        </p:nvCxnSpPr>
        <p:spPr>
          <a:xfrm flipV="1">
            <a:off x="1726565" y="1755775"/>
            <a:ext cx="1639570" cy="42100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2"/>
            <a:endCxn id="48" idx="5"/>
          </p:cNvCxnSpPr>
          <p:nvPr/>
        </p:nvCxnSpPr>
        <p:spPr>
          <a:xfrm>
            <a:off x="1726565" y="2176780"/>
            <a:ext cx="1553210" cy="53657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3"/>
            <a:endCxn id="50" idx="5"/>
          </p:cNvCxnSpPr>
          <p:nvPr/>
        </p:nvCxnSpPr>
        <p:spPr>
          <a:xfrm>
            <a:off x="1737360" y="2203450"/>
            <a:ext cx="1058545" cy="110299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53" idx="4"/>
          </p:cNvCxnSpPr>
          <p:nvPr/>
        </p:nvCxnSpPr>
        <p:spPr>
          <a:xfrm>
            <a:off x="1726565" y="2176780"/>
            <a:ext cx="1526540" cy="131889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52" idx="6"/>
          </p:cNvCxnSpPr>
          <p:nvPr/>
        </p:nvCxnSpPr>
        <p:spPr>
          <a:xfrm>
            <a:off x="1726565" y="2176780"/>
            <a:ext cx="1155700" cy="223583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51" idx="0"/>
          </p:cNvCxnSpPr>
          <p:nvPr/>
        </p:nvCxnSpPr>
        <p:spPr>
          <a:xfrm>
            <a:off x="1726565" y="2138680"/>
            <a:ext cx="1877060" cy="202501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701540" y="5051425"/>
          <a:ext cx="7733665" cy="154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/>
                <a:gridCol w="1130935"/>
                <a:gridCol w="1104900"/>
                <a:gridCol w="1104900"/>
                <a:gridCol w="1105535"/>
                <a:gridCol w="1104265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单次时间（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152.599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482.966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993.825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1608.5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2310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09135" y="969645"/>
            <a:ext cx="7092950" cy="37503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5" name="矩形 34"/>
          <p:cNvSpPr/>
          <p:nvPr/>
        </p:nvSpPr>
        <p:spPr>
          <a:xfrm>
            <a:off x="841375" y="1209675"/>
            <a:ext cx="3224530" cy="478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453640" y="744220"/>
            <a:ext cx="0" cy="55606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437005" y="1642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252220" y="2404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72005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726565" y="21386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802130" y="3090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37005" y="3688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96440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37005" y="4719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655570" y="22142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215005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90570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31135" y="3241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565525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0670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215005" y="3420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15485" y="196215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：优化理论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7115810" y="1209675"/>
            <a:ext cx="3261360" cy="4761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746490" y="926465"/>
            <a:ext cx="0" cy="53581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113395" y="32975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520815" y="1704975"/>
            <a:ext cx="3261360" cy="326136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331325" y="16224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861550" y="21945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594215" y="51034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171940" y="30708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137140" y="29952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171940" y="40055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5" idx="3"/>
          </p:cNvCxnSpPr>
          <p:nvPr/>
        </p:nvCxnSpPr>
        <p:spPr>
          <a:xfrm flipH="1">
            <a:off x="7115810" y="3362325"/>
            <a:ext cx="1008380" cy="1220470"/>
          </a:xfrm>
          <a:prstGeom prst="line">
            <a:avLst/>
          </a:prstGeom>
          <a:solidFill>
            <a:schemeClr val="tx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5810" y="3522345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= d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4354830" y="3166110"/>
            <a:ext cx="1884680" cy="5200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5" grpId="0"/>
      <p:bldP spid="35" grpId="1" animBg="1"/>
      <p:bldP spid="39" grpId="1" animBg="1"/>
      <p:bldP spid="40" grpId="1" animBg="1"/>
      <p:bldP spid="41" grpId="1" animBg="1"/>
      <p:bldP spid="42" grpId="1" animBg="1"/>
      <p:bldP spid="43" grpId="1" animBg="1"/>
      <p:bldP spid="44" grpId="1" animBg="1"/>
      <p:bldP spid="45" grpId="1" animBg="1"/>
      <p:bldP spid="46" grpId="1" animBg="1"/>
      <p:bldP spid="47" grpId="1" animBg="1"/>
      <p:bldP spid="48" grpId="1" animBg="1"/>
      <p:bldP spid="49" grpId="1" animBg="1"/>
      <p:bldP spid="50" grpId="1" animBg="1"/>
      <p:bldP spid="51" grpId="1" animBg="1"/>
      <p:bldP spid="52" grpId="1" animBg="1"/>
      <p:bldP spid="53" grpId="1" animBg="1"/>
      <p:bldP spid="55" grpId="1"/>
      <p:bldP spid="3" grpId="0" bldLvl="0" animBg="1"/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8" grpId="0" bldLvl="0" animBg="1"/>
      <p:bldP spid="8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951865" y="1049655"/>
            <a:ext cx="3261360" cy="47618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73020" y="643890"/>
            <a:ext cx="0" cy="56603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39925" y="331724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7345" y="172466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57855" y="16243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88080" y="219646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20745" y="510540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98470" y="3090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63670" y="299720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998470" y="402526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5" idx="3"/>
          </p:cNvCxnSpPr>
          <p:nvPr/>
        </p:nvCxnSpPr>
        <p:spPr>
          <a:xfrm flipH="1">
            <a:off x="951865" y="3382010"/>
            <a:ext cx="998855" cy="123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42340" y="354203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= d</a:t>
            </a:r>
            <a:endParaRPr lang="en-US" altLang="zh-CN"/>
          </a:p>
        </p:txBody>
      </p:sp>
      <p:sp>
        <p:nvSpPr>
          <p:cNvPr id="19" name="任意多边形 18"/>
          <p:cNvSpPr/>
          <p:nvPr/>
        </p:nvSpPr>
        <p:spPr>
          <a:xfrm>
            <a:off x="2955925" y="1442085"/>
            <a:ext cx="1236345" cy="4077970"/>
          </a:xfrm>
          <a:custGeom>
            <a:avLst/>
            <a:gdLst>
              <a:gd name="connisteX0" fmla="*/ 268127 w 1236068"/>
              <a:gd name="connsiteY0" fmla="*/ 53584 h 4077744"/>
              <a:gd name="connisteX1" fmla="*/ 29367 w 1236068"/>
              <a:gd name="connsiteY1" fmla="*/ 172964 h 4077744"/>
              <a:gd name="connisteX2" fmla="*/ 881537 w 1236068"/>
              <a:gd name="connsiteY2" fmla="*/ 1537579 h 4077744"/>
              <a:gd name="connisteX3" fmla="*/ 350042 w 1236068"/>
              <a:gd name="connsiteY3" fmla="*/ 3800084 h 4077744"/>
              <a:gd name="connisteX4" fmla="*/ 716437 w 1236068"/>
              <a:gd name="connsiteY4" fmla="*/ 3671814 h 4077744"/>
              <a:gd name="connisteX5" fmla="*/ 1220627 w 1236068"/>
              <a:gd name="connsiteY5" fmla="*/ 1436614 h 4077744"/>
              <a:gd name="connisteX6" fmla="*/ 203992 w 1236068"/>
              <a:gd name="connsiteY6" fmla="*/ 16754 h 407774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236069" h="4077745">
                <a:moveTo>
                  <a:pt x="268128" y="53585"/>
                </a:moveTo>
                <a:cubicBezTo>
                  <a:pt x="203358" y="50410"/>
                  <a:pt x="-93187" y="-123580"/>
                  <a:pt x="29368" y="172965"/>
                </a:cubicBezTo>
                <a:cubicBezTo>
                  <a:pt x="151923" y="469510"/>
                  <a:pt x="817403" y="812410"/>
                  <a:pt x="881538" y="1537580"/>
                </a:cubicBezTo>
                <a:cubicBezTo>
                  <a:pt x="945673" y="2262750"/>
                  <a:pt x="383063" y="3373365"/>
                  <a:pt x="350043" y="3800085"/>
                </a:cubicBezTo>
                <a:cubicBezTo>
                  <a:pt x="317023" y="4226805"/>
                  <a:pt x="542448" y="4144255"/>
                  <a:pt x="716438" y="3671815"/>
                </a:cubicBezTo>
                <a:cubicBezTo>
                  <a:pt x="890428" y="3199375"/>
                  <a:pt x="1322863" y="2167500"/>
                  <a:pt x="1220628" y="1436615"/>
                </a:cubicBezTo>
                <a:cubicBezTo>
                  <a:pt x="1118393" y="705730"/>
                  <a:pt x="417353" y="256150"/>
                  <a:pt x="203993" y="167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08705" y="1568450"/>
            <a:ext cx="170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无效点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989695" y="35153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397115" y="192278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1" idx="3"/>
          </p:cNvCxnSpPr>
          <p:nvPr/>
        </p:nvCxnSpPr>
        <p:spPr>
          <a:xfrm flipH="1">
            <a:off x="8067675" y="3580130"/>
            <a:ext cx="932815" cy="128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0"/>
            <a:endCxn id="22" idx="4"/>
          </p:cNvCxnSpPr>
          <p:nvPr/>
        </p:nvCxnSpPr>
        <p:spPr>
          <a:xfrm>
            <a:off x="9027795" y="1922780"/>
            <a:ext cx="0" cy="326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8973820" y="184404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950960" y="346964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964930" y="511873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386320" y="279400"/>
            <a:ext cx="3261360" cy="326136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400290" y="3515360"/>
            <a:ext cx="3261360" cy="326136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355580" y="265811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382250" y="426275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3036570" y="3157855"/>
            <a:ext cx="0" cy="934720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157855" y="3317240"/>
            <a:ext cx="982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dis &gt; d</a:t>
            </a:r>
            <a:endParaRPr lang="en-US" altLang="zh-CN" sz="2000">
              <a:solidFill>
                <a:srgbClr val="FF0000"/>
              </a:solidFill>
            </a:endParaRPr>
          </a:p>
        </p:txBody>
      </p:sp>
      <p:cxnSp>
        <p:nvCxnSpPr>
          <p:cNvPr id="38" name="直接连接符 37"/>
          <p:cNvCxnSpPr>
            <a:endCxn id="31" idx="0"/>
          </p:cNvCxnSpPr>
          <p:nvPr/>
        </p:nvCxnSpPr>
        <p:spPr>
          <a:xfrm flipH="1">
            <a:off x="9030970" y="1976120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9030335" y="3579495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6" idx="5"/>
            <a:endCxn id="32" idx="1"/>
          </p:cNvCxnSpPr>
          <p:nvPr/>
        </p:nvCxnSpPr>
        <p:spPr>
          <a:xfrm>
            <a:off x="9086850" y="1957070"/>
            <a:ext cx="1287780" cy="72009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2" idx="2"/>
            <a:endCxn id="31" idx="0"/>
          </p:cNvCxnSpPr>
          <p:nvPr/>
        </p:nvCxnSpPr>
        <p:spPr>
          <a:xfrm flipH="1">
            <a:off x="9030970" y="2724150"/>
            <a:ext cx="1324610" cy="79121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3" idx="4"/>
          </p:cNvCxnSpPr>
          <p:nvPr/>
        </p:nvCxnSpPr>
        <p:spPr>
          <a:xfrm>
            <a:off x="9031605" y="3515360"/>
            <a:ext cx="1416685" cy="879475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8" idx="6"/>
          </p:cNvCxnSpPr>
          <p:nvPr/>
        </p:nvCxnSpPr>
        <p:spPr>
          <a:xfrm flipH="1">
            <a:off x="9097010" y="4394835"/>
            <a:ext cx="1351280" cy="7899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10448290" y="2766060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>
            <a:off x="4725670" y="3090545"/>
            <a:ext cx="2232025" cy="61150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 bldLvl="0" animBg="1"/>
      <p:bldP spid="10" grpId="0" bldLvl="0" animBg="1"/>
      <p:bldP spid="11" grpId="0" bldLvl="0" animBg="1"/>
      <p:bldP spid="13" grpId="0" bldLvl="0" animBg="1"/>
      <p:bldP spid="8" grpId="0" animBg="1"/>
      <p:bldP spid="16" grpId="0"/>
      <p:bldP spid="5" grpId="0" bldLvl="0" animBg="1"/>
      <p:bldP spid="3" grpId="1" animBg="1"/>
      <p:bldP spid="9" grpId="1" animBg="1"/>
      <p:bldP spid="10" grpId="1" animBg="1"/>
      <p:bldP spid="11" grpId="1" animBg="1"/>
      <p:bldP spid="13" grpId="1" animBg="1"/>
      <p:bldP spid="8" grpId="1" animBg="1"/>
      <p:bldP spid="16" grpId="1"/>
      <p:bldP spid="5" grpId="1" animBg="1"/>
      <p:bldP spid="20" grpId="0" bldLvl="0" animBg="1"/>
      <p:bldP spid="19" grpId="0" animBg="1"/>
      <p:bldP spid="20" grpId="1"/>
      <p:bldP spid="19" grpId="1" animBg="1"/>
      <p:bldP spid="14" grpId="0" bldLvl="0" animBg="1"/>
      <p:bldP spid="12" grpId="0" bldLvl="0" animBg="1"/>
      <p:bldP spid="14" grpId="1" animBg="1"/>
      <p:bldP spid="12" grpId="1" animBg="1"/>
      <p:bldP spid="36" grpId="0" bldLvl="0" animBg="1"/>
      <p:bldP spid="36" grpId="1"/>
      <p:bldP spid="21" grpId="0" bldLvl="0" animBg="1"/>
      <p:bldP spid="22" grpId="0" bldLvl="0" animBg="1"/>
      <p:bldP spid="26" grpId="0" bldLvl="0" animBg="1"/>
      <p:bldP spid="27" grpId="0" bldLvl="0" animBg="1"/>
      <p:bldP spid="28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21" grpId="1" animBg="1"/>
      <p:bldP spid="22" grpId="1" animBg="1"/>
      <p:bldP spid="26" grpId="1" animBg="1"/>
      <p:bldP spid="27" grpId="1" animBg="1"/>
      <p:bldP spid="28" grpId="1" animBg="1"/>
      <p:bldP spid="30" grpId="1" animBg="1"/>
      <p:bldP spid="31" grpId="1" animBg="1"/>
      <p:bldP spid="32" grpId="1" animBg="1"/>
      <p:bldP spid="33" grpId="1" animBg="1"/>
      <p:bldP spid="7" grpId="0" bldLvl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9130665" y="1167130"/>
            <a:ext cx="2345055" cy="4690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21" name="椭圆 20"/>
          <p:cNvSpPr/>
          <p:nvPr/>
        </p:nvSpPr>
        <p:spPr>
          <a:xfrm>
            <a:off x="2179955" y="34544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7375" y="186182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2" idx="0"/>
            <a:endCxn id="22" idx="4"/>
          </p:cNvCxnSpPr>
          <p:nvPr/>
        </p:nvCxnSpPr>
        <p:spPr>
          <a:xfrm>
            <a:off x="2218055" y="1861820"/>
            <a:ext cx="0" cy="326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164080" y="17830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141220" y="34086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155190" y="50577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545840" y="259715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572510" y="420179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2221230" y="1896110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2220595" y="3518535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6" idx="5"/>
            <a:endCxn id="32" idx="1"/>
          </p:cNvCxnSpPr>
          <p:nvPr/>
        </p:nvCxnSpPr>
        <p:spPr>
          <a:xfrm>
            <a:off x="2277110" y="1896110"/>
            <a:ext cx="1287780" cy="72009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2" idx="2"/>
            <a:endCxn id="31" idx="0"/>
          </p:cNvCxnSpPr>
          <p:nvPr/>
        </p:nvCxnSpPr>
        <p:spPr>
          <a:xfrm flipH="1">
            <a:off x="2221230" y="2663190"/>
            <a:ext cx="1324610" cy="79121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3" idx="4"/>
          </p:cNvCxnSpPr>
          <p:nvPr/>
        </p:nvCxnSpPr>
        <p:spPr>
          <a:xfrm>
            <a:off x="2221865" y="3454400"/>
            <a:ext cx="1416685" cy="879475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8" idx="6"/>
          </p:cNvCxnSpPr>
          <p:nvPr/>
        </p:nvCxnSpPr>
        <p:spPr>
          <a:xfrm flipH="1">
            <a:off x="2287270" y="4333875"/>
            <a:ext cx="1351280" cy="7899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638550" y="2705100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076055" y="3365500"/>
            <a:ext cx="108585" cy="10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784975" y="1167130"/>
            <a:ext cx="4690110" cy="469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9130030" y="1167130"/>
            <a:ext cx="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61450" y="109664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059545" y="335407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9076055" y="578612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1403330" y="1076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1403965" y="338264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1395075" y="577723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>
            <p:custDataLst>
              <p:tags r:id="rId1"/>
            </p:custDataLst>
          </p:nvPr>
        </p:nvSpPr>
        <p:spPr>
          <a:xfrm>
            <a:off x="4143375" y="3090545"/>
            <a:ext cx="2346960" cy="61150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21" grpId="1" animBg="1"/>
      <p:bldP spid="22" grpId="1" animBg="1"/>
      <p:bldP spid="26" grpId="1" animBg="1"/>
      <p:bldP spid="27" grpId="1" animBg="1"/>
      <p:bldP spid="28" grpId="1" animBg="1"/>
      <p:bldP spid="32" grpId="1" animBg="1"/>
      <p:bldP spid="33" grpId="1" animBg="1"/>
      <p:bldP spid="68" grpId="0" bldLvl="0" animBg="1"/>
      <p:bldP spid="46" grpId="0" bldLvl="0" animBg="1"/>
      <p:bldP spid="47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68" grpId="1" animBg="1"/>
      <p:bldP spid="46" grpId="1" animBg="1"/>
      <p:bldP spid="47" grpId="1" animBg="1"/>
      <p:bldP spid="69" grpId="1" animBg="1"/>
      <p:bldP spid="70" grpId="1" animBg="1"/>
      <p:bldP spid="71" grpId="1" animBg="1"/>
      <p:bldP spid="72" grpId="1" animBg="1"/>
      <p:bldP spid="73" grpId="1" animBg="1"/>
      <p:bldP spid="74" grpId="1" animBg="1"/>
      <p:bldP spid="7" grpId="0" bldLvl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950210" y="1147445"/>
            <a:ext cx="2345055" cy="4690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895600" y="3345815"/>
            <a:ext cx="108585" cy="10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04520" y="1147445"/>
            <a:ext cx="4690110" cy="469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2949575" y="1147445"/>
            <a:ext cx="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880995" y="1076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879090" y="333438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895600" y="576643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222875" y="10572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22351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214620" y="575754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48625" y="1146175"/>
            <a:ext cx="2345055" cy="4690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041640" y="2711450"/>
            <a:ext cx="234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068945" y="4265295"/>
            <a:ext cx="233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221470" y="1146175"/>
            <a:ext cx="0" cy="465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71690" y="155956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2/3 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69910" y="81534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 d</a:t>
            </a:r>
            <a:endParaRPr lang="en-US" altLang="zh-CN"/>
          </a:p>
        </p:txBody>
      </p:sp>
      <p:cxnSp>
        <p:nvCxnSpPr>
          <p:cNvPr id="9" name="直接连接符 8"/>
          <p:cNvCxnSpPr>
            <a:stCxn id="3" idx="0"/>
          </p:cNvCxnSpPr>
          <p:nvPr/>
        </p:nvCxnSpPr>
        <p:spPr>
          <a:xfrm flipH="1">
            <a:off x="8068945" y="1146175"/>
            <a:ext cx="1152525" cy="156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46" grpId="0" bldLvl="0" animBg="1"/>
      <p:bldP spid="47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68" grpId="1" animBg="1"/>
      <p:bldP spid="46" grpId="1" animBg="1"/>
      <p:bldP spid="47" grpId="1" animBg="1"/>
      <p:bldP spid="69" grpId="1" animBg="1"/>
      <p:bldP spid="70" grpId="1" animBg="1"/>
      <p:bldP spid="71" grpId="1" animBg="1"/>
      <p:bldP spid="72" grpId="1" animBg="1"/>
      <p:bldP spid="73" grpId="1" animBg="1"/>
      <p:bldP spid="74" grpId="1" animBg="1"/>
      <p:bldP spid="3" grpId="0" bldLvl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160270" y="1504950"/>
            <a:ext cx="2018030" cy="4037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105660" y="3383280"/>
            <a:ext cx="93980" cy="9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41605" y="1504950"/>
            <a:ext cx="4036695" cy="4036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2160270" y="1504950"/>
            <a:ext cx="0" cy="403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103120" y="144399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102485" y="337185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103120" y="547243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109085" y="142621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04622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109085" y="546354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515485" y="388620"/>
                <a:ext cx="6814820" cy="5397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方法</a:t>
                </a:r>
                <a:r>
                  <a:rPr lang="en-US" altLang="zh-CN" sz="2400"/>
                  <a:t>2</a:t>
                </a:r>
                <a:r>
                  <a:rPr lang="zh-CN" altLang="en-US" sz="2400"/>
                  <a:t>：分治</a:t>
                </a:r>
                <a:r>
                  <a:rPr lang="en-US" altLang="zh-CN" sz="2400"/>
                  <a:t>——</a:t>
                </a:r>
                <a:r>
                  <a:rPr lang="zh-CN" altLang="en-US" sz="2400"/>
                  <a:t>多趟查询</a:t>
                </a:r>
                <a:endParaRPr lang="zh-CN" altLang="en-US" sz="2400"/>
              </a:p>
              <a:p>
                <a:endParaRPr lang="en-US" altLang="zh-CN" sz="2400"/>
              </a:p>
              <a:p>
                <a:r>
                  <a:rPr lang="en-US" altLang="zh-CN" sz="2400"/>
                  <a:t>for i = 1 to left.size</a:t>
                </a:r>
                <a:endParaRPr lang="en-US" altLang="zh-CN" sz="2400"/>
              </a:p>
              <a:p>
                <a:r>
                  <a:rPr lang="en-US" altLang="zh-CN" sz="2400"/>
                  <a:t>     for j = 1 to right.size</a:t>
                </a:r>
                <a:endParaRPr lang="en-US" altLang="zh-CN" sz="2400"/>
              </a:p>
              <a:p>
                <a:r>
                  <a:rPr lang="en-US" altLang="zh-CN" sz="2400"/>
                  <a:t>	</a:t>
                </a:r>
                <a:r>
                  <a:rPr lang="en-US" altLang="zh-CN" sz="2400">
                    <a:sym typeface="+mn-ea"/>
                  </a:rPr>
                  <a:t>if right[j] </a:t>
                </a:r>
                <a:r>
                  <a:rPr lang="zh-CN" altLang="en-US" sz="2400">
                    <a:sym typeface="+mn-ea"/>
                  </a:rPr>
                  <a:t>在相应的矩形内</a:t>
                </a:r>
                <a:endParaRPr lang="en-US" altLang="zh-CN" sz="2400"/>
              </a:p>
              <a:p>
                <a:r>
                  <a:rPr lang="en-US" altLang="zh-CN" sz="2400">
                    <a:sym typeface="+mn-ea"/>
                  </a:rPr>
                  <a:t>                   for k = j to j + 6 </a:t>
                </a:r>
                <a:r>
                  <a:rPr lang="en-US" altLang="zh-CN" sz="2400">
                    <a:sym typeface="+mn-ea"/>
                  </a:rPr>
                  <a:t>and k &lt; right.size</a:t>
                </a:r>
                <a:endParaRPr lang="en-US" altLang="zh-CN" sz="2400">
                  <a:sym typeface="+mn-ea"/>
                </a:endParaRPr>
              </a:p>
              <a:p>
                <a:r>
                  <a:rPr lang="en-US" altLang="zh-CN" sz="2400">
                    <a:sym typeface="+mn-ea"/>
                  </a:rPr>
                  <a:t>	             ans = min(ans, </a:t>
                </a:r>
                <a:r>
                  <a:rPr lang="en-US" altLang="zh-CN" sz="2400">
                    <a:sym typeface="+mn-ea"/>
                  </a:rPr>
                  <a:t>dis(left[i], right[j])</a:t>
                </a:r>
                <a:r>
                  <a:rPr lang="en-US" altLang="zh-CN" sz="2400">
                    <a:sym typeface="+mn-ea"/>
                  </a:rPr>
                  <a:t>)</a:t>
                </a:r>
                <a:endParaRPr lang="en-US" altLang="zh-CN" sz="2400">
                  <a:sym typeface="+mn-ea"/>
                </a:endParaRPr>
              </a:p>
              <a:p>
                <a:endParaRPr lang="en-US" altLang="zh-CN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递推公式</a:t>
                </a:r>
                <a:endParaRPr lang="zh-CN" altLang="en-US" sz="2400">
                  <a:sym typeface="+mn-ea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sym typeface="+mn-ea"/>
                  </a:rPr>
                  <a:t>平均情况 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(√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>
                  <a:sym typeface="+mn-ea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sym typeface="+mn-ea"/>
                  </a:rPr>
                  <a:t>总体</a:t>
                </a:r>
                <a:r>
                  <a:rPr lang="zh-CN" altLang="en-US" sz="2400">
                    <a:sym typeface="+mn-ea"/>
                  </a:rPr>
                  <a:t>时间复杂度O（nlogn)</a:t>
                </a:r>
                <a:endParaRPr lang="zh-CN" altLang="en-US" sz="2400">
                  <a:sym typeface="+mn-ea"/>
                </a:endParaRPr>
              </a:p>
              <a:p>
                <a:endParaRPr lang="zh-CN" altLang="en-US" sz="2400">
                  <a:sym typeface="+mn-ea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sym typeface="+mn-ea"/>
                  </a:rPr>
                  <a:t>最坏情况 </a:t>
                </a:r>
                <a:r>
                  <a:rPr lang="zh-CN" altLang="en-US" sz="2400">
                    <a:sym typeface="+mn-ea"/>
                  </a:rPr>
                  <a:t>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>
                  <a:sym typeface="+mn-ea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sym typeface="+mn-ea"/>
                  </a:rPr>
                  <a:t>总体</a:t>
                </a:r>
                <a:r>
                  <a:rPr lang="zh-CN" altLang="en-US" sz="2400">
                    <a:sym typeface="+mn-ea"/>
                  </a:rPr>
                  <a:t>时间复杂度O（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>
                    <a:sym typeface="+mn-ea"/>
                  </a:rPr>
                  <a:t>)</a:t>
                </a:r>
                <a:endParaRPr lang="zh-CN" altLang="en-US" sz="2400"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85" y="388620"/>
                <a:ext cx="6814820" cy="53975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160270" y="1504950"/>
            <a:ext cx="2018030" cy="4037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105660" y="3383280"/>
            <a:ext cx="93980" cy="9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41605" y="1504950"/>
            <a:ext cx="4036695" cy="4036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2160270" y="1504950"/>
            <a:ext cx="0" cy="403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103120" y="144399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102485" y="337185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103120" y="547243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109085" y="142621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04622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109085" y="546354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68570" y="196215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：优化方法</a:t>
            </a:r>
            <a:r>
              <a:rPr lang="en-US" altLang="zh-CN" sz="2400"/>
              <a:t>1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975860" y="5243195"/>
          <a:ext cx="6628765" cy="105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/>
                <a:gridCol w="885825"/>
                <a:gridCol w="1062355"/>
                <a:gridCol w="1032510"/>
                <a:gridCol w="1105535"/>
                <a:gridCol w="1104265"/>
              </a:tblGrid>
              <a:tr h="4470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单次排序时间（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136.25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429.031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748.738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1111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1797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48225" y="810895"/>
            <a:ext cx="6900545" cy="40855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71825" y="580072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21995" cy="368300"/>
            <a:chOff x="1641" y="6665"/>
            <a:chExt cx="1137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 rot="21480000">
              <a:off x="1984" y="6939"/>
              <a:ext cx="794" cy="21"/>
            </a:xfrm>
            <a:prstGeom prst="straightConnector1">
              <a:avLst/>
            </a:prstGeom>
            <a:grpFill/>
            <a:ln w="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00020" y="506031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solidFill>
            <a:schemeClr val="lt1"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82365" y="40570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  <a:solidFill>
            <a:schemeClr val="tx1"/>
          </a:solidFill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H="1" flipV="1">
            <a:off x="3041650" y="4591050"/>
            <a:ext cx="482600" cy="5080"/>
          </a:xfrm>
          <a:prstGeom prst="straightConnector1">
            <a:avLst/>
          </a:prstGeom>
          <a:solidFill>
            <a:schemeClr val="tx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05200" y="4385310"/>
            <a:ext cx="51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325"/>
            <a:ext cx="42138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PART ONE </a:t>
            </a:r>
            <a:r>
              <a:rPr lang="zh-CN" altLang="en-US" sz="3200" b="1" dirty="0"/>
              <a:t>开发背景</a:t>
            </a:r>
            <a:endParaRPr lang="zh-CN" altLang="en-US" sz="3200" b="1" dirty="0"/>
          </a:p>
        </p:txBody>
      </p:sp>
      <p:pic>
        <p:nvPicPr>
          <p:cNvPr id="7169" name="图片 6145" descr="office6\wpsassist\cache\53b24f42035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426085"/>
            <a:ext cx="6030913" cy="575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内容占位符 6147"/>
          <p:cNvSpPr>
            <a:spLocks noGrp="1"/>
          </p:cNvSpPr>
          <p:nvPr/>
        </p:nvSpPr>
        <p:spPr>
          <a:xfrm>
            <a:off x="1362075" y="2357120"/>
            <a:ext cx="7652385" cy="3302000"/>
          </a:xfrm>
          <a:prstGeom prst="flowChartOr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2571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•"/>
              <a:defRPr sz="1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 </a:t>
            </a: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程序代码：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JavaScript</a:t>
            </a: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344805" indent="-342900" algn="l" eaLnBrk="1" fontAlgn="base" hangingPunct="1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绘图工具：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Excel</a:t>
            </a: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Font typeface="Wingdings" panose="05000000000000000000" pitchFamily="2" charset="2"/>
              <a:buNone/>
            </a:pPr>
            <a:endParaRPr lang="zh-CN" altLang="en-US" sz="2400" b="1" strike="noStrike" noProof="1">
              <a:solidFill>
                <a:schemeClr val="tx2"/>
              </a:solidFill>
              <a:uFillTx/>
              <a:ea typeface="微软雅黑" panose="020B0503020204020204" charset="-122"/>
              <a:sym typeface="+mn-ea"/>
            </a:endParaRPr>
          </a:p>
          <a:p>
            <a:pPr marL="1905" indent="82550" eaLnBrk="1" fontAlgn="base" hangingPunct="1">
              <a:buFont typeface="Wingdings" panose="05000000000000000000" pitchFamily="2" charset="2"/>
              <a:buChar char="Ø"/>
            </a:pPr>
            <a:endParaRPr lang="en-US" altLang="en-US" sz="2400" b="1" strike="noStrike" noProof="1"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  <a:solidFill>
            <a:schemeClr val="tx1"/>
          </a:solidFill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81425" y="390525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p:sp>
        <p:nvSpPr>
          <p:cNvPr id="16" name="椭圆 15"/>
          <p:cNvSpPr/>
          <p:nvPr>
            <p:custDataLst>
              <p:tags r:id="rId1"/>
            </p:custDataLst>
          </p:nvPr>
        </p:nvSpPr>
        <p:spPr>
          <a:xfrm>
            <a:off x="3509645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2"/>
            </p:custDataLst>
          </p:nvPr>
        </p:nvSpPr>
        <p:spPr>
          <a:xfrm>
            <a:off x="2533015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2865755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2533015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3016885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3168015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2608580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3092450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2941320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0"/>
            </p:custDataLst>
          </p:nvPr>
        </p:nvSpPr>
        <p:spPr>
          <a:xfrm>
            <a:off x="1749425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26465" y="4263390"/>
            <a:ext cx="765175" cy="368300"/>
            <a:chOff x="1641" y="6665"/>
            <a:chExt cx="1205" cy="580"/>
          </a:xfrm>
          <a:solidFill>
            <a:schemeClr val="tx1"/>
          </a:solidFill>
        </p:grpSpPr>
        <p:cxnSp>
          <p:nvCxnSpPr>
            <p:cNvPr id="32" name="直接箭头连接符 31"/>
            <p:cNvCxnSpPr/>
            <p:nvPr>
              <p:custDataLst>
                <p:tags r:id="rId11"/>
              </p:custDataLst>
            </p:nvPr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>
              <p:custDataLst>
                <p:tags r:id="rId12"/>
              </p:custDataLst>
            </p:nvPr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  <a:solidFill>
            <a:schemeClr val="tx1"/>
          </a:solidFill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81425" y="390525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p:sp>
        <p:nvSpPr>
          <p:cNvPr id="4" name="矩形 3"/>
          <p:cNvSpPr/>
          <p:nvPr/>
        </p:nvSpPr>
        <p:spPr>
          <a:xfrm>
            <a:off x="2270125" y="3164205"/>
            <a:ext cx="1654175" cy="2495550"/>
          </a:xfrm>
          <a:prstGeom prst="rect">
            <a:avLst/>
          </a:prstGeom>
          <a:noFill/>
          <a:ln w="69850" cmpd="sng">
            <a:solidFill>
              <a:srgbClr val="F23C00"/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07055" y="3392170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42265" y="258254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79420" y="439483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43535" y="257810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10940" y="3905250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98165" y="3220720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330" y="257746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52775" y="247840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75585" y="2298700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20415" y="187007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63855" y="257746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98750" y="139636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245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问题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94030" y="791845"/>
            <a:ext cx="77038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1. 对于平面上给定的N个点，给出所有点对的最短距离，即，输入是平面上的N个点，输出是N点中具有最短距离的两点。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 要求随机生成N个点的平面坐标，应用蛮力法编程计算出所有点对的最短距离。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3. 要求随机生成N个点的平面坐标，应用分治法编程计算出所有点对的最短距离。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4. 分别对N=100000—1000000，统计算法运行时间，比较理论效率与实测效率的差异，同时对蛮力法和分治法的算法效率进行分析和比较。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5. 如果能将算法执行过程利用图形界面输出，可获加分。</a:t>
            </a:r>
            <a:endParaRPr lang="zh-CN" altLang="en-US" sz="2000"/>
          </a:p>
        </p:txBody>
      </p:sp>
      <p:pic>
        <p:nvPicPr>
          <p:cNvPr id="32" name="图片 32" descr="C:/Users/HW/AppData/Local/Temp/kaimatting/20210406190602/output_aiMatting_20210406190605.pngoutput_aiMatting_2021040619060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840000">
            <a:off x="8158480" y="3102610"/>
            <a:ext cx="3482340" cy="201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47395"/>
            <a:ext cx="1654175" cy="25031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99435" y="230695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58185" y="187007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864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77160" y="139636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35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4506595" y="5219065"/>
          <a:ext cx="6986905" cy="93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370"/>
                <a:gridCol w="1130935"/>
                <a:gridCol w="1104900"/>
                <a:gridCol w="1104900"/>
                <a:gridCol w="1105535"/>
                <a:gridCol w="1104265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单次排序时间（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39.967</a:t>
                      </a:r>
                      <a:endParaRPr lang="en-US" altLang="en-US" sz="1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123.128</a:t>
                      </a:r>
                      <a:endParaRPr lang="en-US" altLang="en-US" sz="1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219.903</a:t>
                      </a:r>
                      <a:endParaRPr lang="en-US" altLang="en-US" sz="1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331.7</a:t>
                      </a:r>
                      <a:endParaRPr lang="en-US" altLang="en-US" sz="1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540.15</a:t>
                      </a:r>
                      <a:endParaRPr lang="en-US" altLang="en-US" sz="1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>
            <p:custDataLst>
              <p:tags r:id="rId4"/>
            </p:custDataLst>
          </p:nvPr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5"/>
            </p:custDataLst>
          </p:nvPr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7"/>
            </p:custDataLst>
          </p:nvPr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0"/>
            </p:custDataLst>
          </p:nvPr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54864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34" name="矩形 33"/>
          <p:cNvSpPr/>
          <p:nvPr>
            <p:custDataLst>
              <p:tags r:id="rId17"/>
            </p:custDataLst>
          </p:nvPr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>
            <p:custDataLst>
              <p:tags r:id="rId18"/>
            </p:custDataLst>
          </p:nvPr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42" name="直接箭头连接符 41"/>
            <p:cNvCxnSpPr/>
            <p:nvPr>
              <p:custDataLst>
                <p:tags r:id="rId19"/>
              </p:custDataLst>
            </p:nvPr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>
              <p:custDataLst>
                <p:tags r:id="rId20"/>
              </p:custDataLst>
            </p:nvPr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49" name="直接箭头连接符 48"/>
            <p:cNvCxnSpPr>
              <a:endCxn id="30" idx="7"/>
            </p:cNvCxnSpPr>
            <p:nvPr>
              <p:custDataLst>
                <p:tags r:id="rId21"/>
              </p:custDataLst>
            </p:nvPr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>
              <p:custDataLst>
                <p:tags r:id="rId22"/>
              </p:custDataLst>
            </p:nvPr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294505" y="1009015"/>
            <a:ext cx="7433310" cy="3847465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问题思考：</a:t>
            </a:r>
            <a:endParaRPr lang="zh-CN" altLang="en-US" sz="32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98035" y="1244600"/>
            <a:ext cx="58058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前提条件：左右区域内的点是依据</a:t>
            </a:r>
            <a:r>
              <a:rPr lang="en-US" altLang="zh-CN"/>
              <a:t>y</a:t>
            </a:r>
            <a:r>
              <a:rPr lang="zh-CN" altLang="en-US"/>
              <a:t>坐标进行排序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实际条件：</a:t>
            </a:r>
            <a:r>
              <a:rPr lang="zh-CN" altLang="en-US">
                <a:sym typeface="+mn-ea"/>
              </a:rPr>
              <a:t>左右区域内的点是依据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坐标进行排序的。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每次递归调用都需要执行对</a:t>
            </a:r>
            <a:r>
              <a:rPr lang="en-US" altLang="zh-CN"/>
              <a:t>y</a:t>
            </a:r>
            <a:r>
              <a:rPr lang="zh-CN" altLang="en-US"/>
              <a:t>坐标的排序。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17720" y="392938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递推公式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平均情况 T(n) = 2T(n/2) + √n∙log√n &lt; 2T(n/2) + n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总体时间复杂度O(nlogn)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最坏情况 T(n) = 2T(n/2) + nlogn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总体时间复杂度O(nlognlogn)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>
            <p:custDataLst>
              <p:tags r:id="rId2"/>
            </p:custDataLst>
          </p:nvPr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p:sp>
        <p:nvSpPr>
          <p:cNvPr id="21" name="椭圆 20"/>
          <p:cNvSpPr/>
          <p:nvPr>
            <p:custDataLst>
              <p:tags r:id="rId4"/>
            </p:custDataLst>
          </p:nvPr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5"/>
            </p:custDataLst>
          </p:nvPr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7"/>
            </p:custDataLst>
          </p:nvPr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0"/>
            </p:custDataLst>
          </p:nvPr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54864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33" name="矩形 32"/>
          <p:cNvSpPr/>
          <p:nvPr>
            <p:custDataLst>
              <p:tags r:id="rId16"/>
            </p:custDataLst>
          </p:nvPr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17"/>
            </p:custDataLst>
          </p:nvPr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38" name="直接箭头连接符 37"/>
            <p:cNvCxnSpPr/>
            <p:nvPr>
              <p:custDataLst>
                <p:tags r:id="rId18"/>
              </p:custDataLst>
            </p:nvPr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>
              <p:custDataLst>
                <p:tags r:id="rId19"/>
              </p:custDataLst>
            </p:nvPr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47" name="直接箭头连接符 46"/>
            <p:cNvCxnSpPr>
              <a:endCxn id="29" idx="7"/>
            </p:cNvCxnSpPr>
            <p:nvPr>
              <p:custDataLst>
                <p:tags r:id="rId20"/>
              </p:custDataLst>
            </p:nvPr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21"/>
              </p:custDataLst>
            </p:nvPr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2"/>
          <a:srcRect r="5287"/>
          <a:stretch>
            <a:fillRect/>
          </a:stretch>
        </p:blipFill>
        <p:spPr>
          <a:xfrm>
            <a:off x="3339465" y="1244600"/>
            <a:ext cx="8656955" cy="1998345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问题思考：</a:t>
            </a:r>
            <a:endParaRPr lang="zh-CN" altLang="en-US" sz="32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95165" y="1301115"/>
            <a:ext cx="58058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</a:t>
            </a:r>
            <a:endParaRPr lang="zh-CN" altLang="en-US"/>
          </a:p>
          <a:p>
            <a:r>
              <a:rPr lang="en-US" altLang="zh-CN" sz="1600">
                <a:solidFill>
                  <a:srgbClr val="FF0000"/>
                </a:solidFill>
              </a:rPr>
              <a:t>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585" y="1642110"/>
            <a:ext cx="7486650" cy="2468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7720" y="437451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递推公式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T(n) = 2T(n/2) + n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总体时间复杂度O(nlogn)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>
            <p:custDataLst>
              <p:tags r:id="rId3"/>
            </p:custDataLst>
          </p:nvPr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5"/>
            </p:custDataLst>
          </p:nvPr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7"/>
            </p:custDataLst>
          </p:nvPr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9"/>
            </p:custDataLst>
          </p:nvPr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1"/>
            </p:custDataLst>
          </p:nvPr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2"/>
            </p:custDataLst>
          </p:nvPr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3"/>
            </p:custDataLst>
          </p:nvPr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4"/>
            </p:custDataLst>
          </p:nvPr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5"/>
            </p:custDataLst>
          </p:nvPr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6"/>
            </p:custDataLst>
          </p:nvPr>
        </p:nvSpPr>
        <p:spPr>
          <a:xfrm>
            <a:off x="5435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33" name="矩形 32"/>
          <p:cNvSpPr/>
          <p:nvPr>
            <p:custDataLst>
              <p:tags r:id="rId17"/>
            </p:custDataLst>
          </p:nvPr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18"/>
            </p:custDataLst>
          </p:nvPr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38" name="直接箭头连接符 37"/>
            <p:cNvCxnSpPr/>
            <p:nvPr>
              <p:custDataLst>
                <p:tags r:id="rId19"/>
              </p:custDataLst>
            </p:nvPr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>
              <p:custDataLst>
                <p:tags r:id="rId20"/>
              </p:custDataLst>
            </p:nvPr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47" name="直接箭头连接符 46"/>
            <p:cNvCxnSpPr>
              <a:endCxn id="29" idx="7"/>
            </p:cNvCxnSpPr>
            <p:nvPr>
              <p:custDataLst>
                <p:tags r:id="rId21"/>
              </p:custDataLst>
            </p:nvPr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22"/>
              </p:custDataLst>
            </p:nvPr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540" y="175458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综合分析：</a:t>
            </a:r>
            <a:endParaRPr lang="zh-CN" altLang="en-US" sz="320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30285" y="2230120"/>
            <a:ext cx="3362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显然，分治法的时间效率是要远远优于</a:t>
            </a:r>
            <a:r>
              <a:rPr lang="zh-CN" altLang="en-US"/>
              <a:t>蛮力法。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125" y="1060450"/>
            <a:ext cx="7620000" cy="4737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662670" y="2680335"/>
            <a:ext cx="3002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每一次的优化，都对于时间效率有着</a:t>
            </a:r>
            <a:r>
              <a:rPr lang="zh-CN" altLang="en-US">
                <a:sym typeface="+mn-ea"/>
              </a:rPr>
              <a:t>一定幅度的提升。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5455" y="1092835"/>
            <a:ext cx="7835900" cy="49022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29540" y="14688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3200">
                <a:sym typeface="+mn-ea"/>
              </a:rPr>
              <a:t>综合分析：</a:t>
            </a:r>
            <a:endParaRPr lang="zh-CN" altLang="en-US" sz="32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055870" y="2390890"/>
            <a:ext cx="2240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/>
              <a:t>谢谢！</a:t>
            </a:r>
            <a:endParaRPr lang="zh-CN" altLang="en-US" sz="5400" b="1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20" y="60523"/>
            <a:ext cx="221805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/>
              <a:t>蛮力法</a:t>
            </a:r>
            <a:r>
              <a:rPr lang="zh-CN" altLang="en-US" sz="3200" b="1" dirty="0"/>
              <a:t>求解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70180" y="1421130"/>
            <a:ext cx="62179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存在</a:t>
            </a:r>
            <a:r>
              <a:rPr lang="en-US" altLang="zh-CN" sz="2400"/>
              <a:t>N</a:t>
            </a:r>
            <a:r>
              <a:rPr lang="zh-CN" altLang="en-US" sz="2400"/>
              <a:t>个点，那么就存在</a:t>
            </a:r>
            <a:r>
              <a:rPr lang="en-US" altLang="zh-CN" sz="2400"/>
              <a:t>N</a:t>
            </a:r>
            <a:r>
              <a:rPr lang="zh-CN" altLang="en-US" sz="2400"/>
              <a:t>（</a:t>
            </a:r>
            <a:r>
              <a:rPr lang="en-US" altLang="zh-CN" sz="2400"/>
              <a:t>N - 1</a:t>
            </a:r>
            <a:r>
              <a:rPr lang="zh-CN" altLang="en-US" sz="2400"/>
              <a:t>）</a:t>
            </a:r>
            <a:r>
              <a:rPr lang="en-US" altLang="zh-CN" sz="2400"/>
              <a:t>/ 2 </a:t>
            </a:r>
            <a:r>
              <a:rPr lang="zh-CN" altLang="en-US" sz="2400"/>
              <a:t>对点间的距离。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/>
              <a:t>时间复杂度：</a:t>
            </a:r>
            <a:r>
              <a:rPr lang="en-US" altLang="zh-CN" sz="2400"/>
              <a:t>O(N^2)	</a:t>
            </a:r>
            <a:endParaRPr lang="en-US" altLang="zh-CN" sz="2400"/>
          </a:p>
          <a:p>
            <a:r>
              <a:rPr lang="zh-CN" altLang="en-US" sz="2400"/>
              <a:t>空间复杂度：</a:t>
            </a:r>
            <a:r>
              <a:rPr lang="en-US" altLang="zh-CN" sz="2400"/>
              <a:t>O(1)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for i = 1 to N - 1</a:t>
            </a:r>
            <a:endParaRPr lang="en-US" altLang="zh-CN" sz="2400"/>
          </a:p>
          <a:p>
            <a:r>
              <a:rPr lang="en-US" altLang="zh-CN" sz="2400"/>
              <a:t>     for  j = i + 1 to N</a:t>
            </a:r>
            <a:endParaRPr lang="zh-CN" altLang="en-US" sz="2400"/>
          </a:p>
          <a:p>
            <a:r>
              <a:rPr lang="en-US" altLang="zh-CN" sz="2400"/>
              <a:t>          if ( dis(p[i], p[j]) &lt; min )</a:t>
            </a:r>
            <a:endParaRPr lang="en-US" altLang="zh-CN" sz="2400"/>
          </a:p>
          <a:p>
            <a:r>
              <a:rPr lang="en-US" altLang="zh-CN" sz="2400"/>
              <a:t>               min = </a:t>
            </a:r>
            <a:r>
              <a:rPr lang="en-US" altLang="zh-CN" sz="2400">
                <a:sym typeface="+mn-ea"/>
              </a:rPr>
              <a:t>dis(p[i], p[j])</a:t>
            </a:r>
            <a:endParaRPr lang="en-US" altLang="zh-CN" sz="2400"/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4599940" y="4880610"/>
          <a:ext cx="7494905" cy="179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79031"/>
                <a:gridCol w="1249116"/>
                <a:gridCol w="1249115"/>
                <a:gridCol w="1249680"/>
                <a:gridCol w="1248551"/>
              </a:tblGrid>
              <a:tr h="5207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3817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实际时间（ms）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11689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137778.75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315032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615746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1235098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375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理论时间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（ms）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11689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105201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292225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572761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1168900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0" y="1421130"/>
            <a:ext cx="5215255" cy="29965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65" y="60523"/>
            <a:ext cx="221805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/>
              <a:t>分治法</a:t>
            </a:r>
            <a:r>
              <a:rPr lang="zh-CN" altLang="en-US" sz="3200" b="1" dirty="0"/>
              <a:t>求解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" y="782955"/>
            <a:ext cx="54362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分治法</a:t>
            </a:r>
            <a:r>
              <a:rPr lang="zh-CN" altLang="en-US" sz="2400"/>
              <a:t>思路：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分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将问题分解为规模更小的子问题；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治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将这些规模更小的子问题逐个击破；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合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将已解决的子问题合并，最终得出“母”问题的解；</a:t>
            </a:r>
            <a:endParaRPr lang="zh-CN" altLang="en-US" sz="24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874385" y="3209290"/>
            <a:ext cx="548005" cy="496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422390" y="3560445"/>
            <a:ext cx="54362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本题思路：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分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将整体分为左右</a:t>
            </a:r>
            <a:r>
              <a:rPr lang="zh-CN" altLang="en-US" sz="2400"/>
              <a:t>两个区域；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治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递归计算左右两区域的最短</a:t>
            </a:r>
            <a:r>
              <a:rPr lang="zh-CN" altLang="en-US" sz="2400"/>
              <a:t>距离；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合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合并左右区域，并求合并后的</a:t>
            </a:r>
            <a:r>
              <a:rPr lang="zh-CN" altLang="en-US" sz="2400"/>
              <a:t>最短距离；</a:t>
            </a:r>
            <a:endParaRPr lang="zh-CN" altLang="en-US" sz="2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741035" y="3332480"/>
            <a:ext cx="548005" cy="496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63995" y="285750"/>
            <a:ext cx="5152390" cy="29235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022465" y="1342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54900" y="9188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379335" y="1850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987030" y="10629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784465" y="2433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89900" y="14789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370185" y="1342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02800" y="9944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4465" y="12045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1675" y="2104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778365" y="1832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239375" y="22682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079990" y="27635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366125" y="28390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40445" y="1925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221470" y="2433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565130" y="782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120120" y="12395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90935" y="782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120120" y="27635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102725" y="17570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351010" y="16814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1"/>
            </p:custDataLst>
          </p:nvPr>
        </p:nvSpPr>
        <p:spPr>
          <a:xfrm>
            <a:off x="6946900" y="8432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8"/>
            <a:ext cx="677545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分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将整体分为左右两个区域</a:t>
            </a:r>
            <a:endParaRPr lang="zh-CN" altLang="en-US" sz="3200">
              <a:sym typeface="+mn-ea"/>
            </a:endParaRPr>
          </a:p>
          <a:p>
            <a:pPr algn="l"/>
            <a:r>
              <a:rPr lang="zh-CN" altLang="en-US" sz="3200">
                <a:sym typeface="+mn-ea"/>
              </a:rPr>
              <a:t>治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递归计算左右两区域的最短距离</a:t>
            </a:r>
            <a:endParaRPr lang="zh-CN" altLang="en-US" sz="3200" b="1" dirty="0"/>
          </a:p>
          <a:p>
            <a:pPr algn="l"/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301740" y="2124075"/>
            <a:ext cx="412242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思路：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</a:t>
            </a:r>
            <a:r>
              <a:rPr lang="en-US" altLang="zh-CN"/>
              <a:t>x</a:t>
            </a:r>
            <a:r>
              <a:rPr lang="zh-CN" altLang="en-US"/>
              <a:t>坐标进行排序，</a:t>
            </a:r>
            <a:r>
              <a:rPr lang="zh-CN" altLang="en-US"/>
              <a:t>取中间点。</a:t>
            </a:r>
            <a:endParaRPr lang="zh-CN" altLang="en-US"/>
          </a:p>
          <a:p>
            <a:r>
              <a:rPr lang="zh-CN" altLang="en-US"/>
              <a:t>算法时间复杂度下限：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nlogn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>
                <a:solidFill>
                  <a:srgbClr val="FF0000"/>
                </a:solidFill>
              </a:rPr>
              <a:t>mid = (l + r) / 2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1800"/>
              <a:t>做到左右区域点集数目基本相同，降低数据随机性带来的影响</a:t>
            </a:r>
            <a:endParaRPr lang="zh-CN" altLang="en-US" sz="180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535305" y="2179955"/>
            <a:ext cx="5152390" cy="29235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993775" y="32365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1426210" y="28130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1350645" y="37445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5"/>
            </p:custDataLst>
          </p:nvPr>
        </p:nvSpPr>
        <p:spPr>
          <a:xfrm>
            <a:off x="1958340" y="29571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6"/>
            </p:custDataLst>
          </p:nvPr>
        </p:nvSpPr>
        <p:spPr>
          <a:xfrm>
            <a:off x="1755775" y="43281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7"/>
            </p:custDataLst>
          </p:nvPr>
        </p:nvSpPr>
        <p:spPr>
          <a:xfrm>
            <a:off x="2061210" y="33731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>
            <p:custDataLst>
              <p:tags r:id="rId8"/>
            </p:custDataLst>
          </p:nvPr>
        </p:nvSpPr>
        <p:spPr>
          <a:xfrm>
            <a:off x="4341495" y="32365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3674110" y="28886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3025775" y="309880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11"/>
            </p:custDataLst>
          </p:nvPr>
        </p:nvSpPr>
        <p:spPr>
          <a:xfrm>
            <a:off x="4832985" y="39985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12"/>
            </p:custDataLst>
          </p:nvPr>
        </p:nvSpPr>
        <p:spPr>
          <a:xfrm>
            <a:off x="3749675" y="37268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>
            <p:custDataLst>
              <p:tags r:id="rId13"/>
            </p:custDataLst>
          </p:nvPr>
        </p:nvSpPr>
        <p:spPr>
          <a:xfrm>
            <a:off x="4210685" y="41624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>
            <p:custDataLst>
              <p:tags r:id="rId14"/>
            </p:custDataLst>
          </p:nvPr>
        </p:nvSpPr>
        <p:spPr>
          <a:xfrm>
            <a:off x="4051300" y="46577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>
            <p:custDataLst>
              <p:tags r:id="rId15"/>
            </p:custDataLst>
          </p:nvPr>
        </p:nvSpPr>
        <p:spPr>
          <a:xfrm>
            <a:off x="2337435" y="47332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16"/>
            </p:custDataLst>
          </p:nvPr>
        </p:nvSpPr>
        <p:spPr>
          <a:xfrm>
            <a:off x="2611755" y="38201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>
            <p:custDataLst>
              <p:tags r:id="rId17"/>
            </p:custDataLst>
          </p:nvPr>
        </p:nvSpPr>
        <p:spPr>
          <a:xfrm>
            <a:off x="3192780" y="43281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>
            <p:custDataLst>
              <p:tags r:id="rId18"/>
            </p:custDataLst>
          </p:nvPr>
        </p:nvSpPr>
        <p:spPr>
          <a:xfrm>
            <a:off x="4536440" y="26771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>
            <p:custDataLst>
              <p:tags r:id="rId19"/>
            </p:custDataLst>
          </p:nvPr>
        </p:nvSpPr>
        <p:spPr>
          <a:xfrm>
            <a:off x="5091430" y="31337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>
            <p:custDataLst>
              <p:tags r:id="rId20"/>
            </p:custDataLst>
          </p:nvPr>
        </p:nvSpPr>
        <p:spPr>
          <a:xfrm>
            <a:off x="5262245" y="26771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>
            <p:custDataLst>
              <p:tags r:id="rId21"/>
            </p:custDataLst>
          </p:nvPr>
        </p:nvSpPr>
        <p:spPr>
          <a:xfrm>
            <a:off x="5091430" y="46577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>
            <p:custDataLst>
              <p:tags r:id="rId22"/>
            </p:custDataLst>
          </p:nvPr>
        </p:nvSpPr>
        <p:spPr>
          <a:xfrm>
            <a:off x="3074035" y="36512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>
            <p:custDataLst>
              <p:tags r:id="rId23"/>
            </p:custDataLst>
          </p:nvPr>
        </p:nvSpPr>
        <p:spPr>
          <a:xfrm>
            <a:off x="3322320" y="35756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>
            <p:custDataLst>
              <p:tags r:id="rId24"/>
            </p:custDataLst>
          </p:nvPr>
        </p:nvSpPr>
        <p:spPr>
          <a:xfrm>
            <a:off x="918210" y="27374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568450"/>
            <a:ext cx="0" cy="408622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578485" y="2214245"/>
            <a:ext cx="5152390" cy="29235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9150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4715" y="3147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715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51585" y="3655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59280" y="28682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56715" y="4239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62150" y="32842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42435" y="3147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75050" y="2799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26715" y="300990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33925" y="3909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650615" y="36379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1625" y="40735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240" y="4568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38375" y="4644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12695" y="3731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3720" y="4239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37380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92370" y="3044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63185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992370" y="4568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74975" y="35623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23260" y="34867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485265"/>
            <a:ext cx="0" cy="440118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92850" y="2121535"/>
            <a:ext cx="52025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问题转化为：已知左右区域各自最短距离，求合并后的最短距离。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sz="2400"/>
              <a:t>合并之后两点的选择一共有三种情况</a:t>
            </a:r>
            <a:r>
              <a:rPr lang="en-US" altLang="zh-CN" sz="2400"/>
              <a:t> </a:t>
            </a:r>
            <a:r>
              <a:rPr lang="zh-CN" altLang="en-US" sz="2400"/>
              <a:t>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左</a:t>
            </a:r>
            <a:r>
              <a:rPr lang="en-US" altLang="zh-CN" sz="2400"/>
              <a:t>+</a:t>
            </a:r>
            <a:r>
              <a:rPr lang="zh-CN" altLang="en-US" sz="2400"/>
              <a:t>右</a:t>
            </a:r>
            <a:endParaRPr lang="zh-CN" altLang="en-US" sz="2400"/>
          </a:p>
          <a:p>
            <a:r>
              <a:rPr lang="zh-CN" altLang="en-US" sz="2400"/>
              <a:t>左</a:t>
            </a:r>
            <a:r>
              <a:rPr lang="en-US" altLang="zh-CN" sz="2400"/>
              <a:t>+</a:t>
            </a:r>
            <a:r>
              <a:rPr lang="zh-CN" altLang="en-US" sz="2400"/>
              <a:t>左</a:t>
            </a:r>
            <a:endParaRPr lang="zh-CN" altLang="en-US" sz="2400"/>
          </a:p>
          <a:p>
            <a:r>
              <a:rPr lang="zh-CN" altLang="en-US" sz="2400"/>
              <a:t>右</a:t>
            </a:r>
            <a:r>
              <a:rPr lang="en-US" altLang="zh-CN" sz="2400"/>
              <a:t>+</a:t>
            </a:r>
            <a:r>
              <a:rPr lang="zh-CN" altLang="en-US" sz="2400"/>
              <a:t>右</a:t>
            </a:r>
            <a:endParaRPr lang="zh-CN" altLang="en-US" sz="2400"/>
          </a:p>
        </p:txBody>
      </p:sp>
      <p:cxnSp>
        <p:nvCxnSpPr>
          <p:cNvPr id="3" name="肘形连接符 2"/>
          <p:cNvCxnSpPr>
            <a:stCxn id="12" idx="1"/>
            <a:endCxn id="14" idx="0"/>
          </p:cNvCxnSpPr>
          <p:nvPr/>
        </p:nvCxnSpPr>
        <p:spPr>
          <a:xfrm rot="16200000" flipH="1">
            <a:off x="1550670" y="2522220"/>
            <a:ext cx="133350" cy="559435"/>
          </a:xfrm>
          <a:prstGeom prst="bentConnector3">
            <a:avLst>
              <a:gd name="adj1" fmla="val -12500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33" idx="1"/>
            <a:endCxn id="21" idx="7"/>
          </p:cNvCxnSpPr>
          <p:nvPr/>
        </p:nvCxnSpPr>
        <p:spPr>
          <a:xfrm rot="16200000" flipH="1">
            <a:off x="3399155" y="3332480"/>
            <a:ext cx="151130" cy="481330"/>
          </a:xfrm>
          <a:prstGeom prst="bentConnector3">
            <a:avLst>
              <a:gd name="adj1" fmla="val -115966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22400" y="22625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70250" y="29794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578485" y="2214245"/>
            <a:ext cx="5152390" cy="29235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9150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3945" y="1209675"/>
            <a:ext cx="1598295" cy="4781550"/>
          </a:xfrm>
          <a:prstGeom prst="rect">
            <a:avLst/>
          </a:prstGeom>
          <a:pattFill prst="pct2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4715" y="3147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715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51585" y="3655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59280" y="28682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56715" y="4239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62150" y="32842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42435" y="3147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75050" y="2799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26715" y="300990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33925" y="3909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650615" y="36379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1625" y="40735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240" y="4568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38375" y="4644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12695" y="3731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3720" y="4239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37380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92370" y="3044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63185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992370" y="4568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74975" y="35623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23260" y="34867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642110"/>
            <a:ext cx="0" cy="4076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2" idx="1"/>
            <a:endCxn id="14" idx="0"/>
          </p:cNvCxnSpPr>
          <p:nvPr/>
        </p:nvCxnSpPr>
        <p:spPr>
          <a:xfrm rot="16200000" flipH="1">
            <a:off x="1550670" y="2522220"/>
            <a:ext cx="133350" cy="559435"/>
          </a:xfrm>
          <a:prstGeom prst="bentConnector3">
            <a:avLst>
              <a:gd name="adj1" fmla="val -12500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33" idx="1"/>
            <a:endCxn id="21" idx="7"/>
          </p:cNvCxnSpPr>
          <p:nvPr/>
        </p:nvCxnSpPr>
        <p:spPr>
          <a:xfrm rot="16200000" flipH="1">
            <a:off x="3399155" y="3332480"/>
            <a:ext cx="151130" cy="481330"/>
          </a:xfrm>
          <a:prstGeom prst="bentConnector3">
            <a:avLst>
              <a:gd name="adj1" fmla="val -115966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22400" y="22625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70250" y="29794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d2</a:t>
            </a:r>
            <a:endParaRPr lang="en-US" altLang="zh-CN"/>
          </a:p>
        </p:txBody>
      </p:sp>
      <p:cxnSp>
        <p:nvCxnSpPr>
          <p:cNvPr id="31" name="直接连接符 30"/>
          <p:cNvCxnSpPr/>
          <p:nvPr/>
        </p:nvCxnSpPr>
        <p:spPr>
          <a:xfrm>
            <a:off x="2738120" y="1642110"/>
            <a:ext cx="0" cy="4076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575050" y="1642110"/>
            <a:ext cx="0" cy="4076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418705" y="1209675"/>
            <a:ext cx="3224530" cy="47815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9030970" y="744220"/>
            <a:ext cx="0" cy="5560695"/>
          </a:xfrm>
          <a:prstGeom prst="line">
            <a:avLst/>
          </a:prstGeom>
          <a:ln w="38100">
            <a:solidFill>
              <a:srgbClr val="C870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014335" y="1642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829550" y="2404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649335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303895" y="21386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379460" y="3090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014335" y="3688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573770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014335" y="4719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232900" y="22142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792335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867900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308465" y="3241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142855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938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792335" y="3420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34250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cxnSp>
        <p:nvCxnSpPr>
          <p:cNvPr id="36" name="直接连接符 35"/>
          <p:cNvCxnSpPr>
            <a:stCxn id="46" idx="5"/>
            <a:endCxn id="53" idx="3"/>
          </p:cNvCxnSpPr>
          <p:nvPr/>
        </p:nvCxnSpPr>
        <p:spPr>
          <a:xfrm flipV="1">
            <a:off x="8079105" y="3484880"/>
            <a:ext cx="1724025" cy="1299845"/>
          </a:xfrm>
          <a:prstGeom prst="line">
            <a:avLst/>
          </a:prstGeom>
          <a:solidFill>
            <a:schemeClr val="tx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右箭头 53"/>
          <p:cNvSpPr/>
          <p:nvPr/>
        </p:nvSpPr>
        <p:spPr>
          <a:xfrm>
            <a:off x="4318000" y="1393825"/>
            <a:ext cx="2905125" cy="572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4" grpId="0" animBg="1"/>
      <p:bldP spid="54" grpId="1" animBg="1"/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5" grpId="0"/>
      <p:bldP spid="35" grpId="1" animBg="1"/>
      <p:bldP spid="39" grpId="1" animBg="1"/>
      <p:bldP spid="40" grpId="1" animBg="1"/>
      <p:bldP spid="41" grpId="1" animBg="1"/>
      <p:bldP spid="42" grpId="1" animBg="1"/>
      <p:bldP spid="43" grpId="1" animBg="1"/>
      <p:bldP spid="44" grpId="1" animBg="1"/>
      <p:bldP spid="45" grpId="1" animBg="1"/>
      <p:bldP spid="46" grpId="1" animBg="1"/>
      <p:bldP spid="47" grpId="1" animBg="1"/>
      <p:bldP spid="48" grpId="1" animBg="1"/>
      <p:bldP spid="49" grpId="1" animBg="1"/>
      <p:bldP spid="50" grpId="1" animBg="1"/>
      <p:bldP spid="51" grpId="1" animBg="1"/>
      <p:bldP spid="52" grpId="1" animBg="1"/>
      <p:bldP spid="53" grpId="1" animBg="1"/>
      <p:bldP spid="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15485" y="205105"/>
            <a:ext cx="48158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1</a:t>
            </a:r>
            <a:r>
              <a:rPr lang="zh-CN" altLang="en-US" sz="2400"/>
              <a:t>：暴力法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ans = </a:t>
            </a:r>
            <a:r>
              <a:rPr lang="zh-CN" altLang="en-US" sz="2400">
                <a:sym typeface="+mn-ea"/>
              </a:rPr>
              <a:t>min(</a:t>
            </a:r>
            <a:r>
              <a:rPr lang="en-US" altLang="zh-CN" sz="2400">
                <a:sym typeface="+mn-ea"/>
              </a:rPr>
              <a:t>d1,d2)</a:t>
            </a:r>
            <a:endParaRPr lang="zh-CN" altLang="en-US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for j = 1 to right.size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en-US" altLang="zh-CN" sz="2400">
                <a:sym typeface="+mn-ea"/>
              </a:rPr>
              <a:t>if ( dis(left[i], right[j]) &lt; ans )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             ans = </a:t>
            </a:r>
            <a:r>
              <a:rPr lang="en-US" altLang="zh-CN" sz="2400">
                <a:sym typeface="+mn-ea"/>
              </a:rPr>
              <a:t>dis(left[i], right[j])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15485" y="309054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递推公式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）平均情况 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T(n) = 2T(n/2) + (√n)^2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总体时间复杂度O（nlogn)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）最坏情况 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T(n) = 2T(n/2) + (n)^2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总体时间复杂度O（n^2)</a:t>
            </a:r>
            <a:endParaRPr lang="zh-CN" altLang="en-US" sz="2400"/>
          </a:p>
        </p:txBody>
      </p:sp>
      <p:sp>
        <p:nvSpPr>
          <p:cNvPr id="60" name="矩形 59"/>
          <p:cNvSpPr/>
          <p:nvPr>
            <p:custDataLst>
              <p:tags r:id="rId1"/>
            </p:custDataLst>
          </p:nvPr>
        </p:nvSpPr>
        <p:spPr>
          <a:xfrm>
            <a:off x="841375" y="1209675"/>
            <a:ext cx="3224530" cy="47815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>
            <p:custDataLst>
              <p:tags r:id="rId2"/>
            </p:custDataLst>
          </p:nvPr>
        </p:nvCxnSpPr>
        <p:spPr>
          <a:xfrm>
            <a:off x="2453640" y="744220"/>
            <a:ext cx="0" cy="55606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>
            <p:custDataLst>
              <p:tags r:id="rId3"/>
            </p:custDataLst>
          </p:nvPr>
        </p:nvSpPr>
        <p:spPr>
          <a:xfrm>
            <a:off x="1437005" y="1642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>
            <p:custDataLst>
              <p:tags r:id="rId4"/>
            </p:custDataLst>
          </p:nvPr>
        </p:nvSpPr>
        <p:spPr>
          <a:xfrm>
            <a:off x="1252220" y="2404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>
            <p:custDataLst>
              <p:tags r:id="rId5"/>
            </p:custDataLst>
          </p:nvPr>
        </p:nvSpPr>
        <p:spPr>
          <a:xfrm>
            <a:off x="2072005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>
            <p:custDataLst>
              <p:tags r:id="rId6"/>
            </p:custDataLst>
          </p:nvPr>
        </p:nvSpPr>
        <p:spPr>
          <a:xfrm>
            <a:off x="1726565" y="21386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>
            <p:custDataLst>
              <p:tags r:id="rId7"/>
            </p:custDataLst>
          </p:nvPr>
        </p:nvSpPr>
        <p:spPr>
          <a:xfrm>
            <a:off x="1802130" y="3090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>
            <p:custDataLst>
              <p:tags r:id="rId8"/>
            </p:custDataLst>
          </p:nvPr>
        </p:nvSpPr>
        <p:spPr>
          <a:xfrm>
            <a:off x="1437005" y="3688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>
            <p:custDataLst>
              <p:tags r:id="rId9"/>
            </p:custDataLst>
          </p:nvPr>
        </p:nvSpPr>
        <p:spPr>
          <a:xfrm>
            <a:off x="1996440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>
            <p:custDataLst>
              <p:tags r:id="rId10"/>
            </p:custDataLst>
          </p:nvPr>
        </p:nvSpPr>
        <p:spPr>
          <a:xfrm>
            <a:off x="1437005" y="4719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>
            <p:custDataLst>
              <p:tags r:id="rId11"/>
            </p:custDataLst>
          </p:nvPr>
        </p:nvSpPr>
        <p:spPr>
          <a:xfrm>
            <a:off x="2655570" y="22142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>
            <p:custDataLst>
              <p:tags r:id="rId12"/>
            </p:custDataLst>
          </p:nvPr>
        </p:nvSpPr>
        <p:spPr>
          <a:xfrm>
            <a:off x="3215005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>
            <p:custDataLst>
              <p:tags r:id="rId13"/>
            </p:custDataLst>
          </p:nvPr>
        </p:nvSpPr>
        <p:spPr>
          <a:xfrm>
            <a:off x="3290570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>
            <p:custDataLst>
              <p:tags r:id="rId14"/>
            </p:custDataLst>
          </p:nvPr>
        </p:nvSpPr>
        <p:spPr>
          <a:xfrm>
            <a:off x="2731135" y="3241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>
            <p:custDataLst>
              <p:tags r:id="rId15"/>
            </p:custDataLst>
          </p:nvPr>
        </p:nvSpPr>
        <p:spPr>
          <a:xfrm>
            <a:off x="3565525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>
            <p:custDataLst>
              <p:tags r:id="rId16"/>
            </p:custDataLst>
          </p:nvPr>
        </p:nvSpPr>
        <p:spPr>
          <a:xfrm>
            <a:off x="280670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>
            <p:custDataLst>
              <p:tags r:id="rId17"/>
            </p:custDataLst>
          </p:nvPr>
        </p:nvSpPr>
        <p:spPr>
          <a:xfrm>
            <a:off x="3215005" y="3420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>
            <p:custDataLst>
              <p:tags r:id="rId18"/>
            </p:custDataLst>
          </p:nvPr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cxnSp>
        <p:nvCxnSpPr>
          <p:cNvPr id="78" name="直接连接符 77"/>
          <p:cNvCxnSpPr>
            <a:stCxn id="65" idx="2"/>
            <a:endCxn id="70" idx="7"/>
          </p:cNvCxnSpPr>
          <p:nvPr>
            <p:custDataLst>
              <p:tags r:id="rId19"/>
            </p:custDataLst>
          </p:nvPr>
        </p:nvCxnSpPr>
        <p:spPr>
          <a:xfrm>
            <a:off x="1726565" y="2176780"/>
            <a:ext cx="993775" cy="48260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5" idx="2"/>
            <a:endCxn id="72" idx="6"/>
          </p:cNvCxnSpPr>
          <p:nvPr>
            <p:custDataLst>
              <p:tags r:id="rId20"/>
            </p:custDataLst>
          </p:nvPr>
        </p:nvCxnSpPr>
        <p:spPr>
          <a:xfrm flipV="1">
            <a:off x="1726565" y="1755775"/>
            <a:ext cx="1639570" cy="42100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5" idx="2"/>
            <a:endCxn id="71" idx="5"/>
          </p:cNvCxnSpPr>
          <p:nvPr>
            <p:custDataLst>
              <p:tags r:id="rId21"/>
            </p:custDataLst>
          </p:nvPr>
        </p:nvCxnSpPr>
        <p:spPr>
          <a:xfrm>
            <a:off x="1726565" y="2176780"/>
            <a:ext cx="1553210" cy="53657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5" idx="3"/>
            <a:endCxn id="73" idx="5"/>
          </p:cNvCxnSpPr>
          <p:nvPr>
            <p:custDataLst>
              <p:tags r:id="rId22"/>
            </p:custDataLst>
          </p:nvPr>
        </p:nvCxnSpPr>
        <p:spPr>
          <a:xfrm>
            <a:off x="1737360" y="2203450"/>
            <a:ext cx="1058545" cy="110299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76" idx="4"/>
          </p:cNvCxnSpPr>
          <p:nvPr>
            <p:custDataLst>
              <p:tags r:id="rId23"/>
            </p:custDataLst>
          </p:nvPr>
        </p:nvCxnSpPr>
        <p:spPr>
          <a:xfrm>
            <a:off x="1726565" y="2176780"/>
            <a:ext cx="1526540" cy="131889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5" idx="2"/>
            <a:endCxn id="75" idx="6"/>
          </p:cNvCxnSpPr>
          <p:nvPr>
            <p:custDataLst>
              <p:tags r:id="rId24"/>
            </p:custDataLst>
          </p:nvPr>
        </p:nvCxnSpPr>
        <p:spPr>
          <a:xfrm>
            <a:off x="1726565" y="2176780"/>
            <a:ext cx="1155700" cy="223583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74" idx="0"/>
          </p:cNvCxnSpPr>
          <p:nvPr>
            <p:custDataLst>
              <p:tags r:id="rId25"/>
            </p:custDataLst>
          </p:nvPr>
        </p:nvCxnSpPr>
        <p:spPr>
          <a:xfrm>
            <a:off x="1726565" y="2138680"/>
            <a:ext cx="1877060" cy="202501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3640" y="868045"/>
            <a:ext cx="9140190" cy="1998345"/>
          </a:xfrm>
          <a:prstGeom prst="rect">
            <a:avLst/>
          </a:prstGeom>
        </p:spPr>
      </p:pic>
    </p:spTree>
    <p:custDataLst>
      <p:tags r:id="rId2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0"/>
  <p:tag name="KSO_WM_SPECIAL_SOURCE" val="bdnull"/>
  <p:tag name="KSO_WM_TEMPLATE_THUMBS_INDEX" val="1、4、6、7、10、12、14、17、20、22"/>
</p:tagLst>
</file>

<file path=ppt/tags/tag10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0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1.xml><?xml version="1.0" encoding="utf-8"?>
<p:tagLst xmlns:p="http://schemas.openxmlformats.org/presentationml/2006/main">
  <p:tag name="KSO_WM_UNIT_TABLE_BEAUTIFY" val="smartTable{16c55ef8-00a0-49f3-b3fd-3d0841db1682}"/>
</p:tagLst>
</file>

<file path=ppt/tags/tag11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68.xml><?xml version="1.0" encoding="utf-8"?>
<p:tagLst xmlns:p="http://schemas.openxmlformats.org/presentationml/2006/main">
  <p:tag name="KSO_WM_UNIT_TABLE_BEAUTIFY" val="smartTable{11269a51-4184-46b9-8eeb-61002ed389f5}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7.xml><?xml version="1.0" encoding="utf-8"?>
<p:tagLst xmlns:p="http://schemas.openxmlformats.org/presentationml/2006/main">
  <p:tag name="KSO_WM_UNIT_TABLE_BEAUTIFY" val="smartTable{fd4bd4ec-59b5-4190-b03e-2c3c59fb21ec}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8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8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9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9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9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9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9.xml><?xml version="1.0" encoding="utf-8"?>
<p:tagLst xmlns:p="http://schemas.openxmlformats.org/presentationml/2006/main">
  <p:tag name="KSO_WM_UNIT_TABLE_BEAUTIFY" val="smartTable{a364d588-4b88-4346-8a94-71cd405a3583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18640"/>
</p:tagLst>
</file>

<file path=ppt/tags/tag282.xml><?xml version="1.0" encoding="utf-8"?>
<p:tagLst xmlns:p="http://schemas.openxmlformats.org/presentationml/2006/main">
  <p:tag name="KSO_WM_FULL_TEXT_BEAUTIFY_COPY_ID" val="5"/>
</p:tagLst>
</file>

<file path=ppt/tags/tag28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设计组工作汇报（第2套）4">
      <a:dk1>
        <a:sysClr val="windowText" lastClr="000000"/>
      </a:dk1>
      <a:lt1>
        <a:sysClr val="window" lastClr="FFFFFF"/>
      </a:lt1>
      <a:dk2>
        <a:srgbClr val="FFF0DD"/>
      </a:dk2>
      <a:lt2>
        <a:srgbClr val="FDFAF6"/>
      </a:lt2>
      <a:accent1>
        <a:srgbClr val="C8701A"/>
      </a:accent1>
      <a:accent2>
        <a:srgbClr val="D28434"/>
      </a:accent2>
      <a:accent3>
        <a:srgbClr val="DD984D"/>
      </a:accent3>
      <a:accent4>
        <a:srgbClr val="E7AB67"/>
      </a:accent4>
      <a:accent5>
        <a:srgbClr val="F2BF80"/>
      </a:accent5>
      <a:accent6>
        <a:srgbClr val="FCD39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6918</Words>
  <Application>WPS 演示</Application>
  <PresentationFormat>宽屏</PresentationFormat>
  <Paragraphs>747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汉仪旗黑</vt:lpstr>
      <vt:lpstr>Webdings</vt:lpstr>
      <vt:lpstr>幼圆</vt:lpstr>
      <vt:lpstr>Wingdings</vt:lpstr>
      <vt:lpstr>汉仪书宋二KW</vt:lpstr>
      <vt:lpstr>宋体</vt:lpstr>
      <vt:lpstr>Arial Unicode MS</vt:lpstr>
      <vt:lpstr>等线</vt:lpstr>
      <vt:lpstr>汉仪中等线KW</vt:lpstr>
      <vt:lpstr>Cambria Math</vt:lpstr>
      <vt:lpstr>Kingsoft Math</vt:lpstr>
      <vt:lpstr>微软雅黑</vt:lpstr>
      <vt:lpstr>华文宋体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WPS_1635000202</cp:lastModifiedBy>
  <cp:revision>140</cp:revision>
  <dcterms:created xsi:type="dcterms:W3CDTF">2024-04-10T12:00:51Z</dcterms:created>
  <dcterms:modified xsi:type="dcterms:W3CDTF">2024-04-10T12:00:51Z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KSORubyTemplateID">
    <vt:lpwstr>8</vt:lpwstr>
  </property>
  <property fmtid="{D5CDD505-2E9C-101B-9397-08002B2CF9AE}" pid="4" name="ICV">
    <vt:lpwstr>08416DE87F64792E1A0114668E8045AA_43</vt:lpwstr>
  </property>
</Properties>
</file>