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9" r:id="rId3"/>
    <p:sldId id="273" r:id="rId4"/>
    <p:sldId id="304" r:id="rId5"/>
    <p:sldId id="408" r:id="rId6"/>
    <p:sldId id="539" r:id="rId7"/>
    <p:sldId id="439" r:id="rId8"/>
    <p:sldId id="542" r:id="rId9"/>
    <p:sldId id="545" r:id="rId10"/>
    <p:sldId id="547" r:id="rId11"/>
    <p:sldId id="546" r:id="rId12"/>
    <p:sldId id="548" r:id="rId13"/>
    <p:sldId id="549" r:id="rId14"/>
    <p:sldId id="550" r:id="rId15"/>
    <p:sldId id="551" r:id="rId16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1" userDrawn="1">
          <p15:clr>
            <a:srgbClr val="A4A3A4"/>
          </p15:clr>
        </p15:guide>
        <p15:guide id="2" orient="horz" pos="222" userDrawn="1">
          <p15:clr>
            <a:srgbClr val="A4A3A4"/>
          </p15:clr>
        </p15:guide>
        <p15:guide id="3" orient="horz" pos="3994" userDrawn="1">
          <p15:clr>
            <a:srgbClr val="A4A3A4"/>
          </p15:clr>
        </p15:guide>
        <p15:guide id="4" pos="3972" userDrawn="1">
          <p15:clr>
            <a:srgbClr val="A4A3A4"/>
          </p15:clr>
        </p15:guide>
        <p15:guide id="5" pos="74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W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303" autoAdjust="0"/>
  </p:normalViewPr>
  <p:slideViewPr>
    <p:cSldViewPr snapToGrid="0" snapToObjects="1" showGuides="1">
      <p:cViewPr varScale="1">
        <p:scale>
          <a:sx n="81" d="100"/>
          <a:sy n="81" d="100"/>
        </p:scale>
        <p:origin x="691" y="62"/>
      </p:cViewPr>
      <p:guideLst>
        <p:guide orient="horz" pos="1981"/>
        <p:guide orient="horz" pos="222"/>
        <p:guide orient="horz" pos="3994"/>
        <p:guide pos="3972"/>
        <p:guide pos="7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6B783-5FF8-4D90-8D0F-1E0774ABAB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075CF-16FF-4CA4-A55F-DF04FD4150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image" Target="../media/image5.jpeg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image" Target="../media/image6.jpeg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image" Target="../media/image7.jpeg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image" Target="../media/image8.jpeg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818783" y="2699344"/>
            <a:ext cx="6130657" cy="1194951"/>
          </a:xfrm>
        </p:spPr>
        <p:txBody>
          <a:bodyPr lIns="91440" tIns="45720" rIns="91440" bIns="45720" anchor="t" anchorCtr="0">
            <a:normAutofit/>
          </a:bodyPr>
          <a:lstStyle>
            <a:lvl1pPr algn="l">
              <a:defRPr sz="5400" spc="600" baseline="0">
                <a:solidFill>
                  <a:schemeClr val="accent1"/>
                </a:solidFill>
                <a:latin typeface="Arial" panose="020B0604020202090204" pitchFamily="34" charset="0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818783" y="2257424"/>
            <a:ext cx="6130657" cy="353931"/>
          </a:xfrm>
        </p:spPr>
        <p:txBody>
          <a:bodyPr lIns="91440" tIns="45720" rIns="91440" bIns="45720" anchor="b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600" u="none" strike="noStrike" kern="1200" cap="none" spc="200" normalizeH="0" baseline="0">
                <a:solidFill>
                  <a:schemeClr val="accent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818783" y="5463545"/>
            <a:ext cx="4424363" cy="619125"/>
          </a:xfrm>
        </p:spPr>
        <p:txBody>
          <a:bodyPr lIns="91440" tIns="45720" rIns="91440" bIns="45720">
            <a:normAutofit/>
          </a:bodyPr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69882" y="2548901"/>
            <a:ext cx="10852237" cy="1760199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blipFill rotWithShape="1">
            <a:blip r:embed="rId3" cstate="email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blipFill rotWithShape="1">
            <a:blip r:embed="rId3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485700" y="3498850"/>
            <a:ext cx="7220600" cy="971550"/>
          </a:xfrm>
        </p:spPr>
        <p:txBody>
          <a:bodyPr lIns="91440" tIns="45720" rIns="91440" bIns="45720" anchor="t" anchorCtr="0">
            <a:normAutofit/>
          </a:bodyPr>
          <a:lstStyle>
            <a:lvl1pPr algn="ctr"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9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9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9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9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07.xml"/><Relationship Id="rId23" Type="http://schemas.openxmlformats.org/officeDocument/2006/relationships/tags" Target="../tags/tag106.xml"/><Relationship Id="rId22" Type="http://schemas.openxmlformats.org/officeDocument/2006/relationships/tags" Target="../tags/tag105.xml"/><Relationship Id="rId21" Type="http://schemas.openxmlformats.org/officeDocument/2006/relationships/tags" Target="../tags/tag104.xml"/><Relationship Id="rId20" Type="http://schemas.openxmlformats.org/officeDocument/2006/relationships/tags" Target="../tags/tag10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0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image" Target="../media/image16.png"/><Relationship Id="rId1" Type="http://schemas.openxmlformats.org/officeDocument/2006/relationships/tags" Target="../tags/tag130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0.xml"/><Relationship Id="rId3" Type="http://schemas.openxmlformats.org/officeDocument/2006/relationships/image" Target="../media/image17.png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9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11.xml"/><Relationship Id="rId2" Type="http://schemas.openxmlformats.org/officeDocument/2006/relationships/image" Target="../media/image10.jpeg"/><Relationship Id="rId1" Type="http://schemas.openxmlformats.org/officeDocument/2006/relationships/tags" Target="../tags/tag1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ags" Target="../tags/tag1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jpeg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0.xml"/><Relationship Id="rId2" Type="http://schemas.openxmlformats.org/officeDocument/2006/relationships/image" Target="../media/image13.png"/><Relationship Id="rId1" Type="http://schemas.openxmlformats.org/officeDocument/2006/relationships/tags" Target="../tags/tag119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tags" Target="../tags/tag12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67803" y="1532370"/>
            <a:ext cx="8725535" cy="1568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/>
              <a:t>算法设计</a:t>
            </a:r>
            <a:r>
              <a:rPr lang="zh-CN" altLang="en-US" sz="4800" b="1" dirty="0"/>
              <a:t>与分析</a:t>
            </a:r>
            <a:endParaRPr lang="zh-CN" altLang="en-US" sz="4800" b="1" dirty="0"/>
          </a:p>
          <a:p>
            <a:pPr algn="ctr"/>
            <a:r>
              <a:rPr lang="zh-CN" altLang="en-US" sz="4800" b="1" dirty="0"/>
              <a:t>实验</a:t>
            </a:r>
            <a:r>
              <a:rPr lang="zh-CN" altLang="en-US" sz="4800" b="1" dirty="0"/>
              <a:t>三：回溯法—地图填色问题</a:t>
            </a:r>
            <a:endParaRPr lang="zh-CN" altLang="en-US" sz="4800" b="1" dirty="0"/>
          </a:p>
        </p:txBody>
      </p:sp>
      <p:sp>
        <p:nvSpPr>
          <p:cNvPr id="5122" name="副标题 5122"/>
          <p:cNvSpPr>
            <a:spLocks noGrp="1"/>
          </p:cNvSpPr>
          <p:nvPr/>
        </p:nvSpPr>
        <p:spPr>
          <a:xfrm>
            <a:off x="4424045" y="3952240"/>
            <a:ext cx="4259580" cy="16986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1440" tIns="45720" rIns="91440" bIns="45720" anchor="t"/>
          <a:lstStyle>
            <a:lvl1pPr marL="85725" lvl="0" indent="-85725" algn="ctr" rtl="0" fontAlgn="base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ebdings" panose="05030102010509060703" pitchFamily="18" charset="2"/>
              <a:buNone/>
              <a:defRPr sz="20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1pPr>
            <a:lvl2pPr marL="85725" lvl="1" indent="-85725" algn="ctr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None/>
              <a:defRPr sz="16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2pPr>
            <a:lvl3pPr marL="914400" lvl="2" indent="-914400" algn="ctr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None/>
              <a:defRPr sz="14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3pPr>
            <a:lvl4pPr marL="1371600" lvl="3" indent="-1371600" algn="ctr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None/>
              <a:defRPr sz="12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4pPr>
            <a:lvl5pPr marL="1828800" lvl="4" indent="-1828800" algn="ctr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None/>
              <a:defRPr sz="12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algn="l" eaLnBrk="1" hangingPunct="1">
              <a:buSzPct val="100000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姓       名：敖宇飞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朱伟晔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-342900" algn="l" eaLnBrk="1" hangingPunct="1">
              <a:buSzPct val="100000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专       业：软件工程</a:t>
            </a:r>
            <a:endParaRPr lang="zh-CN" altLang="en-US" sz="2400" kern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indent="-342900" algn="l" eaLnBrk="1" hangingPunct="1">
              <a:buSzPct val="100000"/>
            </a:pPr>
            <a:r>
              <a:rPr lang="zh-CN" altLang="en-US" sz="2400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指导</a:t>
            </a:r>
            <a:r>
              <a:rPr lang="en-US" altLang="zh-CN" sz="2400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lang="zh-CN" altLang="en-US" sz="2400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老师：杜智华</a:t>
            </a:r>
            <a:endParaRPr lang="zh-CN" altLang="en-US" sz="900" kern="1200" dirty="0">
              <a:solidFill>
                <a:srgbClr val="873713"/>
              </a:solidFill>
              <a:latin typeface="+mn-lt"/>
              <a:ea typeface="幼圆" panose="02010509060101010101" pitchFamily="1" charset="-122"/>
              <a:cs typeface="+mn-cs"/>
            </a:endParaRPr>
          </a:p>
          <a:p>
            <a:pPr indent="-342900" algn="l" eaLnBrk="1" hangingPunct="1">
              <a:buSzPct val="100000"/>
            </a:pPr>
            <a:endParaRPr lang="zh-CN" altLang="en-US" sz="900" kern="1200" dirty="0">
              <a:solidFill>
                <a:srgbClr val="873713"/>
              </a:solidFill>
              <a:latin typeface="+mn-lt"/>
              <a:ea typeface="幼圆" panose="02010509060101010101" pitchFamily="1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矩形 33"/>
          <p:cNvSpPr/>
          <p:nvPr>
            <p:custDataLst>
              <p:tags r:id="rId1"/>
            </p:custDataLst>
          </p:nvPr>
        </p:nvSpPr>
        <p:spPr>
          <a:xfrm>
            <a:off x="86360" y="60523"/>
            <a:ext cx="5741670" cy="58356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/>
              <a:t>THREE 对回溯进行优化</a:t>
            </a:r>
            <a:endParaRPr lang="en-US" altLang="zh-CN" sz="32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16560" y="108267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800"/>
              <a:t>置换剪枝策略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715645" y="1885950"/>
            <a:ext cx="51123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通过观察第一次优化输出的可行解，我们不难发现，在起始搜索点的不同涂色方案下的可行解个数相同，这是因为对于第一个搜索点而言，不同涂色下的各个填涂方案是对称的。即对于在涂色x</a:t>
            </a:r>
            <a:r>
              <a:rPr lang="zh-CN" altLang="en-US" baseline="-25000"/>
              <a:t>0</a:t>
            </a:r>
            <a:r>
              <a:rPr lang="zh-CN" altLang="en-US"/>
              <a:t>下的解向量S</a:t>
            </a:r>
            <a:r>
              <a:rPr lang="zh-CN" altLang="en-US" baseline="-25000"/>
              <a:t>0</a:t>
            </a:r>
            <a:r>
              <a:rPr lang="zh-CN" altLang="en-US"/>
              <a:t> = ( x</a:t>
            </a:r>
            <a:r>
              <a:rPr lang="zh-CN" altLang="en-US" baseline="-25000"/>
              <a:t>0</a:t>
            </a:r>
            <a:r>
              <a:rPr lang="zh-CN" altLang="en-US"/>
              <a:t> , x</a:t>
            </a:r>
            <a:r>
              <a:rPr lang="zh-CN" altLang="en-US" baseline="-25000"/>
              <a:t>1</a:t>
            </a:r>
            <a:r>
              <a:rPr lang="zh-CN" altLang="en-US"/>
              <a:t> , x</a:t>
            </a:r>
            <a:r>
              <a:rPr lang="zh-CN" altLang="en-US" baseline="-25000"/>
              <a:t>2</a:t>
            </a:r>
            <a:r>
              <a:rPr lang="zh-CN" altLang="en-US"/>
              <a:t> , x</a:t>
            </a:r>
            <a:r>
              <a:rPr lang="zh-CN" altLang="en-US" baseline="-25000"/>
              <a:t>3</a:t>
            </a:r>
            <a:r>
              <a:rPr lang="zh-CN" altLang="en-US"/>
              <a:t> , … ) ，可以映射出n−1（n为可用颜色数）个等效可行解。</a:t>
            </a:r>
            <a:r>
              <a:rPr lang="en-US" altLang="zh-CN"/>
              <a:t>     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06310" y="141668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对给定的大数据（450点5色）进行填涂，并将可行解全部输出，将程序运行20次取时间平均值做表如下：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7377430" y="2879725"/>
          <a:ext cx="3992880" cy="109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40"/>
                <a:gridCol w="1996440"/>
              </a:tblGrid>
              <a:tr h="5492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优化前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优化后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4927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15645" y="3639185"/>
            <a:ext cx="51123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      </a:t>
            </a:r>
            <a:r>
              <a:rPr lang="zh-CN" altLang="en-US">
                <a:sym typeface="+mn-ea"/>
              </a:rPr>
              <a:t>因此搜索时只需固定第一个点，并将搜索出来的可行解个数乘以可用颜色数即可。大约可以将实际运行时间缩短至原来的1\n（n为可用颜色数）。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矩形 33"/>
          <p:cNvSpPr/>
          <p:nvPr>
            <p:custDataLst>
              <p:tags r:id="rId1"/>
            </p:custDataLst>
          </p:nvPr>
        </p:nvSpPr>
        <p:spPr>
          <a:xfrm>
            <a:off x="86360" y="60523"/>
            <a:ext cx="5741670" cy="58356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/>
              <a:t>THREE 对回溯进行优化</a:t>
            </a:r>
            <a:endParaRPr lang="en-US" altLang="zh-CN" sz="32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627380" y="95567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800"/>
              <a:t>向前探查剪枝策略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1009015" y="1789430"/>
            <a:ext cx="3639185" cy="1301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       </a:t>
            </a:r>
            <a:r>
              <a:rPr lang="zh-CN" altLang="en-US"/>
              <a:t>在搜索过程中，对于一些无解的节点，可以做到提前探查，即拓展节点前先对是否存在可行解进行检查，如果不存在可行解，则剪枝并返回。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09015" y="3288030"/>
            <a:ext cx="36175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可以采用colorMatrix数组对每个点可以使用的颜色进行计数。并在回溯搜索时对当前点的合法颜色进行检测，如果没有则直接返回，无需拓展。</a:t>
            </a:r>
            <a:endParaRPr lang="zh-CN" altLang="en-US"/>
          </a:p>
        </p:txBody>
      </p:sp>
      <p:pic>
        <p:nvPicPr>
          <p:cNvPr id="-2147482617" name="图片 -21474826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780" y="1789430"/>
            <a:ext cx="4500880" cy="24612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7185660" y="168910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对给定的大数据（450点5色）进行填涂，并将可行解全部输出，将程序运行20次取时间平均值做表如下：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7256780" y="3152140"/>
          <a:ext cx="3992880" cy="109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40"/>
                <a:gridCol w="1996440"/>
              </a:tblGrid>
              <a:tr h="5492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优化前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优化后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4927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-2147482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-2147482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214748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矩形 33"/>
          <p:cNvSpPr/>
          <p:nvPr>
            <p:custDataLst>
              <p:tags r:id="rId1"/>
            </p:custDataLst>
          </p:nvPr>
        </p:nvSpPr>
        <p:spPr>
          <a:xfrm>
            <a:off x="86360" y="60523"/>
            <a:ext cx="5515610" cy="58356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/>
              <a:t>FOUR 时间与效率分析</a:t>
            </a:r>
            <a:endParaRPr lang="en-US" altLang="zh-CN" sz="32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631190" y="95948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800"/>
              <a:t>得到第一个可行解</a:t>
            </a:r>
            <a:endParaRPr lang="zh-CN" altLang="en-US" sz="2800"/>
          </a:p>
        </p:txBody>
      </p: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799465" y="1797050"/>
          <a:ext cx="6944360" cy="118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090"/>
                <a:gridCol w="1736090"/>
                <a:gridCol w="1736090"/>
                <a:gridCol w="1736090"/>
              </a:tblGrid>
              <a:tr h="59182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450点5色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450点</a:t>
                      </a:r>
                      <a:r>
                        <a:rPr lang="en-US" altLang="zh-CN" sz="2400"/>
                        <a:t>1</a:t>
                      </a:r>
                      <a:r>
                        <a:rPr lang="zh-CN" altLang="en-US" sz="2400"/>
                        <a:t>5色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450点</a:t>
                      </a:r>
                      <a:r>
                        <a:rPr lang="en-US" altLang="zh-CN" sz="2400"/>
                        <a:t>2</a:t>
                      </a:r>
                      <a:r>
                        <a:rPr lang="zh-CN" altLang="en-US" sz="2400"/>
                        <a:t>5色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  <a:tr h="5918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时间消耗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631190" y="355028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800"/>
              <a:t>得到</a:t>
            </a:r>
            <a:r>
              <a:rPr lang="zh-CN" altLang="en-US" sz="2800"/>
              <a:t>全部可行解</a:t>
            </a:r>
            <a:endParaRPr lang="zh-CN" altLang="en-US" sz="2800"/>
          </a:p>
        </p:txBody>
      </p:sp>
      <p:graphicFrame>
        <p:nvGraphicFramePr>
          <p:cNvPr id="11" name="表格 10"/>
          <p:cNvGraphicFramePr/>
          <p:nvPr>
            <p:custDataLst>
              <p:tags r:id="rId4"/>
            </p:custDataLst>
          </p:nvPr>
        </p:nvGraphicFramePr>
        <p:xfrm>
          <a:off x="799465" y="4387850"/>
          <a:ext cx="6868160" cy="177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/>
                <a:gridCol w="1717040"/>
                <a:gridCol w="1717040"/>
                <a:gridCol w="1717040"/>
              </a:tblGrid>
              <a:tr h="59182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450点5色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450点</a:t>
                      </a:r>
                      <a:r>
                        <a:rPr lang="en-US" altLang="zh-CN" sz="2400"/>
                        <a:t>1</a:t>
                      </a:r>
                      <a:r>
                        <a:rPr lang="zh-CN" altLang="en-US" sz="2400"/>
                        <a:t>5色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450点</a:t>
                      </a:r>
                      <a:r>
                        <a:rPr lang="en-US" altLang="zh-CN" sz="2400"/>
                        <a:t>2</a:t>
                      </a:r>
                      <a:r>
                        <a:rPr lang="zh-CN" altLang="en-US" sz="2400"/>
                        <a:t>5色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  <a:tr h="5918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时间消耗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/>
                </a:tc>
              </a:tr>
              <a:tr h="5918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可行解个数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矩形 33"/>
          <p:cNvSpPr/>
          <p:nvPr>
            <p:custDataLst>
              <p:tags r:id="rId1"/>
            </p:custDataLst>
          </p:nvPr>
        </p:nvSpPr>
        <p:spPr>
          <a:xfrm>
            <a:off x="86360" y="60523"/>
            <a:ext cx="7143750" cy="58356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/>
              <a:t>FOUR 自行生成地图涂色并分析</a:t>
            </a:r>
            <a:endParaRPr lang="en-US" altLang="zh-CN" sz="32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509905" y="1028065"/>
            <a:ext cx="4796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图规模对运行时间的影响（四色）：</a:t>
            </a:r>
            <a:endParaRPr lang="zh-CN" altLang="en-US" sz="2400"/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509905" y="1872615"/>
          <a:ext cx="8112125" cy="127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125"/>
                <a:gridCol w="1635125"/>
                <a:gridCol w="1635125"/>
                <a:gridCol w="1635125"/>
                <a:gridCol w="1571625"/>
              </a:tblGrid>
              <a:tr h="63627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100点4色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2</a:t>
                      </a:r>
                      <a:r>
                        <a:rPr lang="zh-CN" altLang="en-US" sz="2400"/>
                        <a:t>00点4色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3</a:t>
                      </a:r>
                      <a:r>
                        <a:rPr lang="zh-CN" altLang="en-US" sz="2400"/>
                        <a:t>00点4色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4</a:t>
                      </a:r>
                      <a:r>
                        <a:rPr lang="zh-CN" altLang="en-US" sz="2400"/>
                        <a:t>00点4色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  <a:tr h="636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时间消耗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05" y="3529330"/>
            <a:ext cx="7752715" cy="23552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87755" y="3654425"/>
            <a:ext cx="421894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en-US" sz="2400"/>
              <a:t>结论：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图的规模极大影响了搜索的规模，规模小的图要比规模大的图的搜索时间小的多。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通过上图，可以看到，当地图规模成线性级增长时，时间消耗大致成指数型增长。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394585" y="2507095"/>
            <a:ext cx="774065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765"/>
            <a:r>
              <a:rPr lang="zh-CN" altLang="en-US" sz="5400" b="1" dirty="0"/>
              <a:t>谢谢老师与助教的</a:t>
            </a:r>
            <a:r>
              <a:rPr lang="zh-CN" altLang="en-US" sz="5400" b="1" dirty="0"/>
              <a:t>聆听！</a:t>
            </a:r>
            <a:endParaRPr lang="zh-CN" altLang="en-US" sz="5400" b="1" dirty="0"/>
          </a:p>
        </p:txBody>
      </p:sp>
    </p:spTree>
    <p:custDataLst>
      <p:tags r:id="rId2"/>
    </p:custData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325"/>
            <a:ext cx="421386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/>
              <a:t>PART ONE </a:t>
            </a:r>
            <a:r>
              <a:rPr lang="zh-CN" altLang="en-US" sz="3200" b="1" dirty="0"/>
              <a:t>开发背景</a:t>
            </a:r>
            <a:endParaRPr lang="zh-CN" altLang="en-US" sz="3200" b="1" dirty="0"/>
          </a:p>
        </p:txBody>
      </p:sp>
      <p:pic>
        <p:nvPicPr>
          <p:cNvPr id="7169" name="图片 6145" descr="office6\wpsassist\cache\53b24f42035f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8960" y="426085"/>
            <a:ext cx="6030913" cy="5753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内容占位符 6147"/>
          <p:cNvSpPr>
            <a:spLocks noGrp="1"/>
          </p:cNvSpPr>
          <p:nvPr/>
        </p:nvSpPr>
        <p:spPr>
          <a:xfrm>
            <a:off x="1362075" y="2357120"/>
            <a:ext cx="7652385" cy="3302000"/>
          </a:xfrm>
          <a:prstGeom prst="flowChartOr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/>
          <a:lstStyle>
            <a:lvl1pPr marL="342900" indent="-257175" algn="l" rtl="0" fontAlgn="base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lvl="1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defRPr sz="16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•"/>
              <a:defRPr sz="1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–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0" eaLnBrk="1" fontAlgn="base" hangingPunct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zh-CN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 </a:t>
            </a:r>
            <a:r>
              <a:rPr lang="zh-CN" altLang="en-US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程序代码：</a:t>
            </a:r>
            <a:r>
              <a:rPr lang="en-US" altLang="zh-CN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JavaScript</a:t>
            </a:r>
            <a:endParaRPr lang="en-US" altLang="zh-CN" sz="2400" b="1" noProof="1">
              <a:solidFill>
                <a:schemeClr val="tx1"/>
              </a:solidFill>
              <a:uFillTx/>
              <a:ea typeface="微软雅黑" panose="020B0503020204020204" charset="-122"/>
            </a:endParaRPr>
          </a:p>
          <a:p>
            <a:pPr marL="1905" indent="0" eaLnBrk="1" fontAlgn="base" hangingPunct="1"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zh-CN" altLang="en-US" sz="2400" b="1" noProof="1">
              <a:solidFill>
                <a:schemeClr val="tx1"/>
              </a:solidFill>
              <a:uFillTx/>
              <a:ea typeface="微软雅黑" panose="020B0503020204020204" charset="-122"/>
            </a:endParaRPr>
          </a:p>
          <a:p>
            <a:pPr marL="344805" indent="-342900" algn="l" eaLnBrk="1" fontAlgn="base" hangingPunct="1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US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绘图工具：</a:t>
            </a:r>
            <a:r>
              <a:rPr lang="en-US" altLang="zh-CN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Excel</a:t>
            </a:r>
            <a:endParaRPr lang="zh-CN" altLang="en-US" sz="2400" b="1" noProof="1">
              <a:solidFill>
                <a:schemeClr val="tx1"/>
              </a:solidFill>
              <a:uFillTx/>
              <a:ea typeface="微软雅黑" panose="020B0503020204020204" charset="-122"/>
            </a:endParaRPr>
          </a:p>
          <a:p>
            <a:pPr marL="1905" indent="0" eaLnBrk="1" fontAlgn="base" hangingPunct="1">
              <a:buFont typeface="Wingdings" panose="05000000000000000000" pitchFamily="2" charset="2"/>
              <a:buNone/>
            </a:pPr>
            <a:endParaRPr lang="zh-CN" altLang="en-US" sz="2400" b="1" strike="noStrike" noProof="1">
              <a:solidFill>
                <a:schemeClr val="tx2"/>
              </a:solidFill>
              <a:uFillTx/>
              <a:ea typeface="微软雅黑" panose="020B0503020204020204" charset="-122"/>
              <a:sym typeface="+mn-ea"/>
            </a:endParaRPr>
          </a:p>
          <a:p>
            <a:pPr marL="1905" indent="82550" eaLnBrk="1" fontAlgn="base" hangingPunct="1">
              <a:buFont typeface="Wingdings" panose="05000000000000000000" pitchFamily="2" charset="2"/>
              <a:buChar char="Ø"/>
            </a:pPr>
            <a:endParaRPr lang="en-US" altLang="en-US" sz="2400" b="1" strike="noStrike" noProof="1"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330" y="409773"/>
            <a:ext cx="32454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TWO </a:t>
            </a:r>
            <a:r>
              <a:rPr lang="zh-CN" altLang="en-US" sz="3200" b="1" dirty="0"/>
              <a:t>问题</a:t>
            </a:r>
            <a:endParaRPr lang="zh-CN" altLang="en-US" sz="32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94030" y="1396365"/>
            <a:ext cx="770382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1、对下面这个小规模数据，利用四色填色测试算法的正确性；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2、对附件中给定的地图数据填涂；</a:t>
            </a:r>
            <a:endParaRPr lang="zh-CN" altLang="en-US" sz="2000"/>
          </a:p>
          <a:p>
            <a:r>
              <a:rPr lang="zh-CN" altLang="en-US" sz="2000"/>
              <a:t>3、随机产生不同规模的图，分析算法效率与图规模的关系（四色）。</a:t>
            </a:r>
            <a:endParaRPr lang="zh-CN" altLang="en-US" sz="2000"/>
          </a:p>
        </p:txBody>
      </p:sp>
      <p:pic>
        <p:nvPicPr>
          <p:cNvPr id="3" name="图片 -2147482624" descr="Map Coloring, a fictional map is given showing the states of a country.  Represent the map by a graph and find a coloring of the graph, using the  minimum number of color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7380" y="1840865"/>
            <a:ext cx="3295650" cy="22072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360" y="60523"/>
            <a:ext cx="490537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TWO 未优化的回溯</a:t>
            </a:r>
            <a:endParaRPr lang="en-US" altLang="zh-CN" sz="32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96215" y="678180"/>
            <a:ext cx="116230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/>
              <a:t>算法描述：</a:t>
            </a:r>
            <a:endParaRPr sz="2400" b="1"/>
          </a:p>
          <a:p>
            <a:r>
              <a:rPr sz="2400"/>
              <a:t>a. 拓展当前节点，并对当前节点进行搜索；</a:t>
            </a:r>
            <a:endParaRPr sz="2400"/>
          </a:p>
          <a:p>
            <a:r>
              <a:rPr sz="2400"/>
              <a:t>b. 判断当前节点是否存在可行解，如果存在则进入c，如果不存在，则回溯上一节点，并进入a；</a:t>
            </a:r>
            <a:endParaRPr sz="2400"/>
          </a:p>
          <a:p>
            <a:r>
              <a:rPr sz="2400"/>
              <a:t>c. 判断是否搜索结束，如果结束则直接输出结果并停止搜索；如果未结束，则进入a；</a:t>
            </a:r>
            <a:endParaRPr sz="2400"/>
          </a:p>
          <a:p>
            <a:r>
              <a:rPr sz="2400"/>
              <a:t>d. 当全部搜索完毕后仍不存在可行解，则输出无解；</a:t>
            </a:r>
            <a:endParaRPr sz="2400"/>
          </a:p>
        </p:txBody>
      </p:sp>
      <p:sp>
        <p:nvSpPr>
          <p:cNvPr id="5" name="流程图: 可选过程 4"/>
          <p:cNvSpPr/>
          <p:nvPr/>
        </p:nvSpPr>
        <p:spPr>
          <a:xfrm>
            <a:off x="196215" y="4514215"/>
            <a:ext cx="1453515" cy="719455"/>
          </a:xfrm>
          <a:prstGeom prst="flowChartAlternateProcess">
            <a:avLst/>
          </a:prstGeom>
          <a:solidFill>
            <a:schemeClr val="tx2"/>
          </a:solidFill>
          <a:ln w="38100" cap="flat" cmpd="sng">
            <a:solidFill>
              <a:schemeClr val="accent6"/>
            </a:solidFill>
            <a:prstDash val="solid"/>
            <a:round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n w="19050">
                  <a:noFill/>
                </a:ln>
                <a:solidFill>
                  <a:schemeClr val="tx1"/>
                </a:solidFill>
              </a:rPr>
              <a:t>开始搜索</a:t>
            </a:r>
            <a:endParaRPr lang="zh-CN" altLang="en-US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2336800" y="4514215"/>
            <a:ext cx="1642745" cy="719455"/>
          </a:xfrm>
          <a:prstGeom prst="flowChartProcess">
            <a:avLst/>
          </a:prstGeom>
          <a:solidFill>
            <a:schemeClr val="tx2"/>
          </a:solidFill>
          <a:ln w="38100" cap="flat" cmpd="sng">
            <a:solidFill>
              <a:schemeClr val="accent6"/>
            </a:solidFill>
            <a:prstDash val="solid"/>
            <a:round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n w="19050">
                  <a:noFill/>
                </a:ln>
                <a:solidFill>
                  <a:schemeClr val="tx1"/>
                </a:solidFill>
              </a:rPr>
              <a:t>拓展当前</a:t>
            </a:r>
            <a:r>
              <a:rPr lang="zh-CN" altLang="en-US">
                <a:ln w="19050">
                  <a:noFill/>
                </a:ln>
                <a:solidFill>
                  <a:schemeClr val="tx1"/>
                </a:solidFill>
              </a:rPr>
              <a:t>节点</a:t>
            </a:r>
            <a:endParaRPr lang="zh-CN" altLang="en-US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4666615" y="4514215"/>
            <a:ext cx="1378585" cy="751205"/>
          </a:xfrm>
          <a:prstGeom prst="flowChartProcess">
            <a:avLst/>
          </a:prstGeom>
          <a:solidFill>
            <a:schemeClr val="tx2"/>
          </a:solidFill>
          <a:ln w="38100" cap="flat" cmpd="sng">
            <a:solidFill>
              <a:schemeClr val="accent6"/>
            </a:solidFill>
            <a:prstDash val="solid"/>
            <a:round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n w="19050">
                  <a:noFill/>
                </a:ln>
                <a:solidFill>
                  <a:schemeClr val="tx1"/>
                </a:solidFill>
              </a:rPr>
              <a:t>对当前节点进行</a:t>
            </a:r>
            <a:r>
              <a:rPr lang="zh-CN" altLang="en-US">
                <a:ln w="19050">
                  <a:noFill/>
                </a:ln>
                <a:solidFill>
                  <a:schemeClr val="tx1"/>
                </a:solidFill>
              </a:rPr>
              <a:t>搜索</a:t>
            </a:r>
            <a:endParaRPr lang="zh-CN" altLang="en-US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70955" y="3228340"/>
            <a:ext cx="1339850" cy="719455"/>
          </a:xfrm>
          <a:prstGeom prst="rect">
            <a:avLst/>
          </a:prstGeom>
          <a:solidFill>
            <a:schemeClr val="tx2"/>
          </a:solidFill>
          <a:ln w="38100" cap="flat" cmpd="sng">
            <a:solidFill>
              <a:schemeClr val="accent6"/>
            </a:solidFill>
            <a:prstDash val="solid"/>
            <a:round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n w="19050">
                  <a:noFill/>
                </a:ln>
                <a:solidFill>
                  <a:schemeClr val="tx1"/>
                </a:solidFill>
              </a:rPr>
              <a:t>回溯上一个</a:t>
            </a:r>
            <a:r>
              <a:rPr lang="zh-CN" altLang="en-US">
                <a:ln w="19050">
                  <a:noFill/>
                </a:ln>
                <a:solidFill>
                  <a:schemeClr val="tx1"/>
                </a:solidFill>
              </a:rPr>
              <a:t>节点</a:t>
            </a:r>
            <a:endParaRPr lang="zh-CN" altLang="en-US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1" name="流程图: 可选过程 10"/>
          <p:cNvSpPr/>
          <p:nvPr/>
        </p:nvSpPr>
        <p:spPr>
          <a:xfrm>
            <a:off x="10302875" y="5763260"/>
            <a:ext cx="1506220" cy="905510"/>
          </a:xfrm>
          <a:prstGeom prst="flowChartAlternateProcess">
            <a:avLst/>
          </a:prstGeom>
          <a:solidFill>
            <a:schemeClr val="tx2"/>
          </a:solidFill>
          <a:ln w="38100" cap="flat" cmpd="sng">
            <a:solidFill>
              <a:schemeClr val="accent6"/>
            </a:solidFill>
            <a:prstDash val="solid"/>
            <a:round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n w="19050">
                  <a:noFill/>
                </a:ln>
                <a:solidFill>
                  <a:schemeClr val="tx1"/>
                </a:solidFill>
              </a:rPr>
              <a:t>退出并输出</a:t>
            </a:r>
            <a:r>
              <a:rPr lang="zh-CN" altLang="en-US">
                <a:ln w="19050">
                  <a:noFill/>
                </a:ln>
                <a:solidFill>
                  <a:schemeClr val="tx1"/>
                </a:solidFill>
              </a:rPr>
              <a:t>可行解</a:t>
            </a:r>
            <a:endParaRPr lang="zh-CN" altLang="en-US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2" name="流程图: 决策 11"/>
          <p:cNvSpPr/>
          <p:nvPr/>
        </p:nvSpPr>
        <p:spPr>
          <a:xfrm>
            <a:off x="7550785" y="4381500"/>
            <a:ext cx="1905635" cy="1031875"/>
          </a:xfrm>
          <a:prstGeom prst="flowChartDecision">
            <a:avLst/>
          </a:prstGeom>
          <a:solidFill>
            <a:schemeClr val="tx2"/>
          </a:solidFill>
          <a:ln w="38100" cap="flat" cmpd="sng">
            <a:solidFill>
              <a:schemeClr val="accent6"/>
            </a:solidFill>
            <a:prstDash val="solid"/>
            <a:round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n w="19050">
                  <a:noFill/>
                </a:ln>
                <a:solidFill>
                  <a:schemeClr val="tx1"/>
                </a:solidFill>
              </a:rPr>
              <a:t>有无可行解</a:t>
            </a:r>
            <a:endParaRPr lang="zh-CN" altLang="en-US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3" name="流程图: 决策 12"/>
          <p:cNvSpPr/>
          <p:nvPr/>
        </p:nvSpPr>
        <p:spPr>
          <a:xfrm>
            <a:off x="7487920" y="5763260"/>
            <a:ext cx="1998980" cy="905510"/>
          </a:xfrm>
          <a:prstGeom prst="flowChartDecision">
            <a:avLst/>
          </a:prstGeom>
          <a:solidFill>
            <a:schemeClr val="tx2"/>
          </a:solidFill>
          <a:ln w="38100" cap="flat" cmpd="sng">
            <a:solidFill>
              <a:schemeClr val="accent6"/>
            </a:solidFill>
            <a:prstDash val="solid"/>
            <a:round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n w="19050">
                  <a:noFill/>
                </a:ln>
                <a:solidFill>
                  <a:schemeClr val="tx1"/>
                </a:solidFill>
              </a:rPr>
              <a:t>是否搜索</a:t>
            </a:r>
            <a:r>
              <a:rPr lang="zh-CN" altLang="en-US">
                <a:ln w="19050">
                  <a:noFill/>
                </a:ln>
                <a:solidFill>
                  <a:schemeClr val="tx1"/>
                </a:solidFill>
              </a:rPr>
              <a:t>结束</a:t>
            </a:r>
            <a:endParaRPr lang="zh-CN" altLang="en-US">
              <a:ln w="1905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5" idx="3"/>
            <a:endCxn id="7" idx="1"/>
          </p:cNvCxnSpPr>
          <p:nvPr/>
        </p:nvCxnSpPr>
        <p:spPr>
          <a:xfrm>
            <a:off x="1649730" y="4874260"/>
            <a:ext cx="68707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3"/>
            <a:endCxn id="8" idx="1"/>
          </p:cNvCxnSpPr>
          <p:nvPr/>
        </p:nvCxnSpPr>
        <p:spPr>
          <a:xfrm>
            <a:off x="3979545" y="4874260"/>
            <a:ext cx="687070" cy="1587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3"/>
            <a:endCxn id="12" idx="1"/>
          </p:cNvCxnSpPr>
          <p:nvPr/>
        </p:nvCxnSpPr>
        <p:spPr>
          <a:xfrm>
            <a:off x="6045200" y="4890135"/>
            <a:ext cx="1505585" cy="762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2" idx="0"/>
            <a:endCxn id="9" idx="3"/>
          </p:cNvCxnSpPr>
          <p:nvPr/>
        </p:nvCxnSpPr>
        <p:spPr>
          <a:xfrm rot="16200000" flipV="1">
            <a:off x="7710170" y="3588385"/>
            <a:ext cx="793115" cy="793115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9" idx="1"/>
            <a:endCxn id="8" idx="0"/>
          </p:cNvCxnSpPr>
          <p:nvPr/>
        </p:nvCxnSpPr>
        <p:spPr>
          <a:xfrm rot="10800000" flipV="1">
            <a:off x="5356225" y="3588385"/>
            <a:ext cx="1014730" cy="925830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3" idx="1"/>
            <a:endCxn id="7" idx="2"/>
          </p:cNvCxnSpPr>
          <p:nvPr/>
        </p:nvCxnSpPr>
        <p:spPr>
          <a:xfrm rot="10800000">
            <a:off x="3158490" y="5233670"/>
            <a:ext cx="4329430" cy="982345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3" idx="3"/>
            <a:endCxn id="11" idx="1"/>
          </p:cNvCxnSpPr>
          <p:nvPr/>
        </p:nvCxnSpPr>
        <p:spPr>
          <a:xfrm>
            <a:off x="9486900" y="6216015"/>
            <a:ext cx="815975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" idx="2"/>
            <a:endCxn id="13" idx="0"/>
          </p:cNvCxnSpPr>
          <p:nvPr/>
        </p:nvCxnSpPr>
        <p:spPr>
          <a:xfrm flipH="1">
            <a:off x="8487410" y="5413375"/>
            <a:ext cx="16510" cy="34988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285105" y="58019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否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664700" y="5847080"/>
            <a:ext cx="4064000" cy="326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是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549640" y="53816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507095" y="37814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</a:t>
            </a:r>
            <a:endParaRPr lang="zh-CN" altLang="en-US"/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500"/>
                            </p:stCondLst>
                            <p:childTnLst>
                              <p:par>
                                <p:cTn id="87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0"/>
                            </p:stCondLst>
                            <p:childTnLst>
                              <p:par>
                                <p:cTn id="9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500"/>
                            </p:stCondLst>
                            <p:childTnLst>
                              <p:par>
                                <p:cTn id="102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000"/>
                            </p:stCondLst>
                            <p:childTnLst>
                              <p:par>
                                <p:cTn id="11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12" grpId="0" animBg="1"/>
      <p:bldP spid="12" grpId="1" animBg="1"/>
      <p:bldP spid="9" grpId="0" animBg="1"/>
      <p:bldP spid="26" grpId="0"/>
      <p:bldP spid="25" grpId="0"/>
      <p:bldP spid="13" grpId="0" animBg="1"/>
      <p:bldP spid="24" grpId="0"/>
      <p:bldP spid="11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86360" y="60523"/>
            <a:ext cx="4905375" cy="58356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3200" b="1" dirty="0"/>
              <a:t>PART TWO 未优化的回溯</a:t>
            </a:r>
            <a:endParaRPr lang="en-US" altLang="zh-CN" sz="3200" b="1" dirty="0"/>
          </a:p>
        </p:txBody>
      </p:sp>
      <p:sp>
        <p:nvSpPr>
          <p:cNvPr id="1073742850" name="文本框 1073742849"/>
          <p:cNvSpPr txBox="1"/>
          <p:nvPr>
            <p:custDataLst>
              <p:tags r:id="rId2"/>
            </p:custDataLst>
          </p:nvPr>
        </p:nvSpPr>
        <p:spPr>
          <a:xfrm>
            <a:off x="302260" y="803910"/>
            <a:ext cx="9356090" cy="578040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anchor="t" anchorCtr="0"/>
          <a:p>
            <a:pPr algn="just"/>
            <a:r>
              <a:rPr lang="zh-CN" altLang="en-US"/>
              <a:t>代码实现：</a:t>
            </a:r>
            <a:endParaRPr lang="zh-CN" altLang="en-US"/>
          </a:p>
          <a:p>
            <a:pPr algn="just"/>
            <a:r>
              <a:rPr lang="zh-CN" altLang="en-US"/>
              <a:t>void dfs(int x) {</a:t>
            </a:r>
            <a:endParaRPr lang="zh-CN" altLang="en-US"/>
          </a:p>
          <a:p>
            <a:pPr algn="just"/>
            <a:r>
              <a:rPr lang="zh-CN" altLang="en-US"/>
              <a:t>    //如果已经涂完整个地图，即找到可行解</a:t>
            </a:r>
            <a:endParaRPr lang="zh-CN" altLang="en-US"/>
          </a:p>
          <a:p>
            <a:pPr algn="just"/>
            <a:r>
              <a:rPr lang="zh-CN" altLang="en-US"/>
              <a:t>    if (x &gt; n) {</a:t>
            </a:r>
            <a:endParaRPr lang="zh-CN" altLang="en-US"/>
          </a:p>
          <a:p>
            <a:pPr algn="just"/>
            <a:r>
              <a:rPr lang="zh-CN" altLang="en-US"/>
              <a:t>        ans++;</a:t>
            </a:r>
            <a:endParaRPr lang="zh-CN" altLang="en-US"/>
          </a:p>
          <a:p>
            <a:pPr algn="just"/>
            <a:r>
              <a:rPr lang="zh-CN" altLang="en-US"/>
              <a:t>        return;</a:t>
            </a:r>
            <a:endParaRPr lang="zh-CN" altLang="en-US"/>
          </a:p>
          <a:p>
            <a:pPr algn="just"/>
            <a:r>
              <a:rPr lang="zh-CN" altLang="en-US"/>
              <a:t>    }</a:t>
            </a:r>
            <a:endParaRPr lang="zh-CN" altLang="en-US"/>
          </a:p>
          <a:p>
            <a:pPr algn="just"/>
            <a:r>
              <a:rPr lang="zh-CN" altLang="en-US"/>
              <a:t>    for (int i = 1; i &lt;= m; i++) {    //对每个点进行涂色</a:t>
            </a:r>
            <a:endParaRPr lang="zh-CN" altLang="en-US"/>
          </a:p>
          <a:p>
            <a:pPr algn="just"/>
            <a:r>
              <a:rPr lang="zh-CN" altLang="en-US"/>
              <a:t>        color[x] = i;//模拟涂色</a:t>
            </a:r>
            <a:endParaRPr lang="zh-CN" altLang="en-US"/>
          </a:p>
          <a:p>
            <a:pPr algn="just"/>
            <a:r>
              <a:rPr lang="zh-CN" altLang="en-US"/>
              <a:t>        //进行涂色的合法性检测</a:t>
            </a:r>
            <a:endParaRPr lang="zh-CN" altLang="en-US"/>
          </a:p>
          <a:p>
            <a:pPr algn="just"/>
            <a:r>
              <a:rPr lang="zh-CN" altLang="en-US"/>
              <a:t>        for (int j = 1; j &lt;= x; j++) {</a:t>
            </a:r>
            <a:endParaRPr lang="zh-CN" altLang="en-US"/>
          </a:p>
          <a:p>
            <a:pPr algn="just"/>
            <a:r>
              <a:rPr lang="zh-CN" altLang="en-US"/>
              <a:t>            if (g[j][x] &amp;&amp; color[j] == color[x]) {</a:t>
            </a:r>
            <a:endParaRPr lang="zh-CN" altLang="en-US"/>
          </a:p>
          <a:p>
            <a:pPr algn="just"/>
            <a:r>
              <a:rPr lang="zh-CN" altLang="en-US"/>
              <a:t>                b = 1;</a:t>
            </a:r>
            <a:endParaRPr lang="zh-CN" altLang="en-US"/>
          </a:p>
          <a:p>
            <a:pPr algn="just"/>
            <a:r>
              <a:rPr lang="zh-CN" altLang="en-US"/>
              <a:t>                break;//非法，重新染色</a:t>
            </a:r>
            <a:endParaRPr lang="zh-CN" altLang="en-US"/>
          </a:p>
          <a:p>
            <a:pPr algn="just"/>
            <a:r>
              <a:rPr lang="zh-CN" altLang="en-US"/>
              <a:t>            }</a:t>
            </a:r>
            <a:endParaRPr lang="zh-CN" altLang="en-US"/>
          </a:p>
          <a:p>
            <a:pPr algn="just"/>
            <a:r>
              <a:rPr lang="zh-CN" altLang="en-US"/>
              <a:t>        }</a:t>
            </a:r>
            <a:endParaRPr lang="zh-CN" altLang="en-US"/>
          </a:p>
          <a:p>
            <a:pPr algn="just"/>
            <a:r>
              <a:rPr lang="zh-CN" altLang="en-US"/>
              <a:t>        if (b) {</a:t>
            </a:r>
            <a:endParaRPr lang="zh-CN" altLang="en-US"/>
          </a:p>
          <a:p>
            <a:pPr algn="just"/>
            <a:r>
              <a:rPr lang="zh-CN" altLang="en-US"/>
              <a:t>            b = 0;</a:t>
            </a:r>
            <a:endParaRPr lang="zh-CN" altLang="en-US"/>
          </a:p>
          <a:p>
            <a:pPr algn="just"/>
            <a:r>
              <a:rPr lang="zh-CN" altLang="en-US"/>
              <a:t>        } else {</a:t>
            </a:r>
            <a:endParaRPr lang="zh-CN" altLang="en-US"/>
          </a:p>
          <a:p>
            <a:pPr algn="just"/>
            <a:r>
              <a:rPr lang="zh-CN" altLang="en-US"/>
              <a:t>            dfs(x + 1);//当前解合法，对当前节点进行拓展搜索</a:t>
            </a:r>
            <a:endParaRPr lang="zh-CN" altLang="en-US"/>
          </a:p>
          <a:p>
            <a:pPr algn="just"/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>
            <p:custDataLst>
              <p:tags r:id="rId1"/>
            </p:custDataLst>
          </p:nvPr>
        </p:nvSpPr>
        <p:spPr>
          <a:xfrm>
            <a:off x="86360" y="60523"/>
            <a:ext cx="4905375" cy="58356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3200" b="1" dirty="0"/>
              <a:t>PART TWO 未优化的回溯</a:t>
            </a:r>
            <a:endParaRPr lang="en-US" altLang="zh-CN" sz="3200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1186180" y="5709920"/>
            <a:ext cx="2252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i="1"/>
              <a:t>图像数据化</a:t>
            </a:r>
            <a:endParaRPr lang="zh-CN" altLang="en-US" sz="2800" i="1"/>
          </a:p>
        </p:txBody>
      </p:sp>
      <p:pic>
        <p:nvPicPr>
          <p:cNvPr id="2" name="图片 -2147482624" descr="Map Coloring, a fictional map is given showing the states of a country.  Represent the map by a graph and find a coloring of the graph, using the  minimum number of colors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45465" y="1062355"/>
            <a:ext cx="3533775" cy="23666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6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310" y="1325245"/>
            <a:ext cx="3677285" cy="545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文本框 35"/>
          <p:cNvSpPr txBox="1"/>
          <p:nvPr/>
        </p:nvSpPr>
        <p:spPr>
          <a:xfrm>
            <a:off x="9135745" y="643890"/>
            <a:ext cx="17113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0" i="1">
                <a:cs typeface="宋体" charset="0"/>
              </a:rPr>
              <a:t>邻接矩阵</a:t>
            </a:r>
            <a:endParaRPr lang="zh-CN" altLang="en-US" sz="2800" b="0" i="1">
              <a:cs typeface="宋体" charset="0"/>
            </a:endParaRPr>
          </a:p>
        </p:txBody>
      </p:sp>
      <p:pic>
        <p:nvPicPr>
          <p:cNvPr id="4" name="图片 -2147482621" descr="IMG_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3550" y="4030980"/>
            <a:ext cx="3644900" cy="24085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" name="直角上箭头 37"/>
          <p:cNvSpPr/>
          <p:nvPr/>
        </p:nvSpPr>
        <p:spPr>
          <a:xfrm rot="5400000">
            <a:off x="1753235" y="3637915"/>
            <a:ext cx="1661795" cy="2081530"/>
          </a:xfrm>
          <a:prstGeom prst="bentUpArrow">
            <a:avLst/>
          </a:prstGeom>
          <a:solidFill>
            <a:schemeClr val="tx2"/>
          </a:solidFill>
          <a:ln w="38100" cap="flat" cmpd="sng">
            <a:solidFill>
              <a:schemeClr val="accent6"/>
            </a:solidFill>
            <a:prstDash val="solid"/>
            <a:round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3" name="圆角右箭头 42"/>
          <p:cNvSpPr/>
          <p:nvPr/>
        </p:nvSpPr>
        <p:spPr>
          <a:xfrm>
            <a:off x="6022975" y="2265045"/>
            <a:ext cx="1895475" cy="1395730"/>
          </a:xfrm>
          <a:prstGeom prst="bentArrow">
            <a:avLst/>
          </a:prstGeom>
          <a:solidFill>
            <a:schemeClr val="tx2"/>
          </a:solidFill>
          <a:ln w="38100" cap="flat" cmpd="sng">
            <a:solidFill>
              <a:schemeClr val="accent6"/>
            </a:solidFill>
            <a:prstDash val="solid"/>
            <a:round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n w="19050">
                <a:noFill/>
              </a:ln>
              <a:solidFill>
                <a:schemeClr val="tx1"/>
              </a:solidFill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5" grpId="0"/>
      <p:bldP spid="43" grpId="0" animBg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4" name="矩形 33"/>
          <p:cNvSpPr/>
          <p:nvPr>
            <p:custDataLst>
              <p:tags r:id="rId1"/>
            </p:custDataLst>
          </p:nvPr>
        </p:nvSpPr>
        <p:spPr>
          <a:xfrm>
            <a:off x="86360" y="60523"/>
            <a:ext cx="4905375" cy="58356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3200" b="1" dirty="0"/>
              <a:t>PART TWO 未优化的回溯</a:t>
            </a:r>
            <a:endParaRPr lang="en-US" altLang="zh-CN" sz="32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675005" y="905510"/>
            <a:ext cx="2293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实验结果如下：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675005" y="3496945"/>
            <a:ext cx="6843395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验证思路：</a:t>
            </a:r>
            <a:endParaRPr lang="zh-CN" altLang="en-US" sz="2400"/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/>
              <a:t>涂色的正确性检验即检测所填涂地图中相邻的边的涂色是否相同，如果相同则为非法涂色，如果所有相邻点涂色都不同则涂色合法。</a:t>
            </a:r>
            <a:endParaRPr lang="zh-CN" altLang="en-US"/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/>
              <a:t>检测方法相对简单，仅需遍历整个边集，并依次对相邻点进行颜色检验即可。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15" y="1627505"/>
            <a:ext cx="2724150" cy="8858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6915" y="27749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共得出</a:t>
            </a:r>
            <a:r>
              <a:rPr lang="en-US" altLang="zh-CN"/>
              <a:t>480</a:t>
            </a:r>
            <a:r>
              <a:rPr lang="zh-CN" altLang="en-US"/>
              <a:t>种解法，耗时</a:t>
            </a:r>
            <a:r>
              <a:rPr lang="en-US" altLang="zh-CN"/>
              <a:t>0.8544</a:t>
            </a:r>
            <a:r>
              <a:rPr lang="en-US" altLang="zh-CN"/>
              <a:t>ms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矩形 33"/>
          <p:cNvSpPr/>
          <p:nvPr>
            <p:custDataLst>
              <p:tags r:id="rId1"/>
            </p:custDataLst>
          </p:nvPr>
        </p:nvSpPr>
        <p:spPr>
          <a:xfrm>
            <a:off x="86360" y="60523"/>
            <a:ext cx="5741670" cy="58356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/>
              <a:t>THREE 对回溯进行优化</a:t>
            </a:r>
            <a:endParaRPr lang="en-US" altLang="zh-CN" sz="32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16560" y="118681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800"/>
              <a:t>贪心剪枝策略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416560" y="2078990"/>
            <a:ext cx="49485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对于每次搜索出的节点，拓展的节点为当前的可行解个数。而且，分支产生的越早，分支就会产生的越多。因此，需要降低搜索树树根处分支数，尽量将分支数靠近叶子节点，从而进行贪心剪枝。</a:t>
            </a:r>
            <a:endParaRPr lang="zh-CN" altLang="en-US"/>
          </a:p>
          <a:p>
            <a:r>
              <a:rPr lang="en-US" altLang="zh-CN"/>
              <a:t>       </a:t>
            </a:r>
            <a:r>
              <a:rPr lang="zh-CN" altLang="en-US"/>
              <a:t>通过分析可以得知，不论从哪个点开始搜索，得到的可行解不变。因此，只需从度数大的点开始搜起，并依次按照点度数降序顺序依次搜索，直至搜索到最后一个点即可。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r="3824"/>
          <a:stretch>
            <a:fillRect/>
          </a:stretch>
        </p:blipFill>
        <p:spPr>
          <a:xfrm>
            <a:off x="7531100" y="601980"/>
            <a:ext cx="3529965" cy="2019300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>
          <a:xfrm>
            <a:off x="8443595" y="3001645"/>
            <a:ext cx="1704975" cy="1428750"/>
          </a:xfrm>
          <a:prstGeom prst="downArrow">
            <a:avLst/>
          </a:prstGeom>
          <a:solidFill>
            <a:schemeClr val="tx2"/>
          </a:solidFill>
          <a:ln w="38100" cap="flat" cmpd="sng">
            <a:solidFill>
              <a:schemeClr val="accent6"/>
            </a:solidFill>
            <a:prstDash val="solid"/>
            <a:round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n w="19050">
                <a:noFill/>
              </a:ln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605" y="4663440"/>
            <a:ext cx="2730500" cy="2044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06205" y="3001645"/>
            <a:ext cx="327660" cy="1447165"/>
          </a:xfrm>
          <a:prstGeom prst="rect">
            <a:avLst/>
          </a:prstGeom>
          <a:noFill/>
        </p:spPr>
        <p:txBody>
          <a:bodyPr vert="mongolianVert" wrap="square" rtlCol="0">
            <a:noAutofit/>
          </a:bodyPr>
          <a:p>
            <a:r>
              <a:rPr lang="zh-CN" altLang="en-US" sz="2400"/>
              <a:t>贪心剪枝</a:t>
            </a:r>
            <a:endParaRPr lang="zh-CN" altLang="en-US" sz="240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5" grpId="1" animBg="1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矩形 33"/>
          <p:cNvSpPr/>
          <p:nvPr>
            <p:custDataLst>
              <p:tags r:id="rId1"/>
            </p:custDataLst>
          </p:nvPr>
        </p:nvSpPr>
        <p:spPr>
          <a:xfrm>
            <a:off x="86360" y="60523"/>
            <a:ext cx="5741670" cy="58356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/>
              <a:t>THREE 对回溯进行优化</a:t>
            </a:r>
            <a:endParaRPr lang="en-US" altLang="zh-CN" sz="32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16560" y="9556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36270" y="86360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800"/>
              <a:t>贪心剪枝策略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636270" y="1635760"/>
            <a:ext cx="519176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//比较点度数函数</a:t>
            </a:r>
            <a:endParaRPr lang="zh-CN" altLang="en-US"/>
          </a:p>
          <a:p>
            <a:r>
              <a:rPr lang="zh-CN" altLang="en-US"/>
              <a:t>bool comp(const MapNode tmp1, const MapNode tmp2) {</a:t>
            </a:r>
            <a:endParaRPr lang="zh-CN" altLang="en-US"/>
          </a:p>
          <a:p>
            <a:r>
              <a:rPr lang="zh-CN" altLang="en-US"/>
              <a:t>    return tmp1.value &lt; tmp2.value;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//排序重构函数</a:t>
            </a:r>
            <a:endParaRPr lang="zh-CN" altLang="en-US"/>
          </a:p>
          <a:p>
            <a:r>
              <a:rPr lang="zh-CN" altLang="en-US"/>
              <a:t>void arraySort() {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sort(vArray + 1, vArray + vNum + 1, comp);</a:t>
            </a:r>
            <a:endParaRPr lang="zh-CN" altLang="en-US"/>
          </a:p>
          <a:p>
            <a:r>
              <a:rPr lang="zh-CN" altLang="en-US"/>
              <a:t>        for (int i = 1; i &lt;= vNum; i++) {</a:t>
            </a:r>
            <a:endParaRPr lang="zh-CN" altLang="en-US"/>
          </a:p>
          <a:p>
            <a:r>
              <a:rPr lang="zh-CN" altLang="en-US"/>
              <a:t>            oldToNew[vArray[i].id] = i;</a:t>
            </a:r>
            <a:endParaRPr lang="zh-CN" altLang="en-US"/>
          </a:p>
          <a:p>
            <a:r>
              <a:rPr lang="zh-CN" altLang="en-US"/>
              <a:t>            newToOld[i] = vArray[i].id;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758305" y="156210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对给定的大数据（450点5色）进行填涂，并将可行解全部输出，将程序运行20次取时间平均值做表如下：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6758305" y="3048000"/>
          <a:ext cx="3992880" cy="109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40"/>
                <a:gridCol w="1996440"/>
              </a:tblGrid>
              <a:tr h="5492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优化前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优化后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4927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640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640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18640"/>
  <p:tag name="KSO_WM_SPECIAL_SOURCE" val="bdnull"/>
  <p:tag name="KSO_WM_TEMPLATE_THUMBS_INDEX" val="1、4、6、7、10、12、14、17、20、22"/>
</p:tagLst>
</file>

<file path=ppt/tags/tag108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09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2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218640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18640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218640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TABLE_ENDDRAG_ORIGIN_RECT" val="314*86"/>
  <p:tag name="TABLE_ENDDRAG_RECT" val="532*240*314*86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218640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TABLE_ENDDRAG_ORIGIN_RECT" val="314*86"/>
  <p:tag name="TABLE_ENDDRAG_RECT" val="532*240*314*86"/>
  <p:tag name="KSO_WM_BEAUTIFY_FLAG" val=""/>
</p:tagLst>
</file>

<file path=ppt/tags/tag129.xml><?xml version="1.0" encoding="utf-8"?>
<p:tagLst xmlns:p="http://schemas.openxmlformats.org/presentationml/2006/main">
  <p:tag name="KSO_WM_BEAUTIFY_FLAG" val="#wm#"/>
  <p:tag name="KSO_WM_TEMPLATE_CATEGORY" val="custom"/>
  <p:tag name="KSO_WM_TEMPLATE_INDEX" val="2021864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TABLE_ENDDRAG_ORIGIN_RECT" val="314*86"/>
  <p:tag name="TABLE_ENDDRAG_RECT" val="532*240*314*86"/>
</p:tagLst>
</file>

<file path=ppt/tags/tag132.xml><?xml version="1.0" encoding="utf-8"?>
<p:tagLst xmlns:p="http://schemas.openxmlformats.org/presentationml/2006/main">
  <p:tag name="KSO_WM_BEAUTIFY_FLAG" val="#wm#"/>
  <p:tag name="KSO_WM_TEMPLATE_CATEGORY" val="custom"/>
  <p:tag name="KSO_WM_TEMPLATE_INDEX" val="20218640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TABLE_ENDDRAG_ORIGIN_RECT" val="540*158"/>
  <p:tag name="TABLE_ENDDRAG_RECT" val="55*345*540*158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TABLE_ENDDRAG_ORIGIN_RECT" val="532*93"/>
  <p:tag name="TABLE_ENDDRAG_RECT" val="49*141*532*93"/>
  <p:tag name="KSO_WM_BEAUTIFY_FLAG" val="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218640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TABLE_ENDDRAG_ORIGIN_RECT" val="638*100"/>
  <p:tag name="TABLE_ENDDRAG_RECT" val="40*147*638*10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218640"/>
</p:tagLst>
</file>

<file path=ppt/tags/tag141.xml><?xml version="1.0" encoding="utf-8"?>
<p:tagLst xmlns:p="http://schemas.openxmlformats.org/presentationml/2006/main">
  <p:tag name="KSO_WM_FULL_TEXT_BEAUTIFY_COPY_ID" val="5"/>
</p:tagLst>
</file>

<file path=ppt/tags/tag142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设计组工作汇报（第2套）4">
      <a:dk1>
        <a:sysClr val="windowText" lastClr="000000"/>
      </a:dk1>
      <a:lt1>
        <a:sysClr val="window" lastClr="FFFFFF"/>
      </a:lt1>
      <a:dk2>
        <a:srgbClr val="FFF0DD"/>
      </a:dk2>
      <a:lt2>
        <a:srgbClr val="FDFAF6"/>
      </a:lt2>
      <a:accent1>
        <a:srgbClr val="C8701A"/>
      </a:accent1>
      <a:accent2>
        <a:srgbClr val="D28434"/>
      </a:accent2>
      <a:accent3>
        <a:srgbClr val="DD984D"/>
      </a:accent3>
      <a:accent4>
        <a:srgbClr val="E7AB67"/>
      </a:accent4>
      <a:accent5>
        <a:srgbClr val="F2BF80"/>
      </a:accent5>
      <a:accent6>
        <a:srgbClr val="FCD39A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 cap="flat" cmpd="sng">
          <a:solidFill>
            <a:schemeClr val="accent6"/>
          </a:solidFill>
          <a:prstDash val="solid"/>
          <a:round/>
        </a:ln>
      </a:spPr>
      <a:bodyPr rtlCol="0" anchor="ctr"/>
      <a:lstStyle>
        <a:defPPr algn="ctr">
          <a:defRPr lang="zh-CN" altLang="en-US">
            <a:ln w="19050">
              <a:noFill/>
            </a:ln>
            <a:solidFill>
              <a:schemeClr val="tx1"/>
            </a:solidFill>
          </a:defRPr>
        </a:defPPr>
      </a:lstStyle>
      <a:style>
        <a:lnRef idx="2">
          <a:schemeClr val="accent1">
            <a:lumMod val="75000"/>
          </a:schemeClr>
        </a:lnRef>
        <a:fillRef idx="1">
          <a:schemeClr val="accent1"/>
        </a:fillRef>
        <a:effectRef idx="0">
          <a:srgbClr val="FFFFFF"/>
        </a:effectRef>
        <a:fontRef idx="minor">
          <a:schemeClr val="lt1"/>
        </a:fontRef>
      </a:style>
    </a:spDef>
    <a:lnDef>
      <a:spPr>
        <a:ln w="38100">
          <a:tailEnd type="arrow"/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2370</Words>
  <Application>WPS 演示</Application>
  <PresentationFormat>宽屏</PresentationFormat>
  <Paragraphs>207</Paragraphs>
  <Slides>14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汉仪旗黑</vt:lpstr>
      <vt:lpstr>Webdings</vt:lpstr>
      <vt:lpstr>幼圆</vt:lpstr>
      <vt:lpstr>Wingdings</vt:lpstr>
      <vt:lpstr>宋体</vt:lpstr>
      <vt:lpstr>汉仪书宋二KW</vt:lpstr>
      <vt:lpstr>Arial Unicode MS</vt:lpstr>
      <vt:lpstr>等线</vt:lpstr>
      <vt:lpstr>汉仪中等线KW</vt:lpstr>
      <vt:lpstr>微软雅黑</vt:lpstr>
      <vt:lpstr>华文宋体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清风素材;12sc.taobao.com</dc:creator>
  <cp:keywords>12sc.taobao.com</cp:keywords>
  <dc:description>12sc.taobao.com</dc:description>
  <dc:subject>12sc.taobao.com</dc:subject>
  <cp:category>12sc.taobao.com</cp:category>
  <cp:lastModifiedBy>WPS_1635000202</cp:lastModifiedBy>
  <cp:revision>150</cp:revision>
  <dcterms:created xsi:type="dcterms:W3CDTF">2024-04-29T01:47:00Z</dcterms:created>
  <dcterms:modified xsi:type="dcterms:W3CDTF">2024-04-29T01:47:00Z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KSORubyTemplateID">
    <vt:lpwstr>8</vt:lpwstr>
  </property>
  <property fmtid="{D5CDD505-2E9C-101B-9397-08002B2CF9AE}" pid="4" name="ICV">
    <vt:lpwstr>02B4215D0C40BF8446A228666CAD0AA1_43</vt:lpwstr>
  </property>
</Properties>
</file>