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1" r:id="rId5"/>
    <p:sldId id="259" r:id="rId6"/>
    <p:sldId id="260" r:id="rId7"/>
    <p:sldId id="262" r:id="rId8"/>
    <p:sldId id="266" r:id="rId9"/>
    <p:sldId id="267" r:id="rId1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3774" autoAdjust="0"/>
  </p:normalViewPr>
  <p:slideViewPr>
    <p:cSldViewPr snapToGrid="0" snapToObjects="1">
      <p:cViewPr varScale="1">
        <p:scale>
          <a:sx n="91" d="100"/>
          <a:sy n="91"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65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66640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000c2ec-31a4-430b-bd3b-3ffa44b924f1&amp;utm_term=PDF-PPTX-lastslide&amp;ad_group=last_sli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7835908" y="4110398"/>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sp>
        <p:nvSpPr>
          <p:cNvPr id="4" name="Text 1"/>
          <p:cNvSpPr/>
          <p:nvPr/>
        </p:nvSpPr>
        <p:spPr>
          <a:xfrm>
            <a:off x="369959" y="1889015"/>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sp>
        <p:nvSpPr>
          <p:cNvPr id="6" name="Text 3"/>
          <p:cNvSpPr/>
          <p:nvPr/>
        </p:nvSpPr>
        <p:spPr>
          <a:xfrm>
            <a:off x="475498" y="2192514"/>
            <a:ext cx="8229600" cy="762000"/>
          </a:xfrm>
          <a:prstGeom prst="rect">
            <a:avLst/>
          </a:prstGeom>
          <a:noFill/>
          <a:ln/>
        </p:spPr>
        <p:txBody>
          <a:bodyPr wrap="square" lIns="0" tIns="0" rIns="0" bIns="0" rtlCol="0" anchor="ctr"/>
          <a:lstStyle/>
          <a:p>
            <a:pPr algn="ctr">
              <a:lnSpc>
                <a:spcPts val="6000"/>
              </a:lnSpc>
            </a:pPr>
            <a:r>
              <a:rPr lang="en-US" sz="6000" b="1" kern="0" spc="-12" dirty="0">
                <a:solidFill>
                  <a:srgbClr val="FCFCFC"/>
                </a:solidFill>
                <a:latin typeface="Butler" pitchFamily="34" charset="0"/>
                <a:ea typeface="Butler" pitchFamily="34" charset="-122"/>
                <a:cs typeface="Butler" pitchFamily="34" charset="-120"/>
              </a:rPr>
              <a:t>Credit Card Feature Recommendations</a:t>
            </a:r>
            <a:endParaRPr lang="en-US" sz="6000" dirty="0"/>
          </a:p>
        </p:txBody>
      </p:sp>
      <p:sp>
        <p:nvSpPr>
          <p:cNvPr id="7" name="Shape 4"/>
          <p:cNvSpPr/>
          <p:nvPr/>
        </p:nvSpPr>
        <p:spPr>
          <a:xfrm>
            <a:off x="235854" y="4672013"/>
            <a:ext cx="8667750" cy="0"/>
          </a:xfrm>
          <a:prstGeom prst="line">
            <a:avLst/>
          </a:prstGeom>
          <a:solidFill>
            <a:srgbClr val="FCFCFC">
              <a:alpha val="30000"/>
            </a:srgbClr>
          </a:solidFill>
          <a:ln w="10583">
            <a:solidFill>
              <a:srgbClr val="FCFCFC">
                <a:alpha val="30000"/>
              </a:srgbClr>
            </a:solidFill>
            <a:prstDash val="solid"/>
            <a:headEnd type="none"/>
            <a:tailEnd type="none"/>
          </a:ln>
        </p:spPr>
        <p:txBody>
          <a:bodyPr/>
          <a:lstStyle/>
          <a:p>
            <a:endParaRPr lang="en-US"/>
          </a:p>
        </p:txBody>
      </p:sp>
      <p:sp>
        <p:nvSpPr>
          <p:cNvPr id="8" name="Shape 5"/>
          <p:cNvSpPr/>
          <p:nvPr/>
        </p:nvSpPr>
        <p:spPr>
          <a:xfrm>
            <a:off x="235854" y="489103"/>
            <a:ext cx="8667750" cy="0"/>
          </a:xfrm>
          <a:prstGeom prst="line">
            <a:avLst/>
          </a:prstGeom>
          <a:solidFill>
            <a:srgbClr val="FCFCFC">
              <a:alpha val="30000"/>
            </a:srgbClr>
          </a:solidFill>
          <a:ln w="10583">
            <a:solidFill>
              <a:srgbClr val="FCFCFC">
                <a:alpha val="30000"/>
              </a:srgbClr>
            </a:solidFill>
            <a:prstDash val="solid"/>
            <a:headEnd type="none"/>
            <a:tailEnd type="none"/>
          </a:ln>
        </p:spPr>
        <p:txBody>
          <a:bodyPr/>
          <a:lstStyle/>
          <a:p>
            <a:endParaRPr lang="en-US"/>
          </a:p>
        </p:txBody>
      </p:sp>
      <p:sp>
        <p:nvSpPr>
          <p:cNvPr id="10" name="Text 7"/>
          <p:cNvSpPr/>
          <p:nvPr/>
        </p:nvSpPr>
        <p:spPr>
          <a:xfrm>
            <a:off x="4680049" y="4769103"/>
            <a:ext cx="2743200" cy="137145"/>
          </a:xfrm>
          <a:prstGeom prst="rect">
            <a:avLst/>
          </a:prstGeom>
          <a:noFill/>
          <a:ln/>
        </p:spPr>
        <p:txBody>
          <a:bodyPr wrap="square" lIns="0" tIns="0" rIns="0" bIns="0" rtlCol="0" anchor="t"/>
          <a:lstStyle/>
          <a:p>
            <a:pPr algn="r">
              <a:lnSpc>
                <a:spcPts val="1080"/>
              </a:lnSpc>
            </a:pPr>
            <a:r>
              <a:rPr lang="en-US" sz="700" b="0" kern="0" spc="-12" dirty="0">
                <a:solidFill>
                  <a:srgbClr val="FCFCFC"/>
                </a:solidFill>
                <a:latin typeface="Uncut Sans" pitchFamily="34" charset="0"/>
                <a:ea typeface="Uncut Sans" pitchFamily="34" charset="-122"/>
                <a:cs typeface="Uncut Sans" pitchFamily="34" charset="-120"/>
              </a:rPr>
              <a:t>insightsco.com</a:t>
            </a:r>
            <a:endParaRPr lang="en-US" sz="675" dirty="0"/>
          </a:p>
        </p:txBody>
      </p:sp>
      <p:sp>
        <p:nvSpPr>
          <p:cNvPr id="11" name="Text 8"/>
          <p:cNvSpPr/>
          <p:nvPr/>
        </p:nvSpPr>
        <p:spPr>
          <a:xfrm>
            <a:off x="7080103" y="4769103"/>
            <a:ext cx="1828800" cy="137145"/>
          </a:xfrm>
          <a:prstGeom prst="rect">
            <a:avLst/>
          </a:prstGeom>
          <a:noFill/>
          <a:ln/>
        </p:spPr>
        <p:txBody>
          <a:bodyPr wrap="square" lIns="0" tIns="0" rIns="0" bIns="0" rtlCol="0" anchor="t"/>
          <a:lstStyle/>
          <a:p>
            <a:pPr algn="r">
              <a:lnSpc>
                <a:spcPts val="1080"/>
              </a:lnSpc>
            </a:pPr>
            <a:r>
              <a:rPr lang="en-US" sz="700" b="0" kern="0" spc="-12" dirty="0">
                <a:solidFill>
                  <a:srgbClr val="FCFCFC"/>
                </a:solidFill>
                <a:latin typeface="Uncut Sans" pitchFamily="34" charset="0"/>
                <a:ea typeface="Uncut Sans" pitchFamily="34" charset="-122"/>
                <a:cs typeface="Uncut Sans" pitchFamily="34" charset="-120"/>
              </a:rPr>
              <a:t>info@insightsco.com</a:t>
            </a:r>
            <a:endParaRPr lang="en-US" sz="675" dirty="0"/>
          </a:p>
        </p:txBody>
      </p:sp>
      <p:sp>
        <p:nvSpPr>
          <p:cNvPr id="12" name="Text 9"/>
          <p:cNvSpPr/>
          <p:nvPr/>
        </p:nvSpPr>
        <p:spPr>
          <a:xfrm>
            <a:off x="4707570" y="-1015869"/>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pic>
        <p:nvPicPr>
          <p:cNvPr id="13"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4000500" y="1103601"/>
            <a:ext cx="4857750" cy="415638"/>
          </a:xfrm>
          <a:prstGeom prst="rect">
            <a:avLst/>
          </a:prstGeom>
          <a:noFill/>
          <a:ln/>
        </p:spPr>
        <p:txBody>
          <a:bodyPr wrap="square" lIns="0" tIns="0" rIns="0" bIns="0" rtlCol="0" anchor="t"/>
          <a:lstStyle/>
          <a:p>
            <a:pPr algn="l">
              <a:lnSpc>
                <a:spcPts val="2625"/>
              </a:lnSpc>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Data-Driven Insights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 Credit Card F</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eatures</a:t>
            </a:r>
            <a:endParaRPr lang="en-US" sz="2100" dirty="0">
              <a:solidFill>
                <a:schemeClr val="bg1"/>
              </a:solidFill>
            </a:endParaRPr>
          </a:p>
        </p:txBody>
      </p:sp>
      <p:pic>
        <p:nvPicPr>
          <p:cNvPr id="4" name="Image 0" descr="https://images.unsplash.com/photo-1577415124269-fc1140a69e91?crop=entropy&amp;cs=tinysrgb&amp;fit=max&amp;fm=jpg&amp;ixid=M3wyMTIyMnwwfDF8c2VhcmNofDN8fGJ1c2luZXNzJTIwbWVldGluZ3xlbnwxfDF8fHwxNzAzNzY1ODExfDA&amp;ixlib=rb-4.0.3&amp;q=80&amp;w=1080"/>
          <p:cNvPicPr>
            <a:picLocks noChangeAspect="1"/>
          </p:cNvPicPr>
          <p:nvPr/>
        </p:nvPicPr>
        <p:blipFill>
          <a:blip r:embed="rId3"/>
          <a:srcRect l="2933" r="3822"/>
          <a:stretch/>
        </p:blipFill>
        <p:spPr>
          <a:xfrm>
            <a:off x="-1237" y="0"/>
            <a:ext cx="3836833" cy="5143500"/>
          </a:xfrm>
          <a:prstGeom prst="rect">
            <a:avLst/>
          </a:prstGeom>
        </p:spPr>
      </p:pic>
      <p:sp>
        <p:nvSpPr>
          <p:cNvPr id="5" name="Text 1"/>
          <p:cNvSpPr/>
          <p:nvPr/>
        </p:nvSpPr>
        <p:spPr>
          <a:xfrm>
            <a:off x="4048125" y="1729193"/>
            <a:ext cx="4810125" cy="1895070"/>
          </a:xfrm>
          <a:prstGeom prst="rect">
            <a:avLst/>
          </a:prstGeom>
          <a:noFill/>
          <a:ln/>
        </p:spPr>
        <p:txBody>
          <a:bodyPr wrap="square" lIns="0" tIns="0" rIns="0" bIns="0" rtlCol="0" anchor="t"/>
          <a:lstStyle/>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Greetings, today we delve into a data-driven approach to optimize New Credit Card 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eatures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Objective: Harness data insights for precise targeting and improved customer engagement.</a:t>
            </a:r>
          </a:p>
        </p:txBody>
      </p:sp>
      <p:sp>
        <p:nvSpPr>
          <p:cNvPr id="6" name="Shape 2"/>
          <p:cNvSpPr/>
          <p:nvPr/>
        </p:nvSpPr>
        <p:spPr>
          <a:xfrm>
            <a:off x="4048125" y="489103"/>
            <a:ext cx="4857750" cy="0"/>
          </a:xfrm>
          <a:prstGeom prst="line">
            <a:avLst/>
          </a:prstGeom>
          <a:solidFill>
            <a:srgbClr val="FCFCFC">
              <a:alpha val="30000"/>
            </a:srgbClr>
          </a:solidFill>
          <a:ln w="10583">
            <a:solidFill>
              <a:srgbClr val="FCFCFC">
                <a:alpha val="30000"/>
              </a:srgbClr>
            </a:solidFill>
            <a:prstDash val="solid"/>
            <a:headEnd type="none"/>
            <a:tailEnd type="none"/>
          </a:ln>
        </p:spPr>
        <p:txBody>
          <a:bodyPr/>
          <a:lstStyle/>
          <a:p>
            <a:endParaRPr lang="en-US"/>
          </a:p>
        </p:txBody>
      </p:sp>
      <p:pic>
        <p:nvPicPr>
          <p:cNvPr id="9"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469778" y="954576"/>
            <a:ext cx="4817152" cy="3710598"/>
          </a:xfrm>
          <a:prstGeom prst="rect">
            <a:avLst/>
          </a:prstGeom>
          <a:noFill/>
          <a:ln/>
        </p:spPr>
        <p:txBody>
          <a:bodyPr wrap="square" lIns="0" tIns="0" rIns="0" bIns="0" rtlCol="0" anchor="b"/>
          <a:lstStyle/>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Age Groups: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 reveals heightened spending in the</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25-34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and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35-45</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age brackets.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Geographical Insight</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Mumbai</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Delhi</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stand out as key geographical targets for impactful campaigns.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Gender and Marital Status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Precision targeting towards married males with discernible spending habits.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Occupational Analysis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Data-driven approach recommends directing efforts towards IT employees.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 1"/>
          <p:cNvSpPr/>
          <p:nvPr/>
        </p:nvSpPr>
        <p:spPr>
          <a:xfrm>
            <a:off x="477418" y="478326"/>
            <a:ext cx="4572000" cy="476250"/>
          </a:xfrm>
          <a:prstGeom prst="rect">
            <a:avLst/>
          </a:prstGeom>
          <a:noFill/>
          <a:ln/>
        </p:spPr>
        <p:txBody>
          <a:bodyPr wrap="square" lIns="0" tIns="0" rIns="0" bIns="0" rtlCol="0" anchor="t"/>
          <a:lstStyle/>
          <a:p>
            <a:pPr algn="l">
              <a:lnSpc>
                <a:spcPts val="3750"/>
              </a:lnSpc>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Demographic Precision</a:t>
            </a:r>
            <a:endParaRPr lang="en-US" sz="3000" dirty="0">
              <a:solidFill>
                <a:schemeClr val="bg1"/>
              </a:solidFill>
            </a:endParaRPr>
          </a:p>
        </p:txBody>
      </p:sp>
      <p:sp>
        <p:nvSpPr>
          <p:cNvPr id="6" name="Shape 3"/>
          <p:cNvSpPr/>
          <p:nvPr/>
        </p:nvSpPr>
        <p:spPr>
          <a:xfrm>
            <a:off x="-1489072" y="1436322"/>
            <a:ext cx="1789926" cy="1789926"/>
          </a:xfrm>
          <a:prstGeom prst="ellipse">
            <a:avLst/>
          </a:prstGeom>
          <a:solidFill>
            <a:srgbClr val="233167"/>
          </a:solidFill>
          <a:ln/>
        </p:spPr>
        <p:txBody>
          <a:bodyPr/>
          <a:lstStyle/>
          <a:p>
            <a:endParaRPr lang="en-US"/>
          </a:p>
        </p:txBody>
      </p:sp>
      <p:sp>
        <p:nvSpPr>
          <p:cNvPr id="8" name="Text 5"/>
          <p:cNvSpPr/>
          <p:nvPr/>
        </p:nvSpPr>
        <p:spPr>
          <a:xfrm>
            <a:off x="4815886" y="1343598"/>
            <a:ext cx="4572000" cy="210480"/>
          </a:xfrm>
          <a:prstGeom prst="rect">
            <a:avLst/>
          </a:prstGeom>
          <a:noFill/>
          <a:ln/>
        </p:spPr>
        <p:txBody>
          <a:bodyPr wrap="square" lIns="0" tIns="0" rIns="0" bIns="0" rtlCol="0" anchor="ctr"/>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Age Groups</a:t>
            </a:r>
            <a:endParaRPr lang="en-US" sz="975" dirty="0"/>
          </a:p>
        </p:txBody>
      </p:sp>
      <p:pic>
        <p:nvPicPr>
          <p:cNvPr id="11"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pic>
        <p:nvPicPr>
          <p:cNvPr id="2" name="Image 0" descr="https://images.unsplash.com/photo-1552133457-ce1d2d33cdfb?crop=entropy&amp;cs=tinysrgb&amp;fit=max&amp;fm=jpg&amp;ixid=M3wyMTIyMnwwfDF8c2VhcmNofDF8fE11bWJhaSUyMHNreWxpbmV8ZW58MXwxfHx8MTcwMzc2NTgwOXww&amp;ixlib=rb-4.0.3&amp;q=80&amp;w=1080">
            <a:extLst>
              <a:ext uri="{FF2B5EF4-FFF2-40B4-BE49-F238E27FC236}">
                <a16:creationId xmlns:a16="http://schemas.microsoft.com/office/drawing/2014/main" id="{9E1EF259-3966-516C-35F7-61BC42D175B2}"/>
              </a:ext>
            </a:extLst>
          </p:cNvPr>
          <p:cNvPicPr>
            <a:picLocks noChangeAspect="1"/>
          </p:cNvPicPr>
          <p:nvPr/>
        </p:nvPicPr>
        <p:blipFill>
          <a:blip r:embed="rId6"/>
          <a:srcRect t="18624" b="1475"/>
          <a:stretch/>
        </p:blipFill>
        <p:spPr>
          <a:xfrm>
            <a:off x="5455854" y="0"/>
            <a:ext cx="3688145"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3276052" y="1185325"/>
            <a:ext cx="2595562" cy="3481925"/>
          </a:xfrm>
          <a:prstGeom prst="roundRect">
            <a:avLst>
              <a:gd name="adj" fmla="val -35229"/>
            </a:avLst>
          </a:prstGeom>
          <a:solidFill>
            <a:srgbClr val="FCFCFC"/>
          </a:solidFill>
          <a:ln/>
          <a:effectLst>
            <a:outerShdw blurRad="127000" dist="38100" dir="3600000" algn="bl" rotWithShape="0">
              <a:srgbClr val="000000">
                <a:alpha val="15000"/>
              </a:srgbClr>
            </a:outerShdw>
          </a:effectLst>
        </p:spPr>
        <p:txBody>
          <a:bodyPr wrap="square" lIns="144198" tIns="411061" rIns="144198" bIns="411061" rtlCol="0" anchor="ctr"/>
          <a:lstStyle/>
          <a:p>
            <a:pPr algn="ctr">
              <a:lnSpc>
                <a:spcPts val="1658"/>
              </a:lnSpc>
            </a:pPr>
            <a:endParaRPr lang="en-US" sz="975" dirty="0"/>
          </a:p>
        </p:txBody>
      </p:sp>
      <p:sp>
        <p:nvSpPr>
          <p:cNvPr id="4" name="Text 1"/>
          <p:cNvSpPr/>
          <p:nvPr/>
        </p:nvSpPr>
        <p:spPr>
          <a:xfrm>
            <a:off x="6075854" y="1185325"/>
            <a:ext cx="2595563" cy="3481925"/>
          </a:xfrm>
          <a:prstGeom prst="roundRect">
            <a:avLst>
              <a:gd name="adj" fmla="val -35229"/>
            </a:avLst>
          </a:prstGeom>
          <a:solidFill>
            <a:srgbClr val="FCFCFC"/>
          </a:solidFill>
          <a:ln/>
          <a:effectLst>
            <a:outerShdw blurRad="127000" dist="38100" dir="3600000" algn="bl" rotWithShape="0">
              <a:srgbClr val="000000">
                <a:alpha val="15000"/>
              </a:srgbClr>
            </a:outerShdw>
          </a:effectLst>
        </p:spPr>
        <p:txBody>
          <a:bodyPr wrap="square" lIns="144198" tIns="411061" rIns="144198" bIns="411061" rtlCol="0" anchor="ctr"/>
          <a:lstStyle/>
          <a:p>
            <a:pPr algn="ctr">
              <a:lnSpc>
                <a:spcPts val="1658"/>
              </a:lnSpc>
            </a:pPr>
            <a:endParaRPr lang="en-US" sz="975" dirty="0"/>
          </a:p>
        </p:txBody>
      </p:sp>
      <p:sp>
        <p:nvSpPr>
          <p:cNvPr id="5" name="Text 2"/>
          <p:cNvSpPr/>
          <p:nvPr/>
        </p:nvSpPr>
        <p:spPr>
          <a:xfrm>
            <a:off x="476250" y="1185325"/>
            <a:ext cx="2595563" cy="3481925"/>
          </a:xfrm>
          <a:prstGeom prst="roundRect">
            <a:avLst>
              <a:gd name="adj" fmla="val -35229"/>
            </a:avLst>
          </a:prstGeom>
          <a:solidFill>
            <a:srgbClr val="FCFCFC"/>
          </a:solidFill>
          <a:ln/>
          <a:effectLst>
            <a:outerShdw blurRad="127000" dist="38100" dir="3600000" algn="bl" rotWithShape="0">
              <a:srgbClr val="000000">
                <a:alpha val="15000"/>
              </a:srgbClr>
            </a:outerShdw>
          </a:effectLst>
        </p:spPr>
        <p:txBody>
          <a:bodyPr wrap="square" lIns="144198" tIns="411061" rIns="144198" bIns="411061" rtlCol="0" anchor="ctr"/>
          <a:lstStyle/>
          <a:p>
            <a:pPr algn="ctr">
              <a:lnSpc>
                <a:spcPts val="1658"/>
              </a:lnSpc>
            </a:pPr>
            <a:endParaRPr lang="en-US" sz="975" dirty="0"/>
          </a:p>
        </p:txBody>
      </p:sp>
      <p:sp>
        <p:nvSpPr>
          <p:cNvPr id="6" name="Text 3"/>
          <p:cNvSpPr/>
          <p:nvPr/>
        </p:nvSpPr>
        <p:spPr>
          <a:xfrm>
            <a:off x="476367" y="476567"/>
            <a:ext cx="8229600" cy="476250"/>
          </a:xfrm>
          <a:prstGeom prst="rect">
            <a:avLst/>
          </a:prstGeom>
          <a:noFill/>
          <a:ln/>
        </p:spPr>
        <p:txBody>
          <a:bodyPr wrap="square" lIns="0" tIns="0" rIns="0" bIns="0" rtlCol="0" anchor="t"/>
          <a:lstStyle/>
          <a:p>
            <a:pPr algn="l">
              <a:lnSpc>
                <a:spcPts val="3750"/>
              </a:lnSpc>
            </a:pPr>
            <a:r>
              <a:rPr lang="en-US" sz="3000" b="1" kern="0" spc="-24" dirty="0">
                <a:solidFill>
                  <a:srgbClr val="FCFCFC"/>
                </a:solidFill>
                <a:latin typeface="Butler" pitchFamily="34" charset="0"/>
                <a:ea typeface="Butler" pitchFamily="34" charset="-122"/>
                <a:cs typeface="Butler" pitchFamily="34" charset="-120"/>
              </a:rPr>
              <a:t>Promotions and Offers</a:t>
            </a:r>
            <a:endParaRPr lang="en-US" sz="3000" dirty="0"/>
          </a:p>
        </p:txBody>
      </p:sp>
      <p:pic>
        <p:nvPicPr>
          <p:cNvPr id="7" name="Image 0" descr="https://images.unsplash.com/photo-1609017604163-e4ca9c619b9b?crop=entropy&amp;cs=tinysrgb&amp;fit=max&amp;fm=jpg&amp;ixid=M3wyMTIyMnwwfDF8c2VhcmNofDl8fHBlcnNvbmFsaXplZCUyMG9mZmVyc3xlbnwxfDF8fHwxNzAzNzY1ODExfDA&amp;ixlib=rb-4.0.3&amp;q=80&amp;w=1080"/>
          <p:cNvPicPr>
            <a:picLocks noChangeAspect="1"/>
          </p:cNvPicPr>
          <p:nvPr/>
        </p:nvPicPr>
        <p:blipFill>
          <a:blip r:embed="rId3"/>
          <a:srcRect t="4112" b="23385"/>
          <a:stretch/>
        </p:blipFill>
        <p:spPr>
          <a:xfrm>
            <a:off x="3377177" y="1946254"/>
            <a:ext cx="2401256" cy="2611468"/>
          </a:xfrm>
          <a:prstGeom prst="rect">
            <a:avLst/>
          </a:prstGeom>
        </p:spPr>
      </p:pic>
      <p:pic>
        <p:nvPicPr>
          <p:cNvPr id="8" name="Image 1" descr="https://images.unsplash.com/photo-1616205255812-c07c8102cc02?crop=entropy&amp;cs=tinysrgb&amp;fit=max&amp;fm=jpg&amp;ixid=M3wyMTIyMnwwfDF8c2VhcmNofDN8fHBlcnNvbmFsaXplZCUyMG9mZmVyc3xlbnwxfDF8fHwxNzAzNzY1ODExfDA&amp;ixlib=rb-4.0.3&amp;q=80&amp;w=1080"/>
          <p:cNvPicPr>
            <a:picLocks noChangeAspect="1"/>
          </p:cNvPicPr>
          <p:nvPr/>
        </p:nvPicPr>
        <p:blipFill>
          <a:blip r:embed="rId4"/>
          <a:srcRect t="24657" b="3044"/>
          <a:stretch/>
        </p:blipFill>
        <p:spPr>
          <a:xfrm>
            <a:off x="572595" y="1949255"/>
            <a:ext cx="2400822" cy="2608467"/>
          </a:xfrm>
          <a:prstGeom prst="rect">
            <a:avLst/>
          </a:prstGeom>
        </p:spPr>
      </p:pic>
      <p:pic>
        <p:nvPicPr>
          <p:cNvPr id="9" name="Image 2" descr="https://images.unsplash.com/photo-1485527172732-c00ba1bf8929?crop=entropy&amp;cs=tinysrgb&amp;fit=max&amp;fm=jpg&amp;ixid=M3wyMTIyMnwwfDF8c2VhcmNofDV8fHBlcnNvbmFsaXplZCUyMG9mZmVyc3xlbnwxfDF8fHwxNzAzNzY1ODExfDA&amp;ixlib=rb-4.0.3&amp;q=80&amp;w=1080"/>
          <p:cNvPicPr>
            <a:picLocks noChangeAspect="1"/>
          </p:cNvPicPr>
          <p:nvPr/>
        </p:nvPicPr>
        <p:blipFill>
          <a:blip r:embed="rId5"/>
          <a:srcRect t="26810" b="551"/>
          <a:stretch/>
        </p:blipFill>
        <p:spPr>
          <a:xfrm>
            <a:off x="6167958" y="1949255"/>
            <a:ext cx="2405063" cy="2618895"/>
          </a:xfrm>
          <a:prstGeom prst="rect">
            <a:avLst/>
          </a:prstGeom>
        </p:spPr>
      </p:pic>
      <p:sp>
        <p:nvSpPr>
          <p:cNvPr id="10" name="Text 4"/>
          <p:cNvSpPr/>
          <p:nvPr/>
        </p:nvSpPr>
        <p:spPr>
          <a:xfrm>
            <a:off x="622236" y="1532194"/>
            <a:ext cx="2743200" cy="137145"/>
          </a:xfrm>
          <a:prstGeom prst="rect">
            <a:avLst/>
          </a:prstGeom>
          <a:noFill/>
          <a:ln/>
        </p:spPr>
        <p:txBody>
          <a:bodyPr wrap="square" lIns="0" tIns="0" rIns="0" bIns="0" rtlCol="0" anchor="t"/>
          <a:lstStyle/>
          <a:p>
            <a:pPr algn="l">
              <a:lnSpc>
                <a:spcPts val="1080"/>
              </a:lnSpc>
            </a:pPr>
            <a:r>
              <a:rPr lang="en-US" sz="700" b="0" kern="0" spc="-12" dirty="0">
                <a:solidFill>
                  <a:srgbClr val="1A275B"/>
                </a:solidFill>
                <a:latin typeface="Uncut Sans" pitchFamily="34" charset="0"/>
                <a:ea typeface="Uncut Sans" pitchFamily="34" charset="-122"/>
                <a:cs typeface="Uncut Sans" pitchFamily="34" charset="-120"/>
              </a:rPr>
              <a:t>Focus on age groups 25-34 and 35-45 for higher spenders.</a:t>
            </a:r>
            <a:endParaRPr lang="en-US" sz="675" dirty="0"/>
          </a:p>
        </p:txBody>
      </p:sp>
      <p:sp>
        <p:nvSpPr>
          <p:cNvPr id="11" name="Text 5"/>
          <p:cNvSpPr/>
          <p:nvPr/>
        </p:nvSpPr>
        <p:spPr>
          <a:xfrm>
            <a:off x="6214853" y="1532194"/>
            <a:ext cx="2743200" cy="274290"/>
          </a:xfrm>
          <a:prstGeom prst="rect">
            <a:avLst/>
          </a:prstGeom>
          <a:noFill/>
          <a:ln/>
        </p:spPr>
        <p:txBody>
          <a:bodyPr wrap="square" lIns="0" tIns="0" rIns="0" bIns="0" rtlCol="0" anchor="t"/>
          <a:lstStyle/>
          <a:p>
            <a:pPr algn="l">
              <a:lnSpc>
                <a:spcPts val="1080"/>
              </a:lnSpc>
            </a:pPr>
            <a:r>
              <a:rPr lang="en-US" sz="700" b="0" kern="0" spc="-12" dirty="0">
                <a:solidFill>
                  <a:srgbClr val="1A275B"/>
                </a:solidFill>
                <a:latin typeface="Uncut Sans" pitchFamily="34" charset="0"/>
                <a:ea typeface="Uncut Sans" pitchFamily="34" charset="-122"/>
                <a:cs typeface="Uncut Sans" pitchFamily="34" charset="-120"/>
              </a:rPr>
              <a:t>Tailor promotions to married males with higher spending patterns.</a:t>
            </a:r>
            <a:endParaRPr lang="en-US" sz="675" dirty="0"/>
          </a:p>
        </p:txBody>
      </p:sp>
      <p:sp>
        <p:nvSpPr>
          <p:cNvPr id="12" name="Text 6"/>
          <p:cNvSpPr/>
          <p:nvPr/>
        </p:nvSpPr>
        <p:spPr>
          <a:xfrm>
            <a:off x="3419321" y="1533038"/>
            <a:ext cx="2743200" cy="274290"/>
          </a:xfrm>
          <a:prstGeom prst="rect">
            <a:avLst/>
          </a:prstGeom>
          <a:noFill/>
          <a:ln/>
        </p:spPr>
        <p:txBody>
          <a:bodyPr wrap="square" lIns="0" tIns="0" rIns="0" bIns="0" rtlCol="0" anchor="t"/>
          <a:lstStyle/>
          <a:p>
            <a:pPr algn="l">
              <a:lnSpc>
                <a:spcPts val="1080"/>
              </a:lnSpc>
            </a:pPr>
            <a:r>
              <a:rPr lang="en-US" sz="700" b="0" kern="0" spc="-12" dirty="0">
                <a:solidFill>
                  <a:srgbClr val="1A275B"/>
                </a:solidFill>
                <a:latin typeface="Uncut Sans" pitchFamily="34" charset="0"/>
                <a:ea typeface="Uncut Sans" pitchFamily="34" charset="-122"/>
                <a:cs typeface="Uncut Sans" pitchFamily="34" charset="-120"/>
              </a:rPr>
              <a:t>Concentrate marketing in Mumbai and Delhi for higher spending.</a:t>
            </a:r>
            <a:endParaRPr lang="en-US" sz="675" dirty="0"/>
          </a:p>
        </p:txBody>
      </p:sp>
      <p:sp>
        <p:nvSpPr>
          <p:cNvPr id="13" name="Text 7"/>
          <p:cNvSpPr/>
          <p:nvPr/>
        </p:nvSpPr>
        <p:spPr>
          <a:xfrm>
            <a:off x="622236" y="1301796"/>
            <a:ext cx="2743200" cy="210480"/>
          </a:xfrm>
          <a:prstGeom prst="rect">
            <a:avLst/>
          </a:prstGeom>
          <a:noFill/>
          <a:ln/>
        </p:spPr>
        <p:txBody>
          <a:bodyPr wrap="square" lIns="0" tIns="0" rIns="0" bIns="0" rtlCol="0" anchor="t"/>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Target Audience</a:t>
            </a:r>
            <a:endParaRPr lang="en-US" sz="975" dirty="0"/>
          </a:p>
        </p:txBody>
      </p:sp>
      <p:sp>
        <p:nvSpPr>
          <p:cNvPr id="14" name="Text 8"/>
          <p:cNvSpPr/>
          <p:nvPr/>
        </p:nvSpPr>
        <p:spPr>
          <a:xfrm>
            <a:off x="3420224" y="1300702"/>
            <a:ext cx="2743200" cy="210480"/>
          </a:xfrm>
          <a:prstGeom prst="rect">
            <a:avLst/>
          </a:prstGeom>
          <a:noFill/>
          <a:ln/>
        </p:spPr>
        <p:txBody>
          <a:bodyPr wrap="square" lIns="0" tIns="0" rIns="0" bIns="0" rtlCol="0" anchor="t"/>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Geographical Targeting</a:t>
            </a:r>
            <a:endParaRPr lang="en-US" sz="975" dirty="0"/>
          </a:p>
        </p:txBody>
      </p:sp>
      <p:sp>
        <p:nvSpPr>
          <p:cNvPr id="15" name="Text 9"/>
          <p:cNvSpPr/>
          <p:nvPr/>
        </p:nvSpPr>
        <p:spPr>
          <a:xfrm>
            <a:off x="6215122" y="1299858"/>
            <a:ext cx="2743200" cy="210480"/>
          </a:xfrm>
          <a:prstGeom prst="rect">
            <a:avLst/>
          </a:prstGeom>
          <a:noFill/>
          <a:ln/>
        </p:spPr>
        <p:txBody>
          <a:bodyPr wrap="square" lIns="0" tIns="0" rIns="0" bIns="0" rtlCol="0" anchor="t"/>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Gender and Marital Status</a:t>
            </a:r>
            <a:endParaRPr lang="en-US" sz="975" dirty="0"/>
          </a:p>
        </p:txBody>
      </p:sp>
      <p:sp>
        <p:nvSpPr>
          <p:cNvPr id="16" name="Text 10"/>
          <p:cNvSpPr/>
          <p:nvPr/>
        </p:nvSpPr>
        <p:spPr>
          <a:xfrm>
            <a:off x="2062090" y="4494807"/>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pic>
        <p:nvPicPr>
          <p:cNvPr id="17" name="Image 3" descr="https://pitch-assets-ccb95893-de3f-4266-973c-20049231b248.s3.eu-west-1.amazonaws.com/try-pitch-pdf-export-logo.svg">
            <a:hlinkClick r:id="rId6"/>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8797306" y="-261510"/>
            <a:ext cx="601184" cy="601184"/>
          </a:xfrm>
          <a:prstGeom prst="ellipse">
            <a:avLst/>
          </a:prstGeom>
          <a:solidFill>
            <a:srgbClr val="233167"/>
          </a:solidFill>
          <a:ln/>
        </p:spPr>
        <p:txBody>
          <a:bodyPr wrap="square" lIns="33399" tIns="70973" rIns="33399" bIns="70973" rtlCol="0" anchor="ctr"/>
          <a:lstStyle/>
          <a:p>
            <a:pPr algn="ctr">
              <a:lnSpc>
                <a:spcPts val="525"/>
              </a:lnSpc>
            </a:pPr>
            <a:endParaRPr lang="en-US" sz="1050" dirty="0"/>
          </a:p>
        </p:txBody>
      </p:sp>
      <p:sp>
        <p:nvSpPr>
          <p:cNvPr id="5" name="Text 1"/>
          <p:cNvSpPr/>
          <p:nvPr/>
        </p:nvSpPr>
        <p:spPr>
          <a:xfrm>
            <a:off x="4626269" y="1051034"/>
            <a:ext cx="4517732" cy="3489435"/>
          </a:xfrm>
          <a:prstGeom prst="rect">
            <a:avLst/>
          </a:prstGeom>
          <a:noFill/>
          <a:ln/>
        </p:spPr>
        <p:txBody>
          <a:bodyPr wrap="square" lIns="0" tIns="0" rIns="0" bIns="0" rtlCol="0" anchor="b"/>
          <a:lstStyle/>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Timing of Promotions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 indicates a significant uptick in spending during September; ideal for credit card-related campaigns.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Spending Categories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 emphasizes the priority of bill payments, suggesting credit card features aligned with such payments.</a:t>
            </a:r>
          </a:p>
        </p:txBody>
      </p:sp>
      <p:sp>
        <p:nvSpPr>
          <p:cNvPr id="6" name="Text 2"/>
          <p:cNvSpPr/>
          <p:nvPr/>
        </p:nvSpPr>
        <p:spPr>
          <a:xfrm>
            <a:off x="4764262" y="475231"/>
            <a:ext cx="4572000" cy="333375"/>
          </a:xfrm>
          <a:prstGeom prst="rect">
            <a:avLst/>
          </a:prstGeom>
          <a:noFill/>
          <a:ln/>
        </p:spPr>
        <p:txBody>
          <a:bodyPr wrap="square" lIns="0" tIns="0" rIns="0" bIns="0" rtlCol="0" anchor="t"/>
          <a:lstStyle/>
          <a:p>
            <a:pPr algn="l">
              <a:lnSpc>
                <a:spcPts val="2625"/>
              </a:lnSpc>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Strategic Timing and Spending Patterns</a:t>
            </a:r>
            <a:endParaRPr lang="en-US" sz="2100" dirty="0">
              <a:solidFill>
                <a:schemeClr val="bg1"/>
              </a:solidFill>
            </a:endParaRPr>
          </a:p>
        </p:txBody>
      </p:sp>
      <p:sp>
        <p:nvSpPr>
          <p:cNvPr id="7" name="Text 3"/>
          <p:cNvSpPr/>
          <p:nvPr/>
        </p:nvSpPr>
        <p:spPr>
          <a:xfrm>
            <a:off x="7093470" y="4805654"/>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pic>
        <p:nvPicPr>
          <p:cNvPr id="8" name="Image 1"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pic>
        <p:nvPicPr>
          <p:cNvPr id="9" name="Picture 8" descr="A blue note on a piece of paper next to a calculator">
            <a:extLst>
              <a:ext uri="{FF2B5EF4-FFF2-40B4-BE49-F238E27FC236}">
                <a16:creationId xmlns:a16="http://schemas.microsoft.com/office/drawing/2014/main" id="{7920B7C3-60CD-AB8F-891B-F1844C34BCBA}"/>
              </a:ext>
            </a:extLst>
          </p:cNvPr>
          <p:cNvPicPr>
            <a:picLocks noChangeAspect="1"/>
          </p:cNvPicPr>
          <p:nvPr/>
        </p:nvPicPr>
        <p:blipFill>
          <a:blip r:embed="rId6"/>
          <a:stretch>
            <a:fillRect/>
          </a:stretch>
        </p:blipFill>
        <p:spPr>
          <a:xfrm>
            <a:off x="1" y="-10511"/>
            <a:ext cx="4626267" cy="2869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0E0E0E"/>
        </a:solidFill>
        <a:effectLst/>
      </p:bgPr>
    </p:bg>
    <p:spTree>
      <p:nvGrpSpPr>
        <p:cNvPr id="1" name=""/>
        <p:cNvGrpSpPr/>
        <p:nvPr/>
      </p:nvGrpSpPr>
      <p:grpSpPr>
        <a:xfrm>
          <a:off x="0" y="0"/>
          <a:ext cx="0" cy="0"/>
          <a:chOff x="0" y="0"/>
          <a:chExt cx="0" cy="0"/>
        </a:xfrm>
      </p:grpSpPr>
      <p:pic>
        <p:nvPicPr>
          <p:cNvPr id="3" name="Image 0" descr="https://images.unsplash.com/photo-1611279522012-6c3e2d2c604f?crop=entropy&amp;cs=tinysrgb&amp;fit=max&amp;fm=jpg&amp;ixid=M3wyMTIyMnwwfDF8c2VhcmNofDF8fG1hbGUlMjBzaG9wcGVyfGVufDF8MXx8fDE3MDM3NjU4MDl8MA&amp;ixlib=rb-4.0.3&amp;q=80&amp;w=1080"/>
          <p:cNvPicPr>
            <a:picLocks noChangeAspect="1"/>
          </p:cNvPicPr>
          <p:nvPr/>
        </p:nvPicPr>
        <p:blipFill>
          <a:blip r:embed="rId3"/>
          <a:srcRect l="12138" r="450"/>
          <a:stretch/>
        </p:blipFill>
        <p:spPr>
          <a:xfrm>
            <a:off x="6068435" y="593742"/>
            <a:ext cx="2302734" cy="3951494"/>
          </a:xfrm>
          <a:prstGeom prst="rect">
            <a:avLst/>
          </a:prstGeom>
        </p:spPr>
      </p:pic>
      <p:sp>
        <p:nvSpPr>
          <p:cNvPr id="4" name="Text 0"/>
          <p:cNvSpPr/>
          <p:nvPr/>
        </p:nvSpPr>
        <p:spPr>
          <a:xfrm>
            <a:off x="7777461" y="164649"/>
            <a:ext cx="1035878" cy="1035878"/>
          </a:xfrm>
          <a:prstGeom prst="ellipse">
            <a:avLst/>
          </a:prstGeom>
          <a:solidFill>
            <a:srgbClr val="233167"/>
          </a:solidFill>
          <a:ln/>
        </p:spPr>
        <p:txBody>
          <a:bodyPr wrap="square" lIns="57549" tIns="122291" rIns="57549" bIns="122291" rtlCol="0" anchor="ctr"/>
          <a:lstStyle/>
          <a:p>
            <a:pPr algn="ctr">
              <a:lnSpc>
                <a:spcPts val="525"/>
              </a:lnSpc>
            </a:pPr>
            <a:endParaRPr lang="en-US" sz="1050" dirty="0"/>
          </a:p>
        </p:txBody>
      </p:sp>
      <p:sp>
        <p:nvSpPr>
          <p:cNvPr id="5" name="Text 1"/>
          <p:cNvSpPr/>
          <p:nvPr/>
        </p:nvSpPr>
        <p:spPr>
          <a:xfrm>
            <a:off x="479179" y="2093826"/>
            <a:ext cx="5486400" cy="952500"/>
          </a:xfrm>
          <a:prstGeom prst="rect">
            <a:avLst/>
          </a:prstGeom>
          <a:noFill/>
          <a:ln/>
        </p:spPr>
        <p:txBody>
          <a:bodyPr wrap="square" lIns="0" tIns="0" rIns="0" bIns="0" rtlCol="0" anchor="ctr"/>
          <a:lstStyle/>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Reward Points for Bills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Data-driven insight supports introducing a rewards program focusing on bonus points or cashback for utility and bill payments.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Targeted Merchant Offers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Collaboration with merchants in Mumbai and Delhi supported by data for exclusive discounts or cashback.</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Special IT Professional Offers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Data-driven precision in crafting promotions for IT employees, specifically targeting tech products/services.</a:t>
            </a:r>
          </a:p>
        </p:txBody>
      </p:sp>
      <p:sp>
        <p:nvSpPr>
          <p:cNvPr id="6" name="Text 2"/>
          <p:cNvSpPr/>
          <p:nvPr/>
        </p:nvSpPr>
        <p:spPr>
          <a:xfrm>
            <a:off x="-313543" y="4202408"/>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pic>
        <p:nvPicPr>
          <p:cNvPr id="7" name="Image 1"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6595" y="4803153"/>
            <a:ext cx="515221" cy="227303"/>
          </a:xfrm>
          <a:prstGeom prst="rect">
            <a:avLst/>
          </a:prstGeom>
        </p:spPr>
      </p:pic>
      <p:sp>
        <p:nvSpPr>
          <p:cNvPr id="8" name="TextBox 7">
            <a:extLst>
              <a:ext uri="{FF2B5EF4-FFF2-40B4-BE49-F238E27FC236}">
                <a16:creationId xmlns:a16="http://schemas.microsoft.com/office/drawing/2014/main" id="{E504D0BD-E010-228A-4662-2D7441DE775C}"/>
              </a:ext>
            </a:extLst>
          </p:cNvPr>
          <p:cNvSpPr txBox="1"/>
          <p:nvPr/>
        </p:nvSpPr>
        <p:spPr>
          <a:xfrm>
            <a:off x="394205" y="608773"/>
            <a:ext cx="4729654" cy="369332"/>
          </a:xfrm>
          <a:prstGeom prst="rect">
            <a:avLst/>
          </a:prstGeom>
          <a:noFill/>
        </p:spPr>
        <p:txBody>
          <a:bodyPr wrap="square">
            <a:spAutoFit/>
          </a:bodyPr>
          <a:lstStyle/>
          <a:p>
            <a:r>
              <a:rPr lang="en-US" b="1" i="0" dirty="0">
                <a:solidFill>
                  <a:schemeClr val="bg1"/>
                </a:solidFill>
                <a:effectLst/>
                <a:latin typeface="Söhne"/>
              </a:rPr>
              <a:t>Key Features for the Credit Card:</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3934399" y="4429746"/>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sp>
        <p:nvSpPr>
          <p:cNvPr id="4" name="Text 1"/>
          <p:cNvSpPr/>
          <p:nvPr/>
        </p:nvSpPr>
        <p:spPr>
          <a:xfrm>
            <a:off x="8524811" y="1704415"/>
            <a:ext cx="1835697" cy="1835697"/>
          </a:xfrm>
          <a:prstGeom prst="ellipse">
            <a:avLst/>
          </a:prstGeom>
          <a:solidFill>
            <a:srgbClr val="233167"/>
          </a:solidFill>
          <a:ln/>
        </p:spPr>
        <p:txBody>
          <a:bodyPr wrap="square" lIns="101983" tIns="216714" rIns="101983" bIns="216714" rtlCol="0" anchor="ctr"/>
          <a:lstStyle/>
          <a:p>
            <a:pPr algn="ctr">
              <a:lnSpc>
                <a:spcPts val="525"/>
              </a:lnSpc>
            </a:pPr>
            <a:endParaRPr lang="en-US" sz="1050" dirty="0"/>
          </a:p>
        </p:txBody>
      </p:sp>
      <p:sp>
        <p:nvSpPr>
          <p:cNvPr id="6" name="Text 3"/>
          <p:cNvSpPr/>
          <p:nvPr/>
        </p:nvSpPr>
        <p:spPr>
          <a:xfrm>
            <a:off x="476367" y="476567"/>
            <a:ext cx="8229600" cy="476250"/>
          </a:xfrm>
          <a:prstGeom prst="rect">
            <a:avLst/>
          </a:prstGeom>
          <a:noFill/>
          <a:ln/>
        </p:spPr>
        <p:txBody>
          <a:bodyPr wrap="square" lIns="0" tIns="0" rIns="0" bIns="0" rtlCol="0" anchor="t"/>
          <a:lstStyle/>
          <a:p>
            <a:pPr algn="l">
              <a:lnSpc>
                <a:spcPts val="3750"/>
              </a:lnSpc>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Timely Strategies and Tailoring</a:t>
            </a:r>
            <a:endParaRPr lang="en-US" sz="3000" dirty="0">
              <a:solidFill>
                <a:schemeClr val="bg1"/>
              </a:solidFill>
            </a:endParaRPr>
          </a:p>
        </p:txBody>
      </p:sp>
      <p:sp>
        <p:nvSpPr>
          <p:cNvPr id="7" name="Text 4"/>
          <p:cNvSpPr/>
          <p:nvPr/>
        </p:nvSpPr>
        <p:spPr>
          <a:xfrm>
            <a:off x="623317" y="1340757"/>
            <a:ext cx="4572000" cy="210480"/>
          </a:xfrm>
          <a:prstGeom prst="rect">
            <a:avLst/>
          </a:prstGeom>
          <a:noFill/>
          <a:ln/>
        </p:spPr>
        <p:txBody>
          <a:bodyPr wrap="square" lIns="0" tIns="0" rIns="0" bIns="0" rtlCol="0" anchor="t"/>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Target Audience</a:t>
            </a:r>
            <a:endParaRPr lang="en-US" sz="975" dirty="0"/>
          </a:p>
        </p:txBody>
      </p:sp>
      <p:sp>
        <p:nvSpPr>
          <p:cNvPr id="11" name="Text 7"/>
          <p:cNvSpPr/>
          <p:nvPr/>
        </p:nvSpPr>
        <p:spPr>
          <a:xfrm>
            <a:off x="4815886" y="1343598"/>
            <a:ext cx="4572000" cy="210480"/>
          </a:xfrm>
          <a:prstGeom prst="rect">
            <a:avLst/>
          </a:prstGeom>
          <a:noFill/>
          <a:ln/>
        </p:spPr>
        <p:txBody>
          <a:bodyPr wrap="square" lIns="0" tIns="0" rIns="0" bIns="0" rtlCol="0" anchor="t"/>
          <a:lstStyle/>
          <a:p>
            <a:pPr algn="l">
              <a:lnSpc>
                <a:spcPts val="1658"/>
              </a:lnSpc>
            </a:pPr>
            <a:r>
              <a:rPr lang="en-US" sz="1000" b="1" kern="0" spc="-12" dirty="0">
                <a:solidFill>
                  <a:srgbClr val="0E0E0E"/>
                </a:solidFill>
                <a:latin typeface="Uncut Sans" pitchFamily="34" charset="0"/>
                <a:ea typeface="Uncut Sans" pitchFamily="34" charset="-122"/>
                <a:cs typeface="Uncut Sans" pitchFamily="34" charset="-120"/>
              </a:rPr>
              <a:t>Geographical Targeting</a:t>
            </a:r>
            <a:endParaRPr lang="en-US" sz="975" dirty="0"/>
          </a:p>
        </p:txBody>
      </p:sp>
      <p:pic>
        <p:nvPicPr>
          <p:cNvPr id="14" name="Image 2"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
        <p:nvSpPr>
          <p:cNvPr id="15" name="TextBox 14">
            <a:extLst>
              <a:ext uri="{FF2B5EF4-FFF2-40B4-BE49-F238E27FC236}">
                <a16:creationId xmlns:a16="http://schemas.microsoft.com/office/drawing/2014/main" id="{F2720DCF-3704-4907-F882-A90065FC48AE}"/>
              </a:ext>
            </a:extLst>
          </p:cNvPr>
          <p:cNvSpPr txBox="1"/>
          <p:nvPr/>
        </p:nvSpPr>
        <p:spPr>
          <a:xfrm>
            <a:off x="239591" y="1591469"/>
            <a:ext cx="8040414" cy="1670394"/>
          </a:xfrm>
          <a:prstGeom prst="rect">
            <a:avLst/>
          </a:prstGeom>
          <a:noFill/>
        </p:spPr>
        <p:txBody>
          <a:bodyPr wrap="square">
            <a:spAutoFit/>
          </a:bodyPr>
          <a:lstStyle/>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Seasonal Promotions in September</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 supports capitalizing on higher spending during this month for special credit card offers.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Customized Credit Limits: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Utilize data insights to offer higher credit limits based on spending patterns of identified target groups.</a:t>
            </a:r>
          </a:p>
          <a:p>
            <a:pPr marL="0" marR="0">
              <a:lnSpc>
                <a:spcPct val="107000"/>
              </a:lnSpc>
              <a:spcBef>
                <a:spcPts val="0"/>
              </a:spcBef>
              <a:spcAft>
                <a:spcPts val="800"/>
              </a:spcAft>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t>
            </a:r>
            <a:r>
              <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Joint Credit Card Offers</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Data-driven approach for crafting offers tailored to married couples, leveraging combined spending patterns.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478253" y="1185863"/>
            <a:ext cx="4572000" cy="333375"/>
          </a:xfrm>
          <a:prstGeom prst="rect">
            <a:avLst/>
          </a:prstGeom>
          <a:noFill/>
          <a:ln/>
        </p:spPr>
        <p:txBody>
          <a:bodyPr wrap="square" lIns="0" tIns="0" rIns="0" bIns="0" rtlCol="0" anchor="t"/>
          <a:lstStyle/>
          <a:p>
            <a:pPr algn="l">
              <a:lnSpc>
                <a:spcPts val="2625"/>
              </a:lnSpc>
            </a:pPr>
            <a:r>
              <a:rPr lang="en-US" sz="2100" b="1" dirty="0">
                <a:solidFill>
                  <a:srgbClr val="FCFCFC"/>
                </a:solidFill>
                <a:latin typeface="Butler" pitchFamily="34" charset="0"/>
                <a:ea typeface="Butler" pitchFamily="34" charset="-122"/>
                <a:cs typeface="Butler" pitchFamily="34" charset="-120"/>
              </a:rPr>
              <a:t>Conclusion</a:t>
            </a:r>
            <a:endParaRPr lang="en-US" sz="2100" dirty="0"/>
          </a:p>
        </p:txBody>
      </p:sp>
      <p:pic>
        <p:nvPicPr>
          <p:cNvPr id="4" name="Image 0" descr="https://images.unsplash.com/photo-1513151233558-d860c5398176?crop=entropy&amp;cs=tinysrgb&amp;fit=max&amp;fm=jpg&amp;ixid=M3wyMTIyMnwwfDF8c2VhcmNofDF8fHN1Y2Nlc3MlMjBjZWxlYnJhdGlvbnxlbnwxfDB8fHwxNzAzNzY1ODExfDA&amp;ixlib=rb-4.0.3&amp;q=80&amp;w=1080"/>
          <p:cNvPicPr>
            <a:picLocks noChangeAspect="1"/>
          </p:cNvPicPr>
          <p:nvPr/>
        </p:nvPicPr>
        <p:blipFill>
          <a:blip r:embed="rId3"/>
          <a:srcRect r="539"/>
          <a:stretch/>
        </p:blipFill>
        <p:spPr>
          <a:xfrm>
            <a:off x="5307167" y="0"/>
            <a:ext cx="3836833" cy="2571750"/>
          </a:xfrm>
          <a:prstGeom prst="rect">
            <a:avLst/>
          </a:prstGeom>
        </p:spPr>
      </p:pic>
      <p:sp>
        <p:nvSpPr>
          <p:cNvPr id="5" name="Text 1"/>
          <p:cNvSpPr/>
          <p:nvPr/>
        </p:nvSpPr>
        <p:spPr>
          <a:xfrm>
            <a:off x="478253" y="1729193"/>
            <a:ext cx="4572000" cy="1262658"/>
          </a:xfrm>
          <a:prstGeom prst="rect">
            <a:avLst/>
          </a:prstGeom>
          <a:noFill/>
          <a:ln/>
        </p:spPr>
        <p:txBody>
          <a:bodyPr wrap="square" lIns="0" tIns="0" rIns="0" bIns="0" rtlCol="0" anchor="t"/>
          <a:lstStyle/>
          <a:p>
            <a:pPr algn="l">
              <a:lnSpc>
                <a:spcPts val="1658"/>
              </a:lnSpc>
            </a:pPr>
            <a:r>
              <a:rPr lang="en-US" sz="1000" b="0" kern="0" spc="-12" dirty="0">
                <a:solidFill>
                  <a:srgbClr val="FCFCFC"/>
                </a:solidFill>
                <a:latin typeface="Uncut Sans" pitchFamily="34" charset="0"/>
                <a:ea typeface="Uncut Sans" pitchFamily="34" charset="-122"/>
                <a:cs typeface="Uncut Sans" pitchFamily="34" charset="-120"/>
              </a:rPr>
              <a:t>Recap the key insights and emphasize the growth potential. By focusing your credit card marketing efforts on the age groups of 25-34 and 35-45, you can tap into their higher spending patterns. Concentrate your campaigns in Mumbai and Delhi, where higher spending is observed. Tailor promotions towards married males, who also tend to have higher spending patterns. By implementing these strategies, you can unlock the growth potential of your credit card business.</a:t>
            </a:r>
            <a:endParaRPr lang="en-US" sz="975" dirty="0"/>
          </a:p>
        </p:txBody>
      </p:sp>
      <p:pic>
        <p:nvPicPr>
          <p:cNvPr id="9" name="Image 1" descr="https://images.unsplash.com/photo-1507099985932-87a4520ed1d5?crop=entropy&amp;cs=tinysrgb&amp;fit=max&amp;fm=jpg&amp;ixid=M3wyMTIyMnwwfDF8c2VhcmNofDh8fHN1Y2Nlc3MlMjBjZWxlYnJhdGlvbnxlbnwxfDB8fHwxNzAzNzY1ODExfDA&amp;ixlib=rb-4.0.3&amp;q=80&amp;w=1080"/>
          <p:cNvPicPr>
            <a:picLocks noChangeAspect="1"/>
          </p:cNvPicPr>
          <p:nvPr/>
        </p:nvPicPr>
        <p:blipFill>
          <a:blip r:embed="rId4"/>
          <a:srcRect r="663"/>
          <a:stretch/>
        </p:blipFill>
        <p:spPr>
          <a:xfrm>
            <a:off x="5309824" y="2571750"/>
            <a:ext cx="3834176" cy="2573169"/>
          </a:xfrm>
          <a:prstGeom prst="rect">
            <a:avLst/>
          </a:prstGeom>
        </p:spPr>
      </p:pic>
      <p:pic>
        <p:nvPicPr>
          <p:cNvPr id="10" name="Image 2" descr="https://pitch-assets-ccb95893-de3f-4266-973c-20049231b248.s3.eu-west-1.amazonaws.com/try-pitch-pdf-export-logo.svg">
            <a:hlinkClick r:id="rId5"/>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sp>
        <p:nvSpPr>
          <p:cNvPr id="3" name="Text 0"/>
          <p:cNvSpPr/>
          <p:nvPr/>
        </p:nvSpPr>
        <p:spPr>
          <a:xfrm>
            <a:off x="2011680" y="2571750"/>
            <a:ext cx="6515099" cy="1078230"/>
          </a:xfrm>
          <a:prstGeom prst="rect">
            <a:avLst/>
          </a:prstGeom>
          <a:noFill/>
          <a:ln/>
        </p:spPr>
        <p:txBody>
          <a:bodyPr wrap="square" lIns="0" tIns="0" rIns="0" bIns="0" rtlCol="0" anchor="t"/>
          <a:lstStyle/>
          <a:p>
            <a:pPr algn="l">
              <a:lnSpc>
                <a:spcPts val="2625"/>
              </a:lnSpc>
            </a:pPr>
            <a:r>
              <a:rPr lang="en-US" sz="9600" b="1" dirty="0">
                <a:solidFill>
                  <a:srgbClr val="FCFCFC"/>
                </a:solidFill>
                <a:latin typeface="Butler" pitchFamily="34" charset="0"/>
                <a:ea typeface="Butler" pitchFamily="34" charset="-122"/>
                <a:cs typeface="Butler" pitchFamily="34" charset="-120"/>
              </a:rPr>
              <a:t>Thank You</a:t>
            </a:r>
            <a:endParaRPr lang="en-US" sz="9600" dirty="0"/>
          </a:p>
        </p:txBody>
      </p:sp>
      <p:pic>
        <p:nvPicPr>
          <p:cNvPr id="10" name="Image 2"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Tree>
    <p:extLst>
      <p:ext uri="{BB962C8B-B14F-4D97-AF65-F5344CB8AC3E}">
        <p14:creationId xmlns:p14="http://schemas.microsoft.com/office/powerpoint/2010/main" val="339756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457</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Butler</vt:lpstr>
      <vt:lpstr>Calibri</vt:lpstr>
      <vt:lpstr>Söhne</vt:lpstr>
      <vt:lpstr>Uncut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Credit Card Marketing Insights</dc:title>
  <dc:subject>PptxGenJS Presentation</dc:subject>
  <dc:creator>Pitch Software GmbH</dc:creator>
  <cp:lastModifiedBy>G207</cp:lastModifiedBy>
  <cp:revision>6</cp:revision>
  <dcterms:created xsi:type="dcterms:W3CDTF">2023-12-28T13:05:04Z</dcterms:created>
  <dcterms:modified xsi:type="dcterms:W3CDTF">2023-12-30T14:05:59Z</dcterms:modified>
</cp:coreProperties>
</file>