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Lst>
  <p:notesMasterIdLst>
    <p:notesMasterId r:id="rId35"/>
  </p:notesMasterIdLst>
  <p:handoutMasterIdLst>
    <p:handoutMasterId r:id="rId36"/>
  </p:handoutMasterIdLst>
  <p:sldIdLst>
    <p:sldId id="256" r:id="rId5"/>
    <p:sldId id="333" r:id="rId6"/>
    <p:sldId id="373" r:id="rId7"/>
    <p:sldId id="342" r:id="rId8"/>
    <p:sldId id="343" r:id="rId9"/>
    <p:sldId id="364" r:id="rId10"/>
    <p:sldId id="365" r:id="rId11"/>
    <p:sldId id="366" r:id="rId12"/>
    <p:sldId id="367" r:id="rId13"/>
    <p:sldId id="368" r:id="rId14"/>
    <p:sldId id="374" r:id="rId15"/>
    <p:sldId id="375" r:id="rId16"/>
    <p:sldId id="376" r:id="rId17"/>
    <p:sldId id="359" r:id="rId18"/>
    <p:sldId id="357" r:id="rId19"/>
    <p:sldId id="337" r:id="rId20"/>
    <p:sldId id="338" r:id="rId21"/>
    <p:sldId id="339" r:id="rId22"/>
    <p:sldId id="340" r:id="rId23"/>
    <p:sldId id="341" r:id="rId24"/>
    <p:sldId id="369" r:id="rId25"/>
    <p:sldId id="370" r:id="rId26"/>
    <p:sldId id="344" r:id="rId27"/>
    <p:sldId id="360" r:id="rId28"/>
    <p:sldId id="361" r:id="rId29"/>
    <p:sldId id="362" r:id="rId30"/>
    <p:sldId id="371" r:id="rId31"/>
    <p:sldId id="372" r:id="rId32"/>
    <p:sldId id="358" r:id="rId33"/>
    <p:sldId id="30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gnizant Technology Solutions" initials="CT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FF00"/>
    <a:srgbClr val="FF99FF"/>
    <a:srgbClr val="E335B8"/>
    <a:srgbClr val="333333"/>
    <a:srgbClr val="64B206"/>
    <a:srgbClr val="8CC63C"/>
    <a:srgbClr val="E7E7E7"/>
    <a:srgbClr val="863CBE"/>
    <a:srgbClr val="3FA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58115" autoAdjust="0"/>
  </p:normalViewPr>
  <p:slideViewPr>
    <p:cSldViewPr>
      <p:cViewPr>
        <p:scale>
          <a:sx n="60" d="100"/>
          <a:sy n="60" d="100"/>
        </p:scale>
        <p:origin x="-1668" y="72"/>
      </p:cViewPr>
      <p:guideLst>
        <p:guide orient="horz" pos="2160"/>
        <p:guide pos="2880"/>
      </p:guideLst>
    </p:cSldViewPr>
  </p:slideViewPr>
  <p:notesTextViewPr>
    <p:cViewPr>
      <p:scale>
        <a:sx n="1" d="1"/>
        <a:sy n="1" d="1"/>
      </p:scale>
      <p:origin x="0" y="0"/>
    </p:cViewPr>
  </p:notesTextViewPr>
  <p:sorterViewPr>
    <p:cViewPr>
      <p:scale>
        <a:sx n="100" d="100"/>
        <a:sy n="100" d="100"/>
      </p:scale>
      <p:origin x="0" y="444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C6882A-BA94-4C72-BC8F-B52F38603B6B}" type="datetimeFigureOut">
              <a:rPr lang="en-US" smtClean="0"/>
              <a:t>8/21/2015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FBF4B0-8F76-48C0-93AD-52A8BBD5184E}" type="slidenum">
              <a:rPr lang="en-US" smtClean="0"/>
              <a:t>‹#›</a:t>
            </a:fld>
            <a:endParaRPr lang="en-US" dirty="0"/>
          </a:p>
        </p:txBody>
      </p:sp>
    </p:spTree>
    <p:extLst>
      <p:ext uri="{BB962C8B-B14F-4D97-AF65-F5344CB8AC3E}">
        <p14:creationId xmlns:p14="http://schemas.microsoft.com/office/powerpoint/2010/main" val="35594866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9098E3-2483-4D6C-B3E5-E751F04C91D9}" type="datetimeFigureOut">
              <a:rPr lang="en-US" smtClean="0"/>
              <a:t>8/21/2015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E1413-0B1B-422D-A25C-4DD45A2FB7A2}" type="slidenum">
              <a:rPr lang="en-US" smtClean="0"/>
              <a:t>‹#›</a:t>
            </a:fld>
            <a:endParaRPr lang="en-US" dirty="0"/>
          </a:p>
        </p:txBody>
      </p:sp>
    </p:spTree>
    <p:extLst>
      <p:ext uri="{BB962C8B-B14F-4D97-AF65-F5344CB8AC3E}">
        <p14:creationId xmlns:p14="http://schemas.microsoft.com/office/powerpoint/2010/main" val="2375323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cover today’s agenda</a:t>
            </a:r>
            <a:endParaRPr lang="en-US" dirty="0"/>
          </a:p>
        </p:txBody>
      </p:sp>
    </p:spTree>
    <p:extLst>
      <p:ext uri="{BB962C8B-B14F-4D97-AF65-F5344CB8AC3E}">
        <p14:creationId xmlns:p14="http://schemas.microsoft.com/office/powerpoint/2010/main" val="173298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I believe it was the WW II general, Dwight Eisenhower, that lamented that the exercise of planning was critical to success, but when the battle starts, the plans will be seen as deficient at best – so you should all know going in that re-planning is ongoing and necessary in every Agile project, and that’s OK!!! – Agile embraces change in order to make the end product the best it can be for the </a:t>
            </a:r>
            <a:r>
              <a:rPr lang="en-US" sz="1200" kern="1200" baseline="0" smtClean="0">
                <a:solidFill>
                  <a:schemeClr val="tx1"/>
                </a:solidFill>
                <a:effectLst/>
                <a:latin typeface="Arial" pitchFamily="-12" charset="0"/>
                <a:ea typeface="ＭＳ Ｐゴシック" pitchFamily="-12" charset="-128"/>
                <a:cs typeface="ＭＳ Ｐゴシック" pitchFamily="-12" charset="-128"/>
              </a:rPr>
              <a:t>customer!</a:t>
            </a: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51626-990F-48E3-A64D-D0DCA092C5DD}" type="slidenum">
              <a:rPr lang="en-US"/>
              <a:pPr fontAlgn="base">
                <a:spcBef>
                  <a:spcPct val="0"/>
                </a:spcBef>
                <a:spcAft>
                  <a:spcPct val="0"/>
                </a:spcAft>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Agile delivery teams meet with the business in order to stay completely in synch with each other.</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There may be other sessions depending on the project and the Agile “dialect” implemented.</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The point here is that there are conversations happening all the </a:t>
            </a:r>
            <a:r>
              <a:rPr lang="en-US" sz="1200" kern="1200" baseline="0" smtClean="0">
                <a:solidFill>
                  <a:schemeClr val="tx1"/>
                </a:solidFill>
                <a:effectLst/>
                <a:latin typeface="Arial" pitchFamily="-12" charset="0"/>
                <a:ea typeface="ＭＳ Ｐゴシック" pitchFamily="-12" charset="-128"/>
                <a:cs typeface="ＭＳ Ｐゴシック" pitchFamily="-12" charset="-128"/>
              </a:rPr>
              <a:t>time …..</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people talking and interacting with each other - - pure Agile!</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51626-990F-48E3-A64D-D0DCA092C5DD}" type="slidenum">
              <a:rPr lang="en-US"/>
              <a:pPr fontAlgn="base">
                <a:spcBef>
                  <a:spcPct val="0"/>
                </a:spcBef>
                <a:spcAft>
                  <a:spcPct val="0"/>
                </a:spcAft>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Wingdings" panose="05000000000000000000" pitchFamily="2" charset="2"/>
              <a:buChar char="Ø"/>
            </a:pPr>
            <a:r>
              <a:rPr lang="en-US" sz="800" b="0" kern="1200" dirty="0" smtClean="0">
                <a:solidFill>
                  <a:schemeClr val="tx1"/>
                </a:solidFill>
                <a:latin typeface="Arial" pitchFamily="-12" charset="0"/>
                <a:ea typeface="ＭＳ Ｐゴシック" pitchFamily="-12" charset="-128"/>
                <a:cs typeface="ＭＳ Ｐゴシック" pitchFamily="-12" charset="-128"/>
              </a:rPr>
              <a:t>The Manifesto prescribes several communication forums between business and IT early and often throughout the project.</a:t>
            </a:r>
            <a:endParaRPr lang="en-US" sz="1200" b="0" kern="1200" baseline="0" dirty="0" smtClean="0">
              <a:solidFill>
                <a:schemeClr val="tx1"/>
              </a:solidFill>
              <a:effectLst/>
              <a:latin typeface="Arial" pitchFamily="-12" charset="0"/>
              <a:ea typeface="ＭＳ Ｐゴシック" pitchFamily="-12" charset="-128"/>
              <a:cs typeface="ＭＳ Ｐゴシック" pitchFamily="-12" charset="-128"/>
            </a:endParaRPr>
          </a:p>
          <a:p>
            <a:pPr marL="171450" indent="-171450">
              <a:buFont typeface="Wingdings" panose="05000000000000000000" pitchFamily="2" charset="2"/>
              <a:buChar char="Ø"/>
            </a:pPr>
            <a:r>
              <a:rPr lang="en-US" sz="1200" b="0" kern="1200" baseline="0" dirty="0" smtClean="0">
                <a:solidFill>
                  <a:schemeClr val="tx1"/>
                </a:solidFill>
                <a:effectLst/>
                <a:latin typeface="Arial" pitchFamily="-12" charset="0"/>
                <a:ea typeface="ＭＳ Ｐゴシック" pitchFamily="-12" charset="-128"/>
                <a:cs typeface="ＭＳ Ｐゴシック" pitchFamily="-12" charset="-128"/>
              </a:rPr>
              <a:t>A strict regimen of (Waterfall’s) SDLC processes/phases one after the other ends up taking much more time than is necessary for an Agile team to deliver production-ready product meeting the vision and priority of the product owner.</a:t>
            </a:r>
          </a:p>
          <a:p>
            <a:pPr marL="171450" indent="-171450">
              <a:buFont typeface="Wingdings" panose="05000000000000000000" pitchFamily="2" charset="2"/>
              <a:buChar char="Ø"/>
            </a:pPr>
            <a:r>
              <a:rPr lang="en-US" sz="1200" b="0" kern="1200" baseline="0" dirty="0" smtClean="0">
                <a:solidFill>
                  <a:schemeClr val="tx1"/>
                </a:solidFill>
                <a:effectLst/>
                <a:latin typeface="Arial" pitchFamily="-12" charset="0"/>
                <a:ea typeface="ＭＳ Ｐゴシック" pitchFamily="-12" charset="-128"/>
                <a:cs typeface="ＭＳ Ｐゴシック" pitchFamily="-12" charset="-128"/>
              </a:rPr>
              <a:t>“Just in time” and “just enough” documentation is superior to generating reams and pounds of paper!</a:t>
            </a:r>
          </a:p>
          <a:p>
            <a:pPr marL="171450" indent="-171450">
              <a:buFont typeface="Wingdings" panose="05000000000000000000" pitchFamily="2" charset="2"/>
              <a:buChar char="Ø"/>
            </a:pPr>
            <a:r>
              <a:rPr lang="en-US" sz="1200" b="0" kern="1200" baseline="0" dirty="0" smtClean="0">
                <a:solidFill>
                  <a:schemeClr val="tx1"/>
                </a:solidFill>
                <a:effectLst/>
                <a:latin typeface="Arial" pitchFamily="-12" charset="0"/>
                <a:ea typeface="ＭＳ Ｐゴシック" pitchFamily="-12" charset="-128"/>
                <a:cs typeface="ＭＳ Ｐゴシック" pitchFamily="-12" charset="-128"/>
              </a:rPr>
              <a:t>The reality of any project is that change happens!  Don’t resist it matter-of-factly as is done in the waterfall model’s insistence to “staying to plan”, or causing change to be immensely expensive for the business.  Instead, be agile and make the end product meet the owner’s vision in every way possible by accepting change requests if at all possible and at the appropriate.</a:t>
            </a:r>
          </a:p>
          <a:p>
            <a:pPr marL="171450" indent="-171450">
              <a:buFont typeface="Wingdings" panose="05000000000000000000" pitchFamily="2" charset="2"/>
              <a:buChar char="Ø"/>
            </a:pP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51626-990F-48E3-A64D-D0DCA092C5DD}" type="slidenum">
              <a:rPr lang="en-US">
                <a:solidFill>
                  <a:prstClr val="black"/>
                </a:solidFill>
              </a:rPr>
              <a:pPr fontAlgn="base">
                <a:spcBef>
                  <a:spcPct val="0"/>
                </a:spcBef>
                <a:spcAft>
                  <a:spcPct val="0"/>
                </a:spcAft>
                <a:defRPr/>
              </a:pPr>
              <a:t>13</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xfrm>
            <a:off x="685800" y="4343400"/>
            <a:ext cx="5486400" cy="4495800"/>
          </a:xfrm>
          <a:noFill/>
        </p:spPr>
        <p:txBody>
          <a:bodyPr wrap="square" numCol="1" anchor="t" anchorCtr="0" compatLnSpc="1">
            <a:prstTxWarp prst="textNoShape">
              <a:avLst/>
            </a:prstTxWarp>
          </a:bodyPr>
          <a:lstStyle/>
          <a:p>
            <a:pPr marL="171450" indent="-171450" eaLnBrk="0" fontAlgn="base" hangingPunct="0">
              <a:spcBef>
                <a:spcPct val="30000"/>
              </a:spcBef>
              <a:spcAft>
                <a:spcPct val="0"/>
              </a:spcAft>
              <a:buFont typeface="Wingdings" panose="05000000000000000000" pitchFamily="2" charset="2"/>
              <a:buChar char="Ø"/>
              <a:defRPr/>
            </a:pPr>
            <a:r>
              <a:rPr lang="en-US" dirty="0">
                <a:latin typeface="Arial" pitchFamily="-12" charset="0"/>
                <a:ea typeface="ＭＳ Ｐゴシック" pitchFamily="-12" charset="-128"/>
                <a:cs typeface="ＭＳ Ｐゴシック" pitchFamily="-12" charset="-128"/>
              </a:rPr>
              <a:t>Read each principle and explain it in 10-20 words or less. Each of these bullets is important!  The 1</a:t>
            </a:r>
            <a:r>
              <a:rPr lang="en-US" baseline="30000" dirty="0">
                <a:latin typeface="Arial" pitchFamily="-12" charset="0"/>
                <a:ea typeface="ＭＳ Ｐゴシック" pitchFamily="-12" charset="-128"/>
                <a:cs typeface="ＭＳ Ｐゴシック" pitchFamily="-12" charset="-128"/>
              </a:rPr>
              <a:t>st</a:t>
            </a:r>
            <a:r>
              <a:rPr lang="en-US" dirty="0">
                <a:latin typeface="Arial" pitchFamily="-12" charset="0"/>
                <a:ea typeface="ＭＳ Ｐゴシック" pitchFamily="-12" charset="-128"/>
                <a:cs typeface="ＭＳ Ｐゴシック" pitchFamily="-12" charset="-128"/>
              </a:rPr>
              <a:t>, 3</a:t>
            </a:r>
            <a:r>
              <a:rPr lang="en-US" baseline="30000" dirty="0">
                <a:latin typeface="Arial" pitchFamily="-12" charset="0"/>
                <a:ea typeface="ＭＳ Ｐゴシック" pitchFamily="-12" charset="-128"/>
                <a:cs typeface="ＭＳ Ｐゴシック" pitchFamily="-12" charset="-128"/>
              </a:rPr>
              <a:t>rd</a:t>
            </a:r>
            <a:r>
              <a:rPr lang="en-US" dirty="0">
                <a:latin typeface="Arial" pitchFamily="-12" charset="0"/>
                <a:ea typeface="ＭＳ Ｐゴシック" pitchFamily="-12" charset="-128"/>
                <a:cs typeface="ＭＳ Ｐゴシック" pitchFamily="-12" charset="-128"/>
              </a:rPr>
              <a:t> and 4</a:t>
            </a:r>
            <a:r>
              <a:rPr lang="en-US" baseline="30000" dirty="0">
                <a:latin typeface="Arial" pitchFamily="-12" charset="0"/>
                <a:ea typeface="ＭＳ Ｐゴシック" pitchFamily="-12" charset="-128"/>
                <a:cs typeface="ＭＳ Ｐゴシック" pitchFamily="-12" charset="-128"/>
              </a:rPr>
              <a:t>th</a:t>
            </a:r>
            <a:r>
              <a:rPr lang="en-US" dirty="0">
                <a:latin typeface="Arial" pitchFamily="-12" charset="0"/>
                <a:ea typeface="ＭＳ Ｐゴシック" pitchFamily="-12" charset="-128"/>
                <a:cs typeface="ＭＳ Ｐゴシック" pitchFamily="-12" charset="-128"/>
              </a:rPr>
              <a:t> are especially worth focusing on.  </a:t>
            </a:r>
          </a:p>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So much about an Agile project’s success depends to large extent on the degree to which the delivery team and everyone around them fully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get</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how important the Manifesto is.  There’s a direct cause and effect to a project’ success when it stays aligned to the Manifesto’s values and principles … guidelines – or not.  This set of slides should not be rushed through – again, ask questions throughout this presentation in order to let people think about what they’re reading and what you’re saying.  Getting an answer is not necessary.</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If an Agile team is not following the tenets or principles, they are not fully utilizing the many amazing benefits that can be derived by “doing Agile right”.  They are probably doing some permutation or a hybrid waterfall-agile model.</a:t>
            </a:r>
          </a:p>
          <a:p>
            <a:pPr marL="171450" indent="-171450">
              <a:buFont typeface="Wingdings" panose="05000000000000000000" pitchFamily="2" charset="2"/>
              <a:buChar char="Ø"/>
            </a:pP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a:p>
            <a:pPr marL="171450" indent="-171450">
              <a:buFont typeface="Wingdings" panose="05000000000000000000" pitchFamily="2" charset="2"/>
              <a:buChar char="Ø"/>
            </a:pP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a:p>
            <a:pPr marL="171450" indent="-171450">
              <a:buFont typeface="Wingdings" panose="05000000000000000000" pitchFamily="2" charset="2"/>
              <a:buChar char="Ø"/>
            </a:pP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051626-990F-48E3-A64D-D0DCA092C5DD}" type="slidenum">
              <a:rPr lang="en-US">
                <a:solidFill>
                  <a:prstClr val="black"/>
                </a:solidFill>
              </a:rPr>
              <a:pPr>
                <a:defRPr/>
              </a:pPr>
              <a:t>14</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marL="182880" indent="-182880" eaLnBrk="1" hangingPunct="1">
              <a:lnSpc>
                <a:spcPct val="72000"/>
              </a:lnSpc>
              <a:buFont typeface="Wingdings" pitchFamily="2" charset="2"/>
              <a:buChar char="Ø"/>
            </a:pPr>
            <a:r>
              <a:rPr lang="en-US" sz="1100" dirty="0" smtClean="0"/>
              <a:t>Where did Scrum come from? Would you be surprised to hear that it’s 25 </a:t>
            </a:r>
            <a:r>
              <a:rPr lang="en-US" sz="1100" dirty="0" err="1" smtClean="0"/>
              <a:t>yrs</a:t>
            </a:r>
            <a:r>
              <a:rPr lang="en-US" sz="1100" dirty="0" smtClean="0"/>
              <a:t> old? It came from a paper published in the Harvard Business Review titled “The New </a:t>
            </a:r>
            <a:r>
              <a:rPr lang="en-US" sz="1100" dirty="0" err="1" smtClean="0"/>
              <a:t>New</a:t>
            </a:r>
            <a:r>
              <a:rPr lang="en-US" sz="1100" dirty="0" smtClean="0"/>
              <a:t> Product Development Game”. Two gentlemen studied Toyota’s production line in the early 80’s and published this paper with their results. In essence they found that small teams working in an environment composed of built-in instability, with a vague goal in mind at the start, with frequent checkpoints, would produce better products. They called it Scrum based on the Rugby term. </a:t>
            </a:r>
          </a:p>
          <a:p>
            <a:pPr marL="182880" indent="-182880" eaLnBrk="1" hangingPunct="1">
              <a:lnSpc>
                <a:spcPct val="72000"/>
              </a:lnSpc>
              <a:buFont typeface="Wingdings" pitchFamily="2" charset="2"/>
              <a:buChar char="Ø"/>
            </a:pPr>
            <a:r>
              <a:rPr lang="en-US" sz="1100" dirty="0" smtClean="0"/>
              <a:t>A scrum is what a team does to restart the play. When the play is stopped for whatever reason – a foul or going out of bounds – the referee places the ball on the field; the two teams face each other; team members lock arms holding their hands to their chest, and when the referee blows the whistle, they hit each other head on attempting to push the other team in order to get over the ball to pick it up or kick it out. This is the visual that you need to see: a scrum team working together as a team, with locked arms, using their unique skills and experience to overcome obstacles.</a:t>
            </a:r>
          </a:p>
          <a:p>
            <a:pPr marL="182880" indent="-182880" eaLnBrk="1" hangingPunct="1">
              <a:lnSpc>
                <a:spcPct val="72000"/>
              </a:lnSpc>
              <a:buFont typeface="Wingdings" pitchFamily="2" charset="2"/>
              <a:buChar char="Ø"/>
            </a:pPr>
            <a:r>
              <a:rPr lang="en-US" sz="1100" dirty="0" smtClean="0"/>
              <a:t>In 1991, Sutherland and Schwaber were approached by a company that had attempted to do a critical project with waterfall twice and they had failed both times. Sutherland asked if they could try something new. The CIO agreed and off they went. As the story goes, they were moderately successful. At the end of the project, they asked themselves what worked and what needed to be improved. They repeated it on the next project, and so on. So what you know of as Scrum today is really the culmination of 20 years of learning.</a:t>
            </a:r>
          </a:p>
          <a:p>
            <a:pPr marL="182880" indent="-182880" eaLnBrk="1" hangingPunct="1">
              <a:lnSpc>
                <a:spcPct val="72000"/>
              </a:lnSpc>
              <a:buFont typeface="Wingdings" pitchFamily="2" charset="2"/>
              <a:buChar char="Ø"/>
            </a:pPr>
            <a:r>
              <a:rPr lang="en-US" sz="1100" dirty="0" smtClean="0"/>
              <a:t>Most books on Scrum came out about 2000 and 2001. Today many of the same books are available but as a 10th printing edition.  </a:t>
            </a:r>
          </a:p>
          <a:p>
            <a:pPr marL="182880" indent="-182880" eaLnBrk="1" hangingPunct="1">
              <a:lnSpc>
                <a:spcPct val="72000"/>
              </a:lnSpc>
              <a:buFont typeface="Wingdings" pitchFamily="2" charset="2"/>
              <a:buChar char="Ø"/>
            </a:pPr>
            <a:r>
              <a:rPr lang="en-US" sz="1100" dirty="0" smtClean="0"/>
              <a:t>One more note…today Scrum is not only the fastest growing approach to software development, it is the most widely used approach to software development per Forrester Research.</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967839-55C9-498D-8544-8BAD03C3EE32}" type="slidenum">
              <a:rPr lang="en-US"/>
              <a:pPr fontAlgn="base">
                <a:spcBef>
                  <a:spcPct val="0"/>
                </a:spcBef>
                <a:spcAft>
                  <a:spcPct val="0"/>
                </a:spcAft>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defTabSz="922338" eaLnBrk="1" hangingPunct="1">
              <a:spcBef>
                <a:spcPts val="1213"/>
              </a:spcBef>
              <a:buFont typeface="Wingdings" pitchFamily="2" charset="2"/>
              <a:buChar char="Ø"/>
            </a:pPr>
            <a:r>
              <a:rPr lang="en-US" dirty="0" smtClean="0"/>
              <a:t>This is the Scrum framework. Let me walk you through it: the product backlog – which is the list of user stories that the team could work on – is on the left. The top items on that list are taken off to become the sprint backlog when the team commits to deliver functionality for them. Then the team has 2,3, or 4 weeks to deliver on its commitment. Every day there’s a daily scrum call that should last for 7-10 minutes. At the end, there’s a potentially shippable product increment that’s demo’ed to the business.</a:t>
            </a:r>
          </a:p>
          <a:p>
            <a:pPr marL="171450" indent="-171450" defTabSz="922338" eaLnBrk="1" hangingPunct="1">
              <a:spcBef>
                <a:spcPts val="1213"/>
              </a:spcBef>
              <a:buFont typeface="Wingdings" pitchFamily="2" charset="2"/>
              <a:buChar char="Ø"/>
            </a:pPr>
            <a:endParaRPr lang="en-US" dirty="0"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E38D05-18C1-4F1B-9FD1-3C84294D7DA0}" type="slidenum">
              <a:rPr lang="en-US"/>
              <a:pPr fontAlgn="base">
                <a:spcBef>
                  <a:spcPct val="0"/>
                </a:spcBef>
                <a:spcAft>
                  <a:spcPct val="0"/>
                </a:spcAft>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One more point about Scrum…it’s all about what you can learn from failure and gain from observation. The learn and adapt cycle is a key strength of scrum and teams that fail to make process improvements almost always fail to deliver.</a:t>
            </a:r>
            <a:endParaRPr lang="en-US" b="1" u="sng" dirty="0"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468C3E-6871-482D-9CDC-3BA6159F859A}" type="slidenum">
              <a:rPr lang="en-US"/>
              <a:pPr fontAlgn="base">
                <a:spcBef>
                  <a:spcPct val="0"/>
                </a:spcBef>
                <a:spcAft>
                  <a:spcPct val="0"/>
                </a:spcAft>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 typeface="Wingdings" pitchFamily="2" charset="2"/>
              <a:buChar char="Ø"/>
              <a:defRPr/>
            </a:pPr>
            <a:r>
              <a:rPr lang="en-US" sz="2000" b="1" kern="1200" dirty="0" smtClean="0">
                <a:solidFill>
                  <a:schemeClr val="tx1"/>
                </a:solidFill>
                <a:latin typeface="Arial" pitchFamily="-12" charset="0"/>
                <a:ea typeface="ＭＳ Ｐゴシック" pitchFamily="-12" charset="-128"/>
                <a:cs typeface="ＭＳ Ｐゴシック" pitchFamily="-12" charset="-128"/>
              </a:rPr>
              <a:t>“One Team” Approach</a:t>
            </a:r>
          </a:p>
          <a:p>
            <a:pPr marL="304800" indent="-304800" eaLnBrk="1" hangingPunct="1">
              <a:spcBef>
                <a:spcPct val="0"/>
              </a:spcBef>
              <a:buFont typeface="Arial" pitchFamily="34" charset="0"/>
              <a:buChar char="•"/>
              <a:defRPr/>
            </a:pPr>
            <a:endParaRPr lang="en-US" sz="1050" b="1" kern="1200" dirty="0" smtClean="0">
              <a:solidFill>
                <a:schemeClr val="tx1"/>
              </a:solidFill>
              <a:latin typeface="Arial" pitchFamily="-12" charset="0"/>
              <a:ea typeface="ＭＳ Ｐゴシック" pitchFamily="-12" charset="-128"/>
              <a:cs typeface="ＭＳ Ｐゴシック" pitchFamily="-12" charset="-128"/>
            </a:endParaRPr>
          </a:p>
          <a:p>
            <a:pPr marL="571500" lvl="1" indent="-228600">
              <a:lnSpc>
                <a:spcPct val="90000"/>
              </a:lnSpc>
              <a:spcBef>
                <a:spcPts val="1200"/>
              </a:spcBef>
              <a:buSzPct val="120000"/>
              <a:buFont typeface="Arial" pitchFamily="34" charset="0"/>
              <a:buChar char="•"/>
              <a:tabLst>
                <a:tab pos="1022350" algn="l"/>
              </a:tabLst>
              <a:defRPr/>
            </a:pPr>
            <a:r>
              <a:rPr lang="en-US" sz="1800" kern="1200" dirty="0" smtClean="0">
                <a:solidFill>
                  <a:schemeClr val="tx1"/>
                </a:solidFill>
                <a:ea typeface="ＭＳ Ｐゴシック" pitchFamily="-112" charset="-128"/>
                <a:cs typeface="ＭＳ Ｐゴシック" pitchFamily="-112" charset="-128"/>
              </a:rPr>
              <a:t>Now let’s talk about some basic rules of the scrum teams…first, the team succeeds or fails together as a team. Everyone on the team is expected to work together in a collaborating, coordinating complementary fashion to meet and even exceed their commitment. When a team commits to deliver functionality for a set of stories, they are committing to do whatever it takes to deliver. Whatever… it… takes. There’s no excuses and there’s no room for “it’s not my job”. </a:t>
            </a:r>
          </a:p>
          <a:p>
            <a:pPr lvl="1" indent="0">
              <a:lnSpc>
                <a:spcPct val="90000"/>
              </a:lnSpc>
              <a:buClr>
                <a:srgbClr val="55B738"/>
              </a:buClr>
              <a:buSzPct val="90000"/>
              <a:buNone/>
              <a:tabLst>
                <a:tab pos="1022350" algn="l"/>
              </a:tabLst>
              <a:defRPr/>
            </a:pPr>
            <a:endParaRPr lang="en-US" sz="1800" b="1" i="1" dirty="0" smtClean="0">
              <a:solidFill>
                <a:srgbClr val="FF0000"/>
              </a:solidFill>
            </a:endParaRPr>
          </a:p>
        </p:txBody>
      </p:sp>
      <p:sp>
        <p:nvSpPr>
          <p:cNvPr id="4" name="Slide Number Placeholder 3"/>
          <p:cNvSpPr>
            <a:spLocks noGrp="1"/>
          </p:cNvSpPr>
          <p:nvPr>
            <p:ph type="sldNum" sz="quarter" idx="10"/>
          </p:nvPr>
        </p:nvSpPr>
        <p:spPr/>
        <p:txBody>
          <a:bodyPr/>
          <a:lstStyle/>
          <a:p>
            <a:fld id="{234308B5-1AA6-4775-A399-0FFA03C73DC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92111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The Timebox</a:t>
            </a: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ＭＳ Ｐゴシック" pitchFamily="-12" charset="-128"/>
                <a:cs typeface="ＭＳ Ｐゴシック" pitchFamily="-12" charset="-128"/>
              </a:rPr>
              <a:t>Let’s talk about the timebox…the sprint itself. The sprint length is chosen by the team at the start of the project, then that length should be held constant until the release. There are many factors that the team should consider. You should reach out to the scrum competency center if you would like to learn more about those. But keep in mind a couple of things: (1) shorter is better – 2 weeks is recommended by the SCC, and (2) the complexity of the project deliverables should have no bearing on the length of the sprint.</a:t>
            </a:r>
          </a:p>
          <a:p>
            <a:endParaRPr lang="en-US" dirty="0"/>
          </a:p>
        </p:txBody>
      </p:sp>
      <p:sp>
        <p:nvSpPr>
          <p:cNvPr id="4" name="Slide Number Placeholder 3"/>
          <p:cNvSpPr>
            <a:spLocks noGrp="1"/>
          </p:cNvSpPr>
          <p:nvPr>
            <p:ph type="sldNum" sz="quarter" idx="10"/>
          </p:nvPr>
        </p:nvSpPr>
        <p:spPr/>
        <p:txBody>
          <a:bodyPr/>
          <a:lstStyle/>
          <a:p>
            <a:fld id="{234308B5-1AA6-4775-A399-0FFA03C73DC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8459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89" name="Rectangle 2"/>
          <p:cNvSpPr>
            <a:spLocks noGrp="1" noRot="1" noChangeAspect="1" noChangeArrowheads="1" noTextEdit="1"/>
          </p:cNvSpPr>
          <p:nvPr>
            <p:ph type="sldImg"/>
          </p:nvPr>
        </p:nvSpPr>
        <p:spPr>
          <a:ln/>
        </p:spPr>
      </p:sp>
      <p:sp>
        <p:nvSpPr>
          <p:cNvPr id="1727490" name="Rectangle 3"/>
          <p:cNvSpPr>
            <a:spLocks noGrp="1" noChangeArrowheads="1"/>
          </p:cNvSpPr>
          <p:nvPr>
            <p:ph type="body" idx="1"/>
          </p:nvPr>
        </p:nvSpPr>
        <p:spPr>
          <a:noFill/>
          <a:ln/>
        </p:spPr>
        <p:txBody>
          <a:bodyPr/>
          <a:lstStyle/>
          <a:p>
            <a:pPr>
              <a:defRPr/>
            </a:pPr>
            <a:r>
              <a:rPr lang="en-US" sz="1200" b="1" kern="0" dirty="0" smtClean="0">
                <a:solidFill>
                  <a:schemeClr val="bg1"/>
                </a:solidFill>
                <a:latin typeface="+mn-lt"/>
                <a:ea typeface="+mn-ea"/>
                <a:cs typeface="+mn-cs"/>
              </a:rPr>
              <a:t>The Agile Project Leadership Network (APLN) </a:t>
            </a:r>
            <a:r>
              <a:rPr lang="en-US" sz="1200" dirty="0" smtClean="0"/>
              <a:t>is a non-profit organization that is focused on making people great project leaders by focusing on:</a:t>
            </a:r>
          </a:p>
          <a:p>
            <a:pPr marL="114300" indent="-114300">
              <a:buFont typeface="Arial" pitchFamily="34" charset="0"/>
              <a:buChar char="•"/>
              <a:defRPr/>
            </a:pPr>
            <a:r>
              <a:rPr lang="en-US" sz="1200" dirty="0" smtClean="0"/>
              <a:t>Value</a:t>
            </a:r>
          </a:p>
          <a:p>
            <a:pPr marL="114300" indent="-114300">
              <a:buFont typeface="Arial" pitchFamily="34" charset="0"/>
              <a:buChar char="•"/>
              <a:defRPr/>
            </a:pPr>
            <a:r>
              <a:rPr lang="en-US" sz="1200" dirty="0" smtClean="0"/>
              <a:t>Customers</a:t>
            </a:r>
          </a:p>
          <a:p>
            <a:pPr marL="114300" indent="-114300">
              <a:buFont typeface="Arial" pitchFamily="34" charset="0"/>
              <a:buChar char="•"/>
              <a:defRPr/>
            </a:pPr>
            <a:r>
              <a:rPr lang="en-US" sz="1200" dirty="0" smtClean="0"/>
              <a:t>Teams</a:t>
            </a:r>
          </a:p>
          <a:p>
            <a:pPr marL="114300" indent="-114300">
              <a:buFont typeface="Arial" pitchFamily="34" charset="0"/>
              <a:buChar char="•"/>
              <a:defRPr/>
            </a:pPr>
            <a:r>
              <a:rPr lang="en-US" sz="1200" dirty="0" smtClean="0"/>
              <a:t>Individuals</a:t>
            </a:r>
          </a:p>
          <a:p>
            <a:pPr marL="114300" indent="-114300">
              <a:buFont typeface="Arial" pitchFamily="34" charset="0"/>
              <a:buChar char="•"/>
              <a:defRPr/>
            </a:pPr>
            <a:r>
              <a:rPr lang="en-US" sz="1200" dirty="0" smtClean="0"/>
              <a:t>Context</a:t>
            </a:r>
          </a:p>
          <a:p>
            <a:pPr marL="114300" indent="-114300">
              <a:buFont typeface="Arial" pitchFamily="34" charset="0"/>
              <a:buChar char="•"/>
              <a:defRPr/>
            </a:pPr>
            <a:r>
              <a:rPr lang="en-US" sz="1200" dirty="0" smtClean="0"/>
              <a:t>Uncertainty</a:t>
            </a:r>
            <a:endParaRPr lang="en-US" sz="1200" b="1" kern="0" dirty="0" smtClean="0">
              <a:solidFill>
                <a:schemeClr val="tx1"/>
              </a:solidFill>
              <a:latin typeface="+mn-lt"/>
              <a:ea typeface="+mn-ea"/>
              <a:cs typeface="+mn-cs"/>
            </a:endParaRP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methodologies and frameworks are considered to be Agile</a:t>
            </a:r>
            <a:r>
              <a:rPr lang="en-US" baseline="0" dirty="0" smtClean="0"/>
              <a:t> when they incorporate the concepts of iterative and incremental development, adaptive planning, collaboration between business and self-organizing, cross-functional delivery teams throughout the entire software development cycle.  </a:t>
            </a:r>
          </a:p>
          <a:p>
            <a:endParaRPr lang="en-US" baseline="0" dirty="0" smtClean="0"/>
          </a:p>
          <a:p>
            <a:r>
              <a:rPr lang="en-US" baseline="0" dirty="0" smtClean="0"/>
              <a:t>The concept of agility in software development has been driven by the introduction of languages and tools that enabled software to be rapidly developed in small increments on individual PCs or workstations.   The need to quickly introduce software on the internet has also driven the maturing of agile software development.  To enable the ability to deliver small increments of software, teams found that they could work faster and better if they could control how they worked.  Teams also discovered that they could go fast by having people with good enough knowledge in many disciplines instead of waiting for an expert to become available.  Companies with limited amounts of capital had to respond quickly to the needs of their customers and produce software that could quickly generate revenue to keep the company afloat.  To do this, the business had to continuously feed new customer needs to their development teams which results in a more evolutionary approach to software development and a much higher reliance on collaboration between the business and software developers than a plan driven, requirements defined upfront approach.   </a:t>
            </a:r>
          </a:p>
          <a:p>
            <a:endParaRPr lang="en-US" baseline="0" dirty="0" smtClean="0"/>
          </a:p>
          <a:p>
            <a:endParaRPr lang="en-US" dirty="0"/>
          </a:p>
        </p:txBody>
      </p:sp>
    </p:spTree>
    <p:extLst>
      <p:ext uri="{BB962C8B-B14F-4D97-AF65-F5344CB8AC3E}">
        <p14:creationId xmlns:p14="http://schemas.microsoft.com/office/powerpoint/2010/main" val="97781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537" name="Slide Image Placeholder 1"/>
          <p:cNvSpPr>
            <a:spLocks noGrp="1" noRot="1" noChangeAspect="1" noTextEdit="1"/>
          </p:cNvSpPr>
          <p:nvPr>
            <p:ph type="sldImg"/>
          </p:nvPr>
        </p:nvSpPr>
        <p:spPr>
          <a:ln/>
        </p:spPr>
      </p:sp>
      <p:sp>
        <p:nvSpPr>
          <p:cNvPr id="1729538" name="Notes Placeholder 2"/>
          <p:cNvSpPr>
            <a:spLocks noGrp="1"/>
          </p:cNvSpPr>
          <p:nvPr>
            <p:ph type="body" idx="1"/>
          </p:nvPr>
        </p:nvSpPr>
        <p:spPr>
          <a:noFill/>
          <a:ln/>
        </p:spPr>
        <p:txBody>
          <a:bodyPr/>
          <a:lstStyle/>
          <a:p>
            <a:r>
              <a:rPr lang="en-US" dirty="0" smtClean="0"/>
              <a:t>Here we have the six core values </a:t>
            </a:r>
            <a:r>
              <a:rPr lang="en-US" baseline="0" dirty="0" smtClean="0"/>
              <a:t>of the PMDOI, these are consistent with agile manifesto and provide more clear definition of agile project management. These values start with “we” to indicate that we as PM professional signed the declaration, and they are influenced heavily by the iterative-incremental development.</a:t>
            </a:r>
          </a:p>
          <a:p>
            <a:endParaRPr lang="en-US" baseline="0" dirty="0" smtClean="0"/>
          </a:p>
          <a:p>
            <a:r>
              <a:rPr lang="en-US" baseline="0" dirty="0" smtClean="0"/>
              <a:t>Instead of delivering value of the project in one piece as in traditional projects, agile projects deliver value in increments. Also the value of the project is continuously evaluated helping to deliver the right thing. This creates a continuous flow of value to the customer. </a:t>
            </a:r>
          </a:p>
          <a:p>
            <a:endParaRPr lang="en-US" baseline="0" dirty="0" smtClean="0"/>
          </a:p>
          <a:p>
            <a:r>
              <a:rPr lang="en-US" baseline="0" dirty="0" smtClean="0"/>
              <a:t>We also engage customer frequently through end of the iteration demonstrations of latest functionality completed and seek feedback. Delivering in small increments and frequent interaction with customers/stakeholders builds confidence in the team. </a:t>
            </a:r>
          </a:p>
          <a:p>
            <a:endParaRPr lang="en-US" baseline="0" dirty="0" smtClean="0"/>
          </a:p>
          <a:p>
            <a:r>
              <a:rPr lang="en-US" baseline="0" dirty="0" smtClean="0"/>
              <a:t>As a project manager we also want to embrace new ideas and create a stage for any team members to submit them, helping each team member to be able to do the best they can and deliver something great.</a:t>
            </a:r>
          </a:p>
          <a:p>
            <a:endParaRPr lang="en-US" baseline="0" dirty="0" smtClean="0"/>
          </a:p>
          <a:p>
            <a:r>
              <a:rPr lang="en-US" baseline="0" dirty="0" smtClean="0"/>
              <a:t>Agile project managers are also facilitators and moderators who lead the team. Let the team estimate the work and signup to do it and facilitate the business to prioritize it. Team that estimates and </a:t>
            </a:r>
            <a:r>
              <a:rPr lang="en-US" baseline="0" dirty="0" err="1" smtClean="0"/>
              <a:t>signes</a:t>
            </a:r>
            <a:r>
              <a:rPr lang="en-US" baseline="0" dirty="0" smtClean="0"/>
              <a:t>-up for work on their own organization has the ingredients for successful delivery. Every team member is responsible and reports the team but not the project manager. </a:t>
            </a:r>
          </a:p>
          <a:p>
            <a:endParaRPr lang="en-US" baseline="0" dirty="0" smtClean="0"/>
          </a:p>
          <a:p>
            <a:r>
              <a:rPr lang="en-US" baseline="0" dirty="0" smtClean="0"/>
              <a:t>A streamlined process can be efficient and not be effective in delivery, agile project managers need to be mindful of these situations. Watching the effectiveness of the process and project is an integral part of the project manager. </a:t>
            </a:r>
          </a:p>
          <a:p>
            <a:endParaRPr lang="en-US" baseline="0" dirty="0" smtClean="0"/>
          </a:p>
          <a:p>
            <a:r>
              <a:rPr lang="en-US" baseline="0" dirty="0" smtClean="0"/>
              <a:t> </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ＭＳ Ｐゴシック" pitchFamily="34" charset="-128"/>
              </a:defRPr>
            </a:lvl1pPr>
            <a:lvl2pPr marL="729057" indent="-280406" eaLnBrk="0" hangingPunct="0">
              <a:spcBef>
                <a:spcPct val="30000"/>
              </a:spcBef>
              <a:defRPr sz="1200">
                <a:solidFill>
                  <a:schemeClr val="tx1"/>
                </a:solidFill>
                <a:latin typeface="Arial" pitchFamily="34" charset="0"/>
                <a:ea typeface="ＭＳ Ｐゴシック" pitchFamily="34" charset="-128"/>
              </a:defRPr>
            </a:lvl2pPr>
            <a:lvl3pPr marL="1121626" indent="-224325" eaLnBrk="0" hangingPunct="0">
              <a:spcBef>
                <a:spcPct val="30000"/>
              </a:spcBef>
              <a:defRPr sz="1200">
                <a:solidFill>
                  <a:schemeClr val="tx1"/>
                </a:solidFill>
                <a:latin typeface="Arial" pitchFamily="34" charset="0"/>
                <a:ea typeface="ＭＳ Ｐゴシック" pitchFamily="34" charset="-128"/>
              </a:defRPr>
            </a:lvl3pPr>
            <a:lvl4pPr marL="1570276" indent="-224325" eaLnBrk="0" hangingPunct="0">
              <a:spcBef>
                <a:spcPct val="30000"/>
              </a:spcBef>
              <a:defRPr sz="1200">
                <a:solidFill>
                  <a:schemeClr val="tx1"/>
                </a:solidFill>
                <a:latin typeface="Arial" pitchFamily="34" charset="0"/>
                <a:ea typeface="ＭＳ Ｐゴシック" pitchFamily="34" charset="-128"/>
              </a:defRPr>
            </a:lvl4pPr>
            <a:lvl5pPr marL="2018927" indent="-224325" eaLnBrk="0" hangingPunct="0">
              <a:spcBef>
                <a:spcPct val="30000"/>
              </a:spcBef>
              <a:defRPr sz="1200">
                <a:solidFill>
                  <a:schemeClr val="tx1"/>
                </a:solidFill>
                <a:latin typeface="Arial" pitchFamily="34" charset="0"/>
                <a:ea typeface="ＭＳ Ｐゴシック" pitchFamily="34" charset="-128"/>
              </a:defRPr>
            </a:lvl5pPr>
            <a:lvl6pPr marL="2467577" indent="-224325"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16227" indent="-224325"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364878" indent="-224325"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13528" indent="-224325"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eaLnBrk="1" hangingPunct="1">
              <a:spcBef>
                <a:spcPct val="0"/>
              </a:spcBef>
            </a:pPr>
            <a:fld id="{3FEE6653-C102-4CFC-A291-150A0DC24A26}" type="slidenum">
              <a:rPr lang="nl-NL" altLang="en-US" smtClean="0"/>
              <a:pPr eaLnBrk="1" hangingPunct="1">
                <a:spcBef>
                  <a:spcPct val="0"/>
                </a:spcBef>
              </a:pPr>
              <a:t>22</a:t>
            </a:fld>
            <a:endParaRPr lang="nl-NL" altLang="en-US" smtClean="0"/>
          </a:p>
        </p:txBody>
      </p:sp>
      <p:sp>
        <p:nvSpPr>
          <p:cNvPr id="37891"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ln/>
        </p:spPr>
        <p:txBody>
          <a:bodyPr/>
          <a:lstStyle/>
          <a:p>
            <a:pPr eaLnBrk="1" hangingPunct="1">
              <a:defRPr/>
            </a:pPr>
            <a:r>
              <a:rPr lang="en-GB" dirty="0" smtClean="0">
                <a:cs typeface="+mn-cs"/>
              </a:rPr>
              <a:t>What is Lean</a:t>
            </a:r>
          </a:p>
          <a:p>
            <a:pPr marL="171450" lvl="0" indent="-171450">
              <a:buFont typeface="Arial" panose="020B0604020202020204" pitchFamily="34" charset="0"/>
              <a:buChar char="•"/>
            </a:pPr>
            <a:r>
              <a:rPr lang="en-US" sz="1200" b="0" dirty="0" smtClean="0"/>
              <a:t>It</a:t>
            </a:r>
            <a:r>
              <a:rPr lang="en-US" sz="1200" b="0" baseline="0" dirty="0" smtClean="0"/>
              <a:t> is a means of c</a:t>
            </a:r>
            <a:r>
              <a:rPr lang="en-US" sz="1200" b="0" dirty="0" smtClean="0"/>
              <a:t>reating more value for customers with fewer resources</a:t>
            </a:r>
            <a:endParaRPr lang="en-US" sz="1200" b="0" dirty="0" smtClean="0">
              <a:latin typeface="Calibri" pitchFamily="34" charset="0"/>
              <a:cs typeface="Calibri" pitchFamily="34" charset="0"/>
            </a:endParaRPr>
          </a:p>
          <a:p>
            <a:pPr marL="171450" lvl="0" indent="-171450">
              <a:buFont typeface="Arial" panose="020B0604020202020204" pitchFamily="34" charset="0"/>
              <a:buChar char="•"/>
            </a:pPr>
            <a:r>
              <a:rPr lang="en-US" sz="1200" b="0" dirty="0" smtClean="0">
                <a:latin typeface="Calibri" pitchFamily="34" charset="0"/>
                <a:cs typeface="Calibri" pitchFamily="34" charset="0"/>
              </a:rPr>
              <a:t>Basis for Toyota’s Production System (TPS)</a:t>
            </a:r>
          </a:p>
          <a:p>
            <a:pPr marL="171450" lvl="0" indent="-171450">
              <a:buFont typeface="Arial" panose="020B0604020202020204" pitchFamily="34" charset="0"/>
              <a:buChar char="•"/>
            </a:pPr>
            <a:endParaRPr lang="en-US" sz="1200" b="0" dirty="0" smtClean="0">
              <a:latin typeface="Calibri" pitchFamily="34" charset="0"/>
              <a:cs typeface="Calibri" pitchFamily="34" charset="0"/>
            </a:endParaRPr>
          </a:p>
          <a:p>
            <a:pPr marL="0" lvl="0" indent="0">
              <a:buFont typeface="Arial" panose="020B0604020202020204" pitchFamily="34" charset="0"/>
              <a:buNone/>
            </a:pPr>
            <a:r>
              <a:rPr lang="en-US" sz="1200" b="0" dirty="0" smtClean="0">
                <a:latin typeface="Calibri" pitchFamily="34" charset="0"/>
                <a:cs typeface="Calibri" pitchFamily="34" charset="0"/>
              </a:rPr>
              <a:t>Lean Principles</a:t>
            </a:r>
          </a:p>
          <a:p>
            <a:pPr marL="285750" lvl="0" indent="-285750" algn="l">
              <a:buFont typeface="Arial" panose="020B0604020202020204" pitchFamily="34" charset="0"/>
              <a:buChar char="•"/>
            </a:pPr>
            <a:r>
              <a:rPr lang="en-US" sz="1400" b="0" dirty="0" smtClean="0"/>
              <a:t>Eliminate waste</a:t>
            </a:r>
          </a:p>
          <a:p>
            <a:pPr marL="285750" lvl="0" indent="-285750" algn="l">
              <a:buFont typeface="Arial" panose="020B0604020202020204" pitchFamily="34" charset="0"/>
              <a:buChar char="•"/>
            </a:pPr>
            <a:r>
              <a:rPr lang="en-US" sz="1400" b="0" dirty="0" smtClean="0"/>
              <a:t>Amplify learning</a:t>
            </a:r>
          </a:p>
          <a:p>
            <a:pPr marL="285750" lvl="0" indent="-285750" algn="l">
              <a:buFont typeface="Arial" panose="020B0604020202020204" pitchFamily="34" charset="0"/>
              <a:buChar char="•"/>
            </a:pPr>
            <a:r>
              <a:rPr lang="en-US" sz="1400" b="0" dirty="0" smtClean="0"/>
              <a:t>Decide as late as possible</a:t>
            </a:r>
          </a:p>
          <a:p>
            <a:pPr marL="285750" lvl="0" indent="-285750" algn="l">
              <a:buFont typeface="Arial" panose="020B0604020202020204" pitchFamily="34" charset="0"/>
              <a:buChar char="•"/>
            </a:pPr>
            <a:r>
              <a:rPr lang="en-US" sz="1400" b="0" dirty="0" smtClean="0"/>
              <a:t>Deliver as fast as possible</a:t>
            </a:r>
          </a:p>
          <a:p>
            <a:pPr marL="285750" lvl="0" indent="-285750" algn="l">
              <a:buFont typeface="Arial" panose="020B0604020202020204" pitchFamily="34" charset="0"/>
              <a:buChar char="•"/>
            </a:pPr>
            <a:r>
              <a:rPr lang="en-US" sz="1400" b="0" dirty="0" smtClean="0"/>
              <a:t>Empower the team</a:t>
            </a:r>
          </a:p>
          <a:p>
            <a:pPr marL="285750" lvl="0" indent="-285750" algn="l">
              <a:buFont typeface="Arial" panose="020B0604020202020204" pitchFamily="34" charset="0"/>
              <a:buChar char="•"/>
            </a:pPr>
            <a:r>
              <a:rPr lang="en-US" sz="1400" b="0" dirty="0" smtClean="0"/>
              <a:t>Build integrity in</a:t>
            </a:r>
          </a:p>
          <a:p>
            <a:pPr marL="285750" lvl="0" indent="-285750" algn="l">
              <a:buFont typeface="Arial" panose="020B0604020202020204" pitchFamily="34" charset="0"/>
              <a:buChar char="•"/>
            </a:pPr>
            <a:r>
              <a:rPr lang="en-US" sz="1400" b="0" dirty="0" smtClean="0"/>
              <a:t>See the whole</a:t>
            </a:r>
          </a:p>
          <a:p>
            <a:pPr marL="0" lvl="0" indent="0">
              <a:buFont typeface="Arial" panose="020B0604020202020204" pitchFamily="34" charset="0"/>
              <a:buNone/>
            </a:pPr>
            <a:endParaRPr lang="en-US" sz="1200" b="0" dirty="0" smtClean="0">
              <a:latin typeface="Calibri" pitchFamily="34" charset="0"/>
              <a:cs typeface="Calibri" pitchFamily="34" charset="0"/>
            </a:endParaRPr>
          </a:p>
          <a:p>
            <a:pPr eaLnBrk="1" hangingPunct="1">
              <a:defRPr/>
            </a:pPr>
            <a:r>
              <a:rPr lang="en-GB" dirty="0" smtClean="0">
                <a:cs typeface="+mn-cs"/>
              </a:rPr>
              <a:t>Why Lean</a:t>
            </a:r>
          </a:p>
          <a:p>
            <a:pPr marL="171450" lvl="0" indent="-171450">
              <a:buFont typeface="Arial" panose="020B0604020202020204" pitchFamily="34" charset="0"/>
              <a:buChar char="•"/>
            </a:pPr>
            <a:r>
              <a:rPr lang="en-US" sz="1200" b="0" dirty="0" smtClean="0">
                <a:latin typeface="Calibri" pitchFamily="34" charset="0"/>
                <a:cs typeface="Calibri" pitchFamily="34" charset="0"/>
              </a:rPr>
              <a:t>Respond quickly to changing needs</a:t>
            </a:r>
          </a:p>
          <a:p>
            <a:pPr marL="171450" lvl="0" indent="-171450">
              <a:buFont typeface="Arial" panose="020B0604020202020204" pitchFamily="34" charset="0"/>
              <a:buChar char="•"/>
            </a:pPr>
            <a:r>
              <a:rPr lang="en-US" sz="1200" b="0" dirty="0" smtClean="0">
                <a:latin typeface="Calibri" pitchFamily="34" charset="0"/>
                <a:cs typeface="Calibri" pitchFamily="34" charset="0"/>
              </a:rPr>
              <a:t>Increase ROI</a:t>
            </a:r>
          </a:p>
          <a:p>
            <a:pPr marL="171450" lvl="0" indent="-171450">
              <a:buFont typeface="Arial" panose="020B0604020202020204" pitchFamily="34" charset="0"/>
              <a:buChar char="•"/>
            </a:pPr>
            <a:endParaRPr lang="en-US" sz="1200" b="0" dirty="0" smtClean="0">
              <a:latin typeface="Calibri" pitchFamily="34" charset="0"/>
              <a:cs typeface="Calibri" pitchFamily="34" charset="0"/>
            </a:endParaRPr>
          </a:p>
          <a:p>
            <a:pPr marL="0" lvl="0" indent="0">
              <a:buFont typeface="Arial" panose="020B0604020202020204" pitchFamily="34" charset="0"/>
              <a:buNone/>
            </a:pPr>
            <a:r>
              <a:rPr lang="en-US" sz="1200" b="0" dirty="0" smtClean="0">
                <a:latin typeface="Calibri" pitchFamily="34" charset="0"/>
                <a:cs typeface="Calibri" pitchFamily="34" charset="0"/>
              </a:rPr>
              <a:t>Why</a:t>
            </a:r>
            <a:r>
              <a:rPr lang="en-US" sz="1200" b="0" baseline="0" dirty="0" smtClean="0">
                <a:latin typeface="Calibri" pitchFamily="34" charset="0"/>
                <a:cs typeface="Calibri" pitchFamily="34" charset="0"/>
              </a:rPr>
              <a:t> use Lean in Software Development</a:t>
            </a:r>
          </a:p>
          <a:p>
            <a:pPr marL="171450" lvl="0" indent="-171450" algn="l">
              <a:buFont typeface="Arial" panose="020B0604020202020204" pitchFamily="34" charset="0"/>
              <a:buChar char="•"/>
            </a:pPr>
            <a:r>
              <a:rPr lang="en-US" sz="1200" b="0" dirty="0" smtClean="0">
                <a:latin typeface="Calibri" pitchFamily="34" charset="0"/>
                <a:cs typeface="Calibri" pitchFamily="34" charset="0"/>
              </a:rPr>
              <a:t>Overall increase in project delivery efficiency by reducing project waste.</a:t>
            </a:r>
          </a:p>
          <a:p>
            <a:pPr marL="171450" lvl="0" indent="-171450" algn="l">
              <a:buFont typeface="Arial" panose="020B0604020202020204" pitchFamily="34" charset="0"/>
              <a:buChar char="•"/>
            </a:pPr>
            <a:r>
              <a:rPr lang="en-SG" sz="1200" b="0" dirty="0" smtClean="0">
                <a:latin typeface="Calibri" pitchFamily="34" charset="0"/>
                <a:cs typeface="Calibri" pitchFamily="34" charset="0"/>
              </a:rPr>
              <a:t>Delivering the product early is a definite advantage</a:t>
            </a:r>
            <a:endParaRPr lang="en-US" sz="1200" b="0" dirty="0" smtClean="0">
              <a:latin typeface="Calibri" pitchFamily="34" charset="0"/>
              <a:cs typeface="Calibri" pitchFamily="34" charset="0"/>
            </a:endParaRPr>
          </a:p>
          <a:p>
            <a:pPr marL="0" lvl="0" indent="0">
              <a:buFont typeface="Arial" panose="020B0604020202020204" pitchFamily="34" charset="0"/>
              <a:buNone/>
            </a:pPr>
            <a:endParaRPr lang="en-US" sz="1200" b="0" dirty="0" smtClean="0">
              <a:latin typeface="Calibri" pitchFamily="34" charset="0"/>
              <a:cs typeface="Calibri" pitchFamily="34" charset="0"/>
            </a:endParaRPr>
          </a:p>
          <a:p>
            <a:pPr eaLnBrk="1" hangingPunct="1">
              <a:defRPr/>
            </a:pPr>
            <a:endParaRPr lang="en-GB" dirty="0" smtClean="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Waste:</a:t>
            </a:r>
          </a:p>
          <a:p>
            <a:r>
              <a:rPr lang="en-US" dirty="0" smtClean="0"/>
              <a:t>Anything</a:t>
            </a:r>
            <a:r>
              <a:rPr lang="en-US" baseline="0" dirty="0" smtClean="0"/>
              <a:t> that does not add value to the product as perceived by the customer is considered as WASTE. In terms of software development, developer coding features that are not immediately needed could be potentially a waste. </a:t>
            </a:r>
          </a:p>
          <a:p>
            <a:r>
              <a:rPr lang="en-US" baseline="0" dirty="0" smtClean="0"/>
              <a:t>In agile we measure progress through work completed rather than work in progress, eliminating wastes like </a:t>
            </a:r>
            <a:r>
              <a:rPr lang="en-US" b="1" baseline="0" dirty="0" smtClean="0"/>
              <a:t>partially done work</a:t>
            </a:r>
            <a:r>
              <a:rPr lang="en-US" baseline="0" dirty="0" smtClean="0"/>
              <a:t>, </a:t>
            </a:r>
            <a:r>
              <a:rPr lang="en-US" b="1" baseline="0" dirty="0" smtClean="0"/>
              <a:t>task switching</a:t>
            </a:r>
            <a:r>
              <a:rPr lang="en-US" baseline="0" dirty="0" smtClean="0"/>
              <a:t>, </a:t>
            </a:r>
            <a:r>
              <a:rPr lang="en-US" b="1" baseline="0" dirty="0" smtClean="0"/>
              <a:t>extra features</a:t>
            </a:r>
            <a:r>
              <a:rPr lang="en-US" baseline="0" dirty="0" smtClean="0"/>
              <a:t> and </a:t>
            </a:r>
            <a:r>
              <a:rPr lang="en-US" b="1" baseline="0" dirty="0" smtClean="0"/>
              <a:t>waiting</a:t>
            </a:r>
            <a:r>
              <a:rPr lang="en-US" baseline="0" dirty="0" smtClean="0"/>
              <a:t> will reduce the work in progress. </a:t>
            </a:r>
          </a:p>
          <a:p>
            <a:endParaRPr lang="en-US" baseline="0" dirty="0" smtClean="0"/>
          </a:p>
          <a:p>
            <a:r>
              <a:rPr lang="en-US" baseline="0" dirty="0" smtClean="0"/>
              <a:t>Quality built-in:</a:t>
            </a:r>
          </a:p>
          <a:p>
            <a:r>
              <a:rPr lang="en-US" sz="1100" dirty="0" smtClean="0"/>
              <a:t>In agile software development we try not to “test-in”</a:t>
            </a:r>
            <a:r>
              <a:rPr lang="en-US" sz="1100" baseline="0" dirty="0" smtClean="0"/>
              <a:t> quality at the end of the lifecycle rather build quality into the product every iteration and assure quality using refactoring, continuous integration and unit testing. Learn from defects root causes and fix process to eliminate defects before they are coded. </a:t>
            </a:r>
            <a:r>
              <a:rPr lang="en-US" dirty="0" smtClean="0"/>
              <a:t>Lean</a:t>
            </a:r>
            <a:r>
              <a:rPr lang="en-US" baseline="0" dirty="0" smtClean="0"/>
              <a:t> has a relentless focus on reducing and eliminating as much waste as possible.  Every unnecessary step is removed from the process since those activities take time.  That wasted times is consume money thus lowering the return on investment of the software.  In 2001, the Standish Group did an analysis of the software industry and found that only 20% of all code was frequently used and thus was the most valued code.  That means that the other 80% of the code costs companies time and money to produce but had less or sometimes, no value at all.  In addition, having lots of work in progress without getting anything done ties up resources and investment since it cannot be used or sold until done.  </a:t>
            </a:r>
          </a:p>
          <a:p>
            <a:endParaRPr lang="en-US" baseline="0" dirty="0" smtClean="0"/>
          </a:p>
          <a:p>
            <a:r>
              <a:rPr lang="en-US" baseline="0" dirty="0" smtClean="0"/>
              <a:t>Quality is simply non-negotiable in lean and agile.   Quality is baked into every step – called shift to the left – instead of done at the end.  As you will learn later in this course, agile software development requires that you think about the tests you will run before your write a single line of code.</a:t>
            </a:r>
            <a:endParaRPr lang="en-US" dirty="0"/>
          </a:p>
        </p:txBody>
      </p:sp>
    </p:spTree>
    <p:extLst>
      <p:ext uri="{BB962C8B-B14F-4D97-AF65-F5344CB8AC3E}">
        <p14:creationId xmlns:p14="http://schemas.microsoft.com/office/powerpoint/2010/main" val="147493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software development</a:t>
            </a:r>
            <a:r>
              <a:rPr lang="en-US" baseline="0" dirty="0" smtClean="0"/>
              <a:t> is an empirical activity, we need to create knowledge on a real time basis not wait until the end.  Continuous improvement – Kaizen in Japanese – is how software development professionals and teams improve their performance.  We use disciplined approaches to problem solving and apply those solutions immediately.  </a:t>
            </a:r>
          </a:p>
        </p:txBody>
      </p:sp>
    </p:spTree>
    <p:extLst>
      <p:ext uri="{BB962C8B-B14F-4D97-AF65-F5344CB8AC3E}">
        <p14:creationId xmlns:p14="http://schemas.microsoft.com/office/powerpoint/2010/main" val="2692774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 fast: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t>Maximize the project's return on investment (ROI) by quickly delivering valuable software and iterating through designs. Faster</a:t>
            </a:r>
            <a:r>
              <a:rPr lang="en-US" sz="1100" baseline="0" dirty="0" smtClean="0"/>
              <a:t> delivery means faster and more reliable feedback. Faster delivery also means customer gets what they need today rather than yesterday which means greater value to customer.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Energize team / Empower team: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Trust the team actually working on the product to make the right decisions and respect their decisions. Involving the developers in the technical design decisions is key to delivering excellence and a product with higher quality and integrity.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r>
              <a:rPr lang="en-US" dirty="0" smtClean="0"/>
              <a:t>Lean requires</a:t>
            </a:r>
            <a:r>
              <a:rPr lang="en-US" baseline="0" dirty="0" smtClean="0"/>
              <a:t> fast delivery.   To deliver fast you have to have broken down the problem into very small pieces.  By having small pieces, you limit your investment in ideas that may not work.   In this case, changing direction or scrapping a piece of software that is not needed or is the outcome of an experiment is not considered waste.   </a:t>
            </a:r>
          </a:p>
          <a:p>
            <a:r>
              <a:rPr lang="en-US" baseline="0" dirty="0" smtClean="0"/>
              <a:t> </a:t>
            </a:r>
          </a:p>
          <a:p>
            <a:r>
              <a:rPr lang="en-US" baseline="0" dirty="0" smtClean="0"/>
              <a:t>To delivery fast you also have to measure the flow of the work through the system (or team in the case of software development).  So we are not concerned about tasks and schedules but how long it takes to realize a small piece of business functionality in a small piece of code.   We don’t care about how efficient the resources but how fast work flows from idea to working software since it is the software that generates the value not the inputs.</a:t>
            </a:r>
          </a:p>
          <a:p>
            <a:endParaRPr lang="en-US" baseline="0" dirty="0" smtClean="0"/>
          </a:p>
          <a:p>
            <a:r>
              <a:rPr lang="en-US" baseline="0" dirty="0" smtClean="0"/>
              <a:t>Lean is based on the principle that people and groups of people are key to success.   People are not “resources” in lean – they are people.  By respecting people your are able to harnessing their ability to find solutions to problems, find better ways of working, identify improvement in the system or the product, improve quality, etc.  Since software engineering is an empirical activity, you have to find ways to keep people energized and engaged day after day.  Collaborative physical works environments is one way to get people to work together.  Self-organizing teams is another technique that contributes to allowing teams to reach their full potential.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last Lean</a:t>
            </a:r>
            <a:r>
              <a:rPr lang="en-US" baseline="0" dirty="0" smtClean="0"/>
              <a:t> principle is optimization.   You may noticed from the other principles that flow is key in lean.   We always focus on optimizing the whole system so that we can reduce the time from concept to value.   This does not mean that you try to improve the entire system at once.  Sub-optimization is when you make an improvement in one part of the process thinking you are fixing a problem without looking at the impact of that improvement on the entire system. Lean assumes you will use the scientific method (change one variable at a time then measure outcomes) when improving your system. The key is to focus on measuring the improvement based on how flow was impacted. </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8482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recap what we covered today</a:t>
            </a:r>
            <a:endParaRPr lang="en-US" dirty="0"/>
          </a:p>
        </p:txBody>
      </p:sp>
    </p:spTree>
    <p:extLst>
      <p:ext uri="{BB962C8B-B14F-4D97-AF65-F5344CB8AC3E}">
        <p14:creationId xmlns:p14="http://schemas.microsoft.com/office/powerpoint/2010/main" val="1732982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be emailing you copies of this slide for your reference</a:t>
            </a:r>
            <a:endParaRPr lang="en-US" dirty="0"/>
          </a:p>
        </p:txBody>
      </p:sp>
    </p:spTree>
    <p:extLst>
      <p:ext uri="{BB962C8B-B14F-4D97-AF65-F5344CB8AC3E}">
        <p14:creationId xmlns:p14="http://schemas.microsoft.com/office/powerpoint/2010/main" val="697642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your first homework assignment.  All assignments need to be emailed to Maria by 5 PM EST tomorrow</a:t>
            </a:r>
            <a:endParaRPr lang="en-US" dirty="0"/>
          </a:p>
        </p:txBody>
      </p:sp>
    </p:spTree>
    <p:extLst>
      <p:ext uri="{BB962C8B-B14F-4D97-AF65-F5344CB8AC3E}">
        <p14:creationId xmlns:p14="http://schemas.microsoft.com/office/powerpoint/2010/main" val="139238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Plan driven methods are based the assumption that working, high quality software will come out at the end by simply following a plan similar to constructing a building from a plan or operating a manufacturing plant.   Unfortunately, writing software is much more complex than following an architectural plan or operating a factory that produces thousands of units of the same produce every 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Writing software is an empirical process.  he challenge in software development is how to deal with its empirical nature so that a company does not have to wait too long to realize the benefits provided by the software, spend more money than needed as well as produce software that people will want to use or purchase.   </a:t>
            </a:r>
          </a:p>
          <a:p>
            <a:endParaRPr lang="en-US" baseline="0" dirty="0" smtClean="0"/>
          </a:p>
          <a:p>
            <a:r>
              <a:rPr lang="en-US" baseline="0" dirty="0" smtClean="0"/>
              <a:t>Agile techniques allow the business to make small corrections quickly as they learn more about their own needs or those of their customers.  Releasing software frequently, say every 3-6 months, allows the business to receive the benefits right away.  Short cycles provides the development teams with feedback so they can make necessary corrections or provides the business with a better idea of how much functionality will be available within a certain period of time.  And finally, teams that are allowed to control their own destiny and own their results are generally more productive than teams that are directed by management. </a:t>
            </a:r>
            <a:endParaRPr lang="en-US" dirty="0"/>
          </a:p>
        </p:txBody>
      </p:sp>
    </p:spTree>
    <p:extLst>
      <p:ext uri="{BB962C8B-B14F-4D97-AF65-F5344CB8AC3E}">
        <p14:creationId xmlns:p14="http://schemas.microsoft.com/office/powerpoint/2010/main" val="268218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Wingdings" panose="05000000000000000000" pitchFamily="2" charset="2"/>
              <a:buChar char="Ø"/>
            </a:pPr>
            <a:r>
              <a:rPr lang="en-US" dirty="0" smtClean="0"/>
              <a:t>Take a look at a typical profile of Agile projects compared to Waterfall projects. </a:t>
            </a:r>
          </a:p>
          <a:p>
            <a:pPr marL="171450" indent="-171450" eaLnBrk="1" hangingPunct="1">
              <a:buFont typeface="Wingdings" panose="05000000000000000000" pitchFamily="2" charset="2"/>
              <a:buChar char="Ø"/>
            </a:pPr>
            <a:r>
              <a:rPr lang="en-US" dirty="0" smtClean="0"/>
              <a:t>The waterfall project phases are laid out across the top of the slide. All requirements activities are performed in the variable-sized pink box, no matter how complicated or easy the project is, and similarly, the other three boxes follow the same approach, one after another without overlap. </a:t>
            </a:r>
          </a:p>
          <a:p>
            <a:pPr marL="171450" indent="-171450" eaLnBrk="1" hangingPunct="1">
              <a:buFont typeface="Wingdings" panose="05000000000000000000" pitchFamily="2" charset="2"/>
              <a:buChar char="Ø"/>
            </a:pPr>
            <a:r>
              <a:rPr lang="en-US" dirty="0" smtClean="0"/>
              <a:t>Now let’s look at the bottom graph. You’ll notice similarly colored lines as the boxes at the top. Just as there’s a pink box for requirements, there’s a pink line below. </a:t>
            </a:r>
          </a:p>
          <a:p>
            <a:pPr marL="171450" indent="-171450" eaLnBrk="1" hangingPunct="1">
              <a:buFont typeface="Wingdings" panose="05000000000000000000" pitchFamily="2" charset="2"/>
              <a:buChar char="Ø"/>
            </a:pPr>
            <a:r>
              <a:rPr lang="en-US" dirty="0" smtClean="0"/>
              <a:t>The interesting point is, however, that while the pink line starts first just as you would expect, jumping up, ahead of the others, but it also goes deep into the project, finishing about 85-90% of the way into it. Hmmm… that’s different!</a:t>
            </a:r>
          </a:p>
          <a:p>
            <a:pPr marL="171450" indent="-171450" eaLnBrk="1" hangingPunct="1">
              <a:buFont typeface="Wingdings" panose="05000000000000000000" pitchFamily="2" charset="2"/>
              <a:buChar char="Ø"/>
            </a:pPr>
            <a:r>
              <a:rPr lang="en-US" dirty="0" smtClean="0"/>
              <a:t>Now look at the dark blue line. It corresponds to the testing box at the top. Just as you would expect, it ends last but, it starts early – just after coding begins. Another point here, notice that, on the right, it dovetails into the coding line and they end together. </a:t>
            </a:r>
          </a:p>
          <a:p>
            <a:pPr marL="171450" indent="-171450" eaLnBrk="1" hangingPunct="1">
              <a:buFont typeface="Wingdings" panose="05000000000000000000" pitchFamily="2" charset="2"/>
              <a:buChar char="Ø"/>
            </a:pPr>
            <a:r>
              <a:rPr lang="en-US" dirty="0" smtClean="0"/>
              <a:t>For that bottom graph, I like to imagine that the vertical axis is effort. With that in mind, what do notice about those lines? Testing has the highest point, right? But notice that the highest point is near the middle of the project, and not close to the end at all. </a:t>
            </a:r>
          </a:p>
          <a:p>
            <a:pPr marL="171450" indent="-171450" eaLnBrk="1" hangingPunct="1">
              <a:buFont typeface="Wingdings" panose="05000000000000000000" pitchFamily="2" charset="2"/>
              <a:buChar char="Ø"/>
            </a:pPr>
            <a:r>
              <a:rPr lang="en-US" dirty="0" smtClean="0"/>
              <a:t>One last point…one of the key differences between the Waterfall approach</a:t>
            </a:r>
            <a:r>
              <a:rPr lang="en-US" baseline="0" dirty="0" smtClean="0"/>
              <a:t> and an Agile approach is that in Waterfall projects, the latter half of the project is the most difficult. </a:t>
            </a:r>
          </a:p>
          <a:p>
            <a:pPr marL="171450" indent="-171450" eaLnBrk="1" hangingPunct="1">
              <a:buFont typeface="Wingdings" panose="05000000000000000000" pitchFamily="2" charset="2"/>
              <a:buChar char="Ø"/>
            </a:pPr>
            <a:r>
              <a:rPr lang="en-US" baseline="0" dirty="0" smtClean="0"/>
              <a:t>Agile projects are the opposite; the first half the project is the most difficult and this is reflected in the lines on the graph – at the halfway point, the effort begins to drop in a predictable manner. </a:t>
            </a:r>
            <a:r>
              <a:rPr lang="en-US" dirty="0" smtClean="0"/>
              <a:t>Take a look at a typical profile of Agile projects compared to Waterfall projects. </a:t>
            </a:r>
          </a:p>
          <a:p>
            <a:pPr marL="171450" indent="-171450" eaLnBrk="1" hangingPunct="1">
              <a:buFont typeface="Wingdings" panose="05000000000000000000" pitchFamily="2" charset="2"/>
              <a:buChar char="Ø"/>
            </a:pPr>
            <a:r>
              <a:rPr lang="en-US" dirty="0" smtClean="0"/>
              <a:t>The waterfall project phases are laid out across the top of the slide. All requirements activities are performed in the variable-sized pink box, no matter how complicated or easy the project is, and similarly, the other three boxes follow the same approach, one after another without overlap. </a:t>
            </a:r>
          </a:p>
          <a:p>
            <a:pPr marL="171450" indent="-171450" eaLnBrk="1" hangingPunct="1">
              <a:buFont typeface="Wingdings" panose="05000000000000000000" pitchFamily="2" charset="2"/>
              <a:buChar char="Ø"/>
            </a:pPr>
            <a:r>
              <a:rPr lang="en-US" dirty="0" smtClean="0"/>
              <a:t>Now let’s look at the bottom graph. You’ll notice similarly colored lines as the boxes at the top. Just as there’s a pink box for requirements, there’s a pink line below. </a:t>
            </a:r>
          </a:p>
          <a:p>
            <a:pPr marL="171450" indent="-171450" eaLnBrk="1" hangingPunct="1">
              <a:buFont typeface="Wingdings" panose="05000000000000000000" pitchFamily="2" charset="2"/>
              <a:buChar char="Ø"/>
            </a:pPr>
            <a:r>
              <a:rPr lang="en-US" dirty="0" smtClean="0"/>
              <a:t>The interesting point is, however, that while the pink line starts first just as you would expect, jumping up, ahead of the others, but it also goes deep into the project, finishing about 85-90% of the way into it. Hmmm… that’s different!</a:t>
            </a:r>
          </a:p>
          <a:p>
            <a:pPr marL="171450" indent="-171450" eaLnBrk="1" hangingPunct="1">
              <a:buFont typeface="Wingdings" panose="05000000000000000000" pitchFamily="2" charset="2"/>
              <a:buChar char="Ø"/>
            </a:pPr>
            <a:r>
              <a:rPr lang="en-US" dirty="0" smtClean="0"/>
              <a:t>Now look at the dark blue line. It corresponds to the testing box at the top. Just as you would expect, it ends last but, it starts early – just after coding begins. Another point here, notice that, on the right, it dovetails into the coding line and they end together. </a:t>
            </a:r>
          </a:p>
          <a:p>
            <a:pPr marL="171450" indent="-171450" eaLnBrk="1" hangingPunct="1">
              <a:buFont typeface="Wingdings" panose="05000000000000000000" pitchFamily="2" charset="2"/>
              <a:buChar char="Ø"/>
            </a:pPr>
            <a:r>
              <a:rPr lang="en-US" dirty="0" smtClean="0"/>
              <a:t>For that bottom graph, I like to imagine that the vertical axis is effort. With that in mind, what do notice about those lines? Testing has the highest point, right? But notice that the highest point is near the middle of the project, and not close to the end at all. </a:t>
            </a:r>
          </a:p>
          <a:p>
            <a:pPr marL="171450" indent="-171450" eaLnBrk="1" hangingPunct="1">
              <a:buFont typeface="Wingdings" panose="05000000000000000000" pitchFamily="2" charset="2"/>
              <a:buChar char="Ø"/>
            </a:pPr>
            <a:r>
              <a:rPr lang="en-US" dirty="0" smtClean="0"/>
              <a:t>One last point…one of the key differences between the Waterfall approach</a:t>
            </a:r>
            <a:r>
              <a:rPr lang="en-US" baseline="0" dirty="0" smtClean="0"/>
              <a:t> and an Agile approach is that in Waterfall projects, the latter half of the project is the most difficult. </a:t>
            </a:r>
          </a:p>
          <a:p>
            <a:pPr marL="171450" indent="-171450" eaLnBrk="1" hangingPunct="1">
              <a:buFont typeface="Wingdings" panose="05000000000000000000" pitchFamily="2" charset="2"/>
              <a:buChar char="Ø"/>
            </a:pPr>
            <a:r>
              <a:rPr lang="en-US" baseline="0" dirty="0" smtClean="0"/>
              <a:t>Agile projects are the opposite; the first half the project is the most difficult and this is reflected in the lines on the graph – at the halfway point, the effort begins to drop in a predictable manner. </a:t>
            </a:r>
            <a:endParaRPr lang="en-US" dirty="0" smtClean="0"/>
          </a:p>
          <a:p>
            <a:pPr marL="171450" indent="-171450" eaLnBrk="1" hangingPunct="1">
              <a:buFont typeface="Wingdings" panose="05000000000000000000" pitchFamily="2" charset="2"/>
              <a:buChar char="Ø"/>
            </a:pPr>
            <a:endParaRPr lang="en-US" dirty="0"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44BAEA-02AD-423A-B7E3-193A1C0C24CD}" type="slidenum">
              <a:rPr lang="en-US"/>
              <a:pPr fontAlgn="base">
                <a:spcBef>
                  <a:spcPct val="0"/>
                </a:spcBef>
                <a:spcAft>
                  <a:spcPct val="0"/>
                </a:spcAft>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easy</a:t>
            </a:r>
            <a:r>
              <a:rPr lang="en-US" baseline="0" dirty="0" smtClean="0"/>
              <a:t> to see that the waterfall model fixes scope; makes any changes after “</a:t>
            </a:r>
            <a:r>
              <a:rPr lang="en-US" baseline="0" dirty="0" err="1" smtClean="0"/>
              <a:t>baselining</a:t>
            </a:r>
            <a:r>
              <a:rPr lang="en-US" baseline="0" dirty="0" smtClean="0"/>
              <a:t>” difficult and/or expensive at best.</a:t>
            </a:r>
          </a:p>
          <a:p>
            <a:r>
              <a:rPr lang="en-US" baseline="0" dirty="0" smtClean="0"/>
              <a:t>Agile (Scrum depicted here) on the other hand fixes the budget and time and allows the scope to change.</a:t>
            </a:r>
          </a:p>
          <a:p>
            <a:r>
              <a:rPr lang="en-US" baseline="0" dirty="0" smtClean="0"/>
              <a:t>While Agile may “fix” budget and time, this is for the first drafts of the Product Backlog and Release Plan – initial planning.  The Product Owner may be able to change the Product Backlog and/or Release Plan and thereby change budget and time as well.</a:t>
            </a:r>
          </a:p>
          <a:p>
            <a:endParaRPr lang="en-US" baseline="0" dirty="0" smtClean="0"/>
          </a:p>
          <a:p>
            <a:r>
              <a:rPr lang="en-US" baseline="0" dirty="0" smtClean="0"/>
              <a:t>One item that is not shown on the triangles is quality.  In Agile, quality is not negotiable.  Regardless of the cost or time constraints, quality is never compromised.  Scope that doesn’t work is not what the business ordered.</a:t>
            </a:r>
            <a:endParaRPr lang="en-US" dirty="0"/>
          </a:p>
        </p:txBody>
      </p:sp>
      <p:sp>
        <p:nvSpPr>
          <p:cNvPr id="4" name="Slide Number Placeholder 3"/>
          <p:cNvSpPr>
            <a:spLocks noGrp="1"/>
          </p:cNvSpPr>
          <p:nvPr>
            <p:ph type="sldNum" sz="quarter" idx="10"/>
          </p:nvPr>
        </p:nvSpPr>
        <p:spPr/>
        <p:txBody>
          <a:bodyPr/>
          <a:lstStyle/>
          <a:p>
            <a:pPr>
              <a:defRPr/>
            </a:pPr>
            <a:fld id="{4594ED88-A933-4169-B404-7A463B5405DB}" type="slidenum">
              <a:rPr lang="en-US">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12189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a:t>
            </a:r>
            <a:r>
              <a:rPr lang="en-US" baseline="0" dirty="0" smtClean="0"/>
              <a:t> some of the major issues with developing software using a waterfall or plan driven approach.  Basically, waterfall requires all the requirements to be completely known up front.   It assume the architects, designers, programmers and testers have a common understanding of exactly how those requirements will be translated into software.  After the requirements are handed to the software development organization we follow the plan then turn the software over to the testing organization.  After months of testing we finally put the software into production even though many non-severe defects remain open.  Can you think of any product or service that is performed in this manner that you would purchase?   </a:t>
            </a:r>
          </a:p>
        </p:txBody>
      </p:sp>
    </p:spTree>
    <p:extLst>
      <p:ext uri="{BB962C8B-B14F-4D97-AF65-F5344CB8AC3E}">
        <p14:creationId xmlns:p14="http://schemas.microsoft.com/office/powerpoint/2010/main" val="276584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Successful projects usually point to communication as a key success factor regardless of the project management process used.  </a:t>
            </a:r>
          </a:p>
          <a:p>
            <a:endParaRPr lang="en-US" baseline="0" dirty="0" smtClean="0"/>
          </a:p>
          <a:p>
            <a:r>
              <a:rPr lang="en-US" baseline="0" dirty="0" smtClean="0"/>
              <a:t>Although processes are necessary to reduce variation in a repeatable process such as manufacturing, they are of limited value when engaged in a creative, empirical activity.  </a:t>
            </a:r>
          </a:p>
          <a:p>
            <a:endParaRPr lang="en-US" baseline="0" dirty="0" smtClean="0"/>
          </a:p>
          <a:p>
            <a:r>
              <a:rPr lang="en-US" baseline="0" dirty="0" smtClean="0"/>
              <a:t>Since agile software development is incremental and iterative in nature, we create documentation only if it adds value as well and as we develop the software.</a:t>
            </a:r>
          </a:p>
          <a:p>
            <a:endParaRPr lang="en-US" baseline="0" dirty="0" smtClean="0"/>
          </a:p>
          <a:p>
            <a:r>
              <a:rPr lang="en-US" baseline="0" dirty="0" smtClean="0"/>
              <a:t>Finally, agile software development methodologies allow for change.  Some changes such as improvements a team wants to make to be more effective can be done with no oversight or approval.  Changes to scope, staffing or architectures will require some discussion and be implemented in a controlled manner.</a:t>
            </a:r>
            <a:endParaRPr lang="en-US" dirty="0" smtClean="0"/>
          </a:p>
          <a:p>
            <a:endParaRPr lang="en-US" dirty="0" smtClean="0"/>
          </a:p>
          <a:p>
            <a:endParaRPr lang="en-US" dirty="0"/>
          </a:p>
        </p:txBody>
      </p:sp>
    </p:spTree>
    <p:extLst>
      <p:ext uri="{BB962C8B-B14F-4D97-AF65-F5344CB8AC3E}">
        <p14:creationId xmlns:p14="http://schemas.microsoft.com/office/powerpoint/2010/main" val="67259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Individual people have and can define their needs; visions are explicitly people-centric.</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People share the needs of a new product thru interactions.</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The best interactions are in conversations with one another; ideally, face to face, perhaps graphically, but at a minimum, verbal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over</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written.</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As these individuals interact in conversation, they will almost magically begin to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self-organize</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in their quest to fulfill the need in its best manifestation playing off each others’ strengths…..and weaknesses even.</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Study after study proves without a doubt that all the above leads to very highly motivated individuals, working together every day all day in every situation as a well-tuned team.</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Enter Scrum’s popularity and huge successes….</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if</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Agile is done right!  </a:t>
            </a:r>
            <a:r>
              <a:rPr lang="en-US" sz="1200" b="1" kern="1200" baseline="0" dirty="0" smtClean="0">
                <a:solidFill>
                  <a:schemeClr val="tx1"/>
                </a:solidFill>
                <a:effectLst/>
                <a:latin typeface="Arial" pitchFamily="-12" charset="0"/>
                <a:ea typeface="ＭＳ Ｐゴシック" pitchFamily="-12" charset="-128"/>
                <a:cs typeface="ＭＳ Ｐゴシック" pitchFamily="-12" charset="-128"/>
              </a:rPr>
              <a:t>Let’s be clear:  </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Bringing the Manifesto into a typical Dilbert organization and letting those process freaks pick and choose what they’re going to implement in the way of Agile, like it was an a la carte lunch at the cafeteria, will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not</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produce the results dreamed of and possible; without much doubt, doing so would cause the project to be less than stakeholders expected and may even well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fail</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a:t>
            </a:r>
            <a:r>
              <a:rPr lang="en-US" sz="1200" kern="1200" baseline="0" dirty="0" err="1" smtClean="0">
                <a:solidFill>
                  <a:schemeClr val="tx1"/>
                </a:solidFill>
                <a:effectLst/>
                <a:latin typeface="Arial" pitchFamily="-12" charset="0"/>
                <a:ea typeface="ＭＳ Ｐゴシック" pitchFamily="-12" charset="-128"/>
                <a:cs typeface="ＭＳ Ｐゴシック" pitchFamily="-12" charset="-128"/>
              </a:rPr>
              <a:t>Agilists</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have to make a concerted effort to take the good Agile path at all times in these organizations – until the client says very directly and in clear words:  “We’re special here at Dilbert Inc. and we don’t want to do everything like Agile; our culture is very special/unique”.  BS, but they’re the paying client.  Document and move forward.  Try to ferret out any </a:t>
            </a:r>
            <a:r>
              <a:rPr lang="en-US" sz="1200" kern="1200" baseline="0" dirty="0" err="1" smtClean="0">
                <a:solidFill>
                  <a:schemeClr val="tx1"/>
                </a:solidFill>
                <a:effectLst/>
                <a:latin typeface="Arial" pitchFamily="-12" charset="0"/>
                <a:ea typeface="ＭＳ Ｐゴシック" pitchFamily="-12" charset="-128"/>
                <a:cs typeface="ＭＳ Ｐゴシック" pitchFamily="-12" charset="-128"/>
              </a:rPr>
              <a:t>Agilist</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champions in the organization and keep them close!</a:t>
            </a:r>
          </a:p>
          <a:p>
            <a:pPr marL="171450" indent="-171450">
              <a:buFont typeface="Wingdings" panose="05000000000000000000" pitchFamily="2" charset="2"/>
              <a:buChar char="Ø"/>
            </a:pP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051626-990F-48E3-A64D-D0DCA092C5DD}" type="slidenum">
              <a:rPr lang="en-US">
                <a:solidFill>
                  <a:prstClr val="black"/>
                </a:solidFill>
              </a:rPr>
              <a:pPr>
                <a:defRPr/>
              </a:pPr>
              <a:t>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Naysayers of Agile are quick to suggest that the model spurns documentation.  This is simply not true and is suggested my someone who does not yet “understand”.</a:t>
            </a:r>
          </a:p>
          <a:p>
            <a:pPr marL="171450" indent="-171450">
              <a:buFont typeface="Wingdings" panose="05000000000000000000" pitchFamily="2" charset="2"/>
              <a:buChar char="Ø"/>
            </a:pPr>
            <a:r>
              <a:rPr lang="en-US" sz="1200" kern="1200" baseline="0" dirty="0" err="1" smtClean="0">
                <a:solidFill>
                  <a:schemeClr val="tx1"/>
                </a:solidFill>
                <a:effectLst/>
                <a:latin typeface="Arial" pitchFamily="-12" charset="0"/>
                <a:ea typeface="ＭＳ Ｐゴシック" pitchFamily="-12" charset="-128"/>
                <a:cs typeface="ＭＳ Ｐゴシック" pitchFamily="-12" charset="-128"/>
              </a:rPr>
              <a:t>Agilists</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“travel light” carrying </a:t>
            </a:r>
            <a:r>
              <a:rPr lang="en-US" sz="1200" i="1" u="sng" kern="1200" baseline="0" dirty="0" smtClean="0">
                <a:solidFill>
                  <a:schemeClr val="tx1"/>
                </a:solidFill>
                <a:effectLst/>
                <a:latin typeface="Arial" pitchFamily="-12" charset="0"/>
                <a:ea typeface="ＭＳ Ｐゴシック" pitchFamily="-12" charset="-128"/>
                <a:cs typeface="ＭＳ Ｐゴシック" pitchFamily="-12" charset="-128"/>
              </a:rPr>
              <a:t>only</a:t>
            </a: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 enough documentation that is necessary to design, build, test and deliver a piece of code. </a:t>
            </a:r>
          </a:p>
          <a:p>
            <a:pPr marL="171450" indent="-171450">
              <a:buFont typeface="Wingdings" panose="05000000000000000000" pitchFamily="2" charset="2"/>
              <a:buChar char="Ø"/>
            </a:pPr>
            <a:r>
              <a:rPr lang="en-US" sz="1200" kern="1200" baseline="0" dirty="0" smtClean="0">
                <a:solidFill>
                  <a:schemeClr val="tx1"/>
                </a:solidFill>
                <a:effectLst/>
                <a:latin typeface="Arial" pitchFamily="-12" charset="0"/>
                <a:ea typeface="ＭＳ Ｐゴシック" pitchFamily="-12" charset="-128"/>
                <a:cs typeface="ＭＳ Ｐゴシック" pitchFamily="-12" charset="-128"/>
              </a:rPr>
              <a:t>By the end of the project, all the light documentation loads developed and carried by the delivery team will be consolidated into final requirement, design and test documentation large and heavy enough to satisfy any of the SDLC process </a:t>
            </a:r>
            <a:r>
              <a:rPr lang="en-US" sz="1200" kern="1200" baseline="0" smtClean="0">
                <a:solidFill>
                  <a:schemeClr val="tx1"/>
                </a:solidFill>
                <a:effectLst/>
                <a:latin typeface="Arial" pitchFamily="-12" charset="0"/>
                <a:ea typeface="ＭＳ Ｐゴシック" pitchFamily="-12" charset="-128"/>
                <a:cs typeface="ＭＳ Ｐゴシック" pitchFamily="-12" charset="-128"/>
              </a:rPr>
              <a:t>zealots.</a:t>
            </a:r>
            <a:endParaRPr lang="en-US" sz="1200" kern="1200" baseline="0" dirty="0" smtClean="0">
              <a:solidFill>
                <a:schemeClr val="tx1"/>
              </a:solidFill>
              <a:effectLst/>
              <a:latin typeface="Arial" pitchFamily="-12" charset="0"/>
              <a:ea typeface="ＭＳ Ｐゴシック" pitchFamily="-12" charset="-128"/>
              <a:cs typeface="ＭＳ Ｐゴシック" pitchFamily="-12"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51626-990F-48E3-A64D-D0DCA092C5DD}" type="slidenum">
              <a:rPr lang="en-US"/>
              <a:pPr fontAlgn="base">
                <a:spcBef>
                  <a:spcPct val="0"/>
                </a:spcBef>
                <a:spcAft>
                  <a:spcPct val="0"/>
                </a:spcAft>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7" name="Rectangle 2"/>
          <p:cNvSpPr/>
          <p:nvPr userDrawn="1"/>
        </p:nvSpPr>
        <p:spPr>
          <a:xfrm>
            <a:off x="304800" y="2681171"/>
            <a:ext cx="6172200" cy="1676400"/>
          </a:xfrm>
          <a:custGeom>
            <a:avLst/>
            <a:gdLst>
              <a:gd name="connsiteX0" fmla="*/ 0 w 6172200"/>
              <a:gd name="connsiteY0" fmla="*/ 0 h 1676400"/>
              <a:gd name="connsiteX1" fmla="*/ 6172200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 name="connsiteX0" fmla="*/ 0 w 6172200"/>
              <a:gd name="connsiteY0" fmla="*/ 0 h 1676400"/>
              <a:gd name="connsiteX1" fmla="*/ 5842591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 name="connsiteX0" fmla="*/ 0 w 6172200"/>
              <a:gd name="connsiteY0" fmla="*/ 0 h 1676400"/>
              <a:gd name="connsiteX1" fmla="*/ 5566145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1676400">
                <a:moveTo>
                  <a:pt x="0" y="0"/>
                </a:moveTo>
                <a:lnTo>
                  <a:pt x="5566145" y="0"/>
                </a:lnTo>
                <a:lnTo>
                  <a:pt x="6172200" y="1676400"/>
                </a:lnTo>
                <a:lnTo>
                  <a:pt x="0" y="1676400"/>
                </a:lnTo>
                <a:lnTo>
                  <a:pt x="0" y="0"/>
                </a:lnTo>
                <a:close/>
              </a:path>
            </a:pathLst>
          </a:custGeom>
          <a:solidFill>
            <a:srgbClr val="2E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userDrawn="1"/>
        </p:nvSpPr>
        <p:spPr>
          <a:xfrm>
            <a:off x="6934200" y="432076"/>
            <a:ext cx="2514600" cy="640080"/>
          </a:xfrm>
          <a:prstGeom prst="roundRect">
            <a:avLst>
              <a:gd name="adj" fmla="val 50000"/>
            </a:avLst>
          </a:prstGeom>
          <a:solidFill>
            <a:schemeClr val="bg1"/>
          </a:solidFill>
          <a:ln>
            <a:noFill/>
          </a:ln>
          <a:effectLst>
            <a:outerShdw blurRad="508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19925" y="536472"/>
            <a:ext cx="2057400" cy="431288"/>
          </a:xfrm>
          <a:prstGeom prst="rect">
            <a:avLst/>
          </a:prstGeom>
        </p:spPr>
      </p:pic>
      <p:sp>
        <p:nvSpPr>
          <p:cNvPr id="6" name="TextBox 5"/>
          <p:cNvSpPr txBox="1"/>
          <p:nvPr userDrawn="1"/>
        </p:nvSpPr>
        <p:spPr>
          <a:xfrm>
            <a:off x="152400" y="6350913"/>
            <a:ext cx="3810000" cy="43088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2">
                    <a:lumMod val="50000"/>
                  </a:schemeClr>
                </a:solidFill>
              </a:rPr>
              <a:t>©2015, Cognizant Technology Solutions</a:t>
            </a:r>
          </a:p>
          <a:p>
            <a:endParaRPr lang="en-US" sz="1100" dirty="0">
              <a:solidFill>
                <a:schemeClr val="tx2">
                  <a:lumMod val="50000"/>
                </a:schemeClr>
              </a:solidFill>
            </a:endParaRPr>
          </a:p>
        </p:txBody>
      </p:sp>
      <p:sp>
        <p:nvSpPr>
          <p:cNvPr id="3" name="Rectangle 2"/>
          <p:cNvSpPr/>
          <p:nvPr userDrawn="1"/>
        </p:nvSpPr>
        <p:spPr>
          <a:xfrm>
            <a:off x="-108099" y="2681171"/>
            <a:ext cx="6492240" cy="1676400"/>
          </a:xfrm>
          <a:custGeom>
            <a:avLst/>
            <a:gdLst>
              <a:gd name="connsiteX0" fmla="*/ 0 w 6172200"/>
              <a:gd name="connsiteY0" fmla="*/ 0 h 1676400"/>
              <a:gd name="connsiteX1" fmla="*/ 6172200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 name="connsiteX0" fmla="*/ 0 w 6172200"/>
              <a:gd name="connsiteY0" fmla="*/ 0 h 1676400"/>
              <a:gd name="connsiteX1" fmla="*/ 5842591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 name="connsiteX0" fmla="*/ 0 w 6172200"/>
              <a:gd name="connsiteY0" fmla="*/ 0 h 1676400"/>
              <a:gd name="connsiteX1" fmla="*/ 5566145 w 6172200"/>
              <a:gd name="connsiteY1" fmla="*/ 0 h 1676400"/>
              <a:gd name="connsiteX2" fmla="*/ 6172200 w 6172200"/>
              <a:gd name="connsiteY2" fmla="*/ 1676400 h 1676400"/>
              <a:gd name="connsiteX3" fmla="*/ 0 w 6172200"/>
              <a:gd name="connsiteY3" fmla="*/ 1676400 h 1676400"/>
              <a:gd name="connsiteX4" fmla="*/ 0 w 61722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1676400">
                <a:moveTo>
                  <a:pt x="0" y="0"/>
                </a:moveTo>
                <a:lnTo>
                  <a:pt x="5566145" y="0"/>
                </a:lnTo>
                <a:lnTo>
                  <a:pt x="6172200" y="1676400"/>
                </a:lnTo>
                <a:lnTo>
                  <a:pt x="0" y="1676400"/>
                </a:lnTo>
                <a:lnTo>
                  <a:pt x="0" y="0"/>
                </a:lnTo>
                <a:close/>
              </a:path>
            </a:pathLst>
          </a:custGeom>
          <a:solidFill>
            <a:srgbClr val="4C8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97828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2" y="-1"/>
            <a:ext cx="9144000" cy="1085850"/>
          </a:xfrm>
          <a:prstGeom prst="rect">
            <a:avLst/>
          </a:prstGeom>
        </p:spPr>
      </p:pic>
      <p:sp>
        <p:nvSpPr>
          <p:cNvPr id="8" name="Title 1"/>
          <p:cNvSpPr>
            <a:spLocks noGrp="1"/>
          </p:cNvSpPr>
          <p:nvPr>
            <p:ph type="title"/>
          </p:nvPr>
        </p:nvSpPr>
        <p:spPr>
          <a:xfrm>
            <a:off x="284093" y="275085"/>
            <a:ext cx="7296913" cy="487362"/>
          </a:xfrm>
          <a:prstGeom prst="rect">
            <a:avLst/>
          </a:prstGeom>
          <a:effectLst>
            <a:outerShdw sx="1000" sy="1000" algn="ctr" rotWithShape="0">
              <a:srgbClr val="000000"/>
            </a:outerShdw>
          </a:effectLst>
        </p:spPr>
        <p:txBody>
          <a:bodyPr>
            <a:normAutofit/>
          </a:bodyPr>
          <a:lstStyle>
            <a:lvl1pPr algn="l">
              <a:defRPr sz="2400" b="1">
                <a:solidFill>
                  <a:schemeClr val="bg1"/>
                </a:solidFill>
                <a:effectLs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26" y="6274964"/>
            <a:ext cx="9144000" cy="590550"/>
          </a:xfrm>
          <a:prstGeom prst="rect">
            <a:avLst/>
          </a:prstGeom>
        </p:spPr>
      </p:pic>
      <p:sp>
        <p:nvSpPr>
          <p:cNvPr id="13" name="Rounded Rectangle 12"/>
          <p:cNvSpPr/>
          <p:nvPr userDrawn="1"/>
        </p:nvSpPr>
        <p:spPr>
          <a:xfrm>
            <a:off x="6949265" y="6315311"/>
            <a:ext cx="2834640" cy="530352"/>
          </a:xfrm>
          <a:prstGeom prst="roundRect">
            <a:avLst>
              <a:gd name="adj" fmla="val 50000"/>
            </a:avLst>
          </a:prstGeom>
          <a:solidFill>
            <a:schemeClr val="bg1"/>
          </a:solidFill>
          <a:ln>
            <a:noFill/>
          </a:ln>
          <a:effectLst>
            <a:outerShdw blurRad="50800" dist="25400" dir="60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63565" y="6364843"/>
            <a:ext cx="2057400" cy="431288"/>
          </a:xfrm>
          <a:prstGeom prst="rect">
            <a:avLst/>
          </a:prstGeom>
        </p:spPr>
      </p:pic>
      <p:sp>
        <p:nvSpPr>
          <p:cNvPr id="2" name="Rectangle 1"/>
          <p:cNvSpPr/>
          <p:nvPr userDrawn="1"/>
        </p:nvSpPr>
        <p:spPr>
          <a:xfrm>
            <a:off x="4282" y="1085849"/>
            <a:ext cx="9144000" cy="5189115"/>
          </a:xfrm>
          <a:prstGeom prst="rect">
            <a:avLst/>
          </a:prstGeom>
          <a:gradFill>
            <a:gsLst>
              <a:gs pos="17000">
                <a:srgbClr val="95F3EC">
                  <a:alpha val="75000"/>
                </a:srgbClr>
              </a:gs>
              <a:gs pos="100000">
                <a:schemeClr val="bg1"/>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082759"/>
            <a:ext cx="9144000" cy="5181600"/>
          </a:xfrm>
          <a:prstGeom prst="rect">
            <a:avLst/>
          </a:prstGeom>
        </p:spPr>
      </p:pic>
      <p:sp>
        <p:nvSpPr>
          <p:cNvPr id="15" name="Footer Placeholder 4"/>
          <p:cNvSpPr txBox="1">
            <a:spLocks/>
          </p:cNvSpPr>
          <p:nvPr userDrawn="1"/>
        </p:nvSpPr>
        <p:spPr>
          <a:xfrm>
            <a:off x="152400" y="6400800"/>
            <a:ext cx="2209800" cy="365125"/>
          </a:xfrm>
          <a:prstGeom prst="rect">
            <a:avLst/>
          </a:prstGeom>
        </p:spPr>
        <p:txBody>
          <a:bodyPr rIns="0" anchor="ctr"/>
          <a:lstStyle>
            <a:defPPr>
              <a:defRPr lang="en-US"/>
            </a:defPPr>
            <a:lvl1pPr marL="0" algn="l" defTabSz="914400" rtl="0" eaLnBrk="1" latinLnBrk="0" hangingPunct="1">
              <a:defRPr sz="10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©2015, Cognizant Technology Solutions</a:t>
            </a:r>
            <a:endParaRPr lang="en-US" dirty="0"/>
          </a:p>
        </p:txBody>
      </p:sp>
    </p:spTree>
    <p:extLst>
      <p:ext uri="{BB962C8B-B14F-4D97-AF65-F5344CB8AC3E}">
        <p14:creationId xmlns:p14="http://schemas.microsoft.com/office/powerpoint/2010/main" val="1278722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42670"/>
      </p:ext>
    </p:extLst>
  </p:cSld>
  <p:clrMap bg1="lt1" tx1="dk1" bg2="lt2" tx2="dk2" accent1="accent1" accent2="accent2" accent3="accent3" accent4="accent4" accent5="accent5" accent6="accent6" hlink="hlink" folHlink="folHlink"/>
  <p:sldLayoutIdLst>
    <p:sldLayoutId id="2147483649" r:id="rId1"/>
    <p:sldLayoutId id="2147483661" r:id="rId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lean.org/" TargetMode="External"/><Relationship Id="rId3" Type="http://schemas.openxmlformats.org/officeDocument/2006/relationships/hyperlink" Target="http://agilemethodology.org/" TargetMode="External"/><Relationship Id="rId7" Type="http://schemas.openxmlformats.org/officeDocument/2006/relationships/hyperlink" Target="http://scrummethodology.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pmi.org/Certification/New-PMI-Agile-Certification/PMI-Agile-Toolbox.aspx" TargetMode="External"/><Relationship Id="rId5" Type="http://schemas.openxmlformats.org/officeDocument/2006/relationships/hyperlink" Target="http://www.base36.com/2012/12/agile-waterfall-methodologies-a-side-by-side-comparison/" TargetMode="External"/><Relationship Id="rId4" Type="http://schemas.openxmlformats.org/officeDocument/2006/relationships/hyperlink" Target="http://agilemanifesto.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8" y="2590800"/>
            <a:ext cx="5951220" cy="1815882"/>
          </a:xfrm>
          <a:prstGeom prst="rect">
            <a:avLst/>
          </a:prstGeom>
          <a:noFill/>
          <a:effectLst>
            <a:outerShdw sx="1000" sy="1000" algn="ctr" rotWithShape="0">
              <a:srgbClr val="000000"/>
            </a:outerShdw>
          </a:effectLst>
        </p:spPr>
        <p:txBody>
          <a:bodyPr wrap="square" rtlCol="0">
            <a:spAutoFit/>
          </a:bodyPr>
          <a:lstStyle/>
          <a:p>
            <a:pPr>
              <a:defRPr/>
            </a:pPr>
            <a:r>
              <a:rPr lang="en-US" sz="2800" b="1" i="1" dirty="0" smtClean="0">
                <a:solidFill>
                  <a:schemeClr val="bg1"/>
                </a:solidFill>
              </a:rPr>
              <a:t>Session 1 </a:t>
            </a:r>
          </a:p>
          <a:p>
            <a:pPr>
              <a:defRPr/>
            </a:pPr>
            <a:r>
              <a:rPr lang="en-US" sz="2800" b="1" i="1" kern="0" dirty="0" smtClean="0">
                <a:solidFill>
                  <a:srgbClr val="FFFF00"/>
                </a:solidFill>
                <a:cs typeface="Calibri" pitchFamily="34" charset="0"/>
              </a:rPr>
              <a:t>PROJECT MANAGERS - INTRODUCTION TO AGILE AND SCRUM - GENERAL OVERVIEW</a:t>
            </a:r>
            <a:endParaRPr lang="en-US" sz="2800" b="1" i="1" kern="0" dirty="0">
              <a:solidFill>
                <a:srgbClr val="FFFF00"/>
              </a:solidFill>
              <a:cs typeface="Calibri" pitchFamily="34" charset="0"/>
            </a:endParaRPr>
          </a:p>
        </p:txBody>
      </p:sp>
    </p:spTree>
    <p:extLst>
      <p:ext uri="{BB962C8B-B14F-4D97-AF65-F5344CB8AC3E}">
        <p14:creationId xmlns:p14="http://schemas.microsoft.com/office/powerpoint/2010/main" val="26637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a:xfrm>
            <a:off x="304800" y="228600"/>
            <a:ext cx="7296913" cy="487362"/>
          </a:xfrm>
        </p:spPr>
        <p:txBody>
          <a:bodyPr>
            <a:noAutofit/>
          </a:bodyPr>
          <a:lstStyle/>
          <a:p>
            <a:pPr eaLnBrk="1" hangingPunct="1"/>
            <a:r>
              <a:rPr lang="en-US" sz="4000" b="1" dirty="0" smtClean="0"/>
              <a:t>THE AGILE MANIFESTO</a:t>
            </a:r>
          </a:p>
        </p:txBody>
      </p:sp>
      <p:grpSp>
        <p:nvGrpSpPr>
          <p:cNvPr id="4" name="Group 3"/>
          <p:cNvGrpSpPr/>
          <p:nvPr/>
        </p:nvGrpSpPr>
        <p:grpSpPr>
          <a:xfrm>
            <a:off x="1219200" y="1295400"/>
            <a:ext cx="6858000" cy="4359930"/>
            <a:chOff x="1066800" y="1295400"/>
            <a:chExt cx="6858000" cy="4359930"/>
          </a:xfrm>
        </p:grpSpPr>
        <p:sp>
          <p:nvSpPr>
            <p:cNvPr id="5" name="TextBox 4"/>
            <p:cNvSpPr txBox="1"/>
            <p:nvPr/>
          </p:nvSpPr>
          <p:spPr bwMode="auto">
            <a:xfrm>
              <a:off x="1066800" y="2895600"/>
              <a:ext cx="6858000" cy="2759730"/>
            </a:xfrm>
            <a:prstGeom prst="rect">
              <a:avLst/>
            </a:prstGeom>
            <a:noFill/>
            <a:ln w="9525">
              <a:noFill/>
              <a:miter lim="800000"/>
              <a:headEnd/>
              <a:tailEnd/>
            </a:ln>
          </p:spPr>
          <p:txBody>
            <a:bodyPr wrap="square" rtlCol="0">
              <a:prstTxWarp prst="textNoShape">
                <a:avLst/>
              </a:prstTxWarp>
              <a:spAutoFit/>
            </a:bodyPr>
            <a:lstStyle/>
            <a:p>
              <a:pPr marL="342900" indent="-342900" algn="just">
                <a:spcBef>
                  <a:spcPts val="1000"/>
                </a:spcBef>
                <a:buSzPct val="85000"/>
                <a:buFont typeface="Wingdings" pitchFamily="2" charset="2"/>
                <a:buChar char="Ø"/>
              </a:pPr>
              <a:r>
                <a:rPr lang="en-US" sz="2800" dirty="0">
                  <a:solidFill>
                    <a:prstClr val="black"/>
                  </a:solidFill>
                </a:rPr>
                <a:t>P</a:t>
              </a:r>
              <a:r>
                <a:rPr lang="en-US" sz="2800" b="0" dirty="0" smtClean="0">
                  <a:solidFill>
                    <a:prstClr val="black"/>
                  </a:solidFill>
                </a:rPr>
                <a:t>eople are at the heart and soul of it!</a:t>
              </a:r>
            </a:p>
            <a:p>
              <a:pPr marL="914400" lvl="1" indent="-457200" algn="just">
                <a:spcBef>
                  <a:spcPts val="1000"/>
                </a:spcBef>
                <a:buFont typeface="Arial" panose="020B0604020202020204" pitchFamily="34" charset="0"/>
                <a:buChar char="•"/>
              </a:pPr>
              <a:r>
                <a:rPr lang="en-US" sz="2800" b="0" dirty="0" smtClean="0">
                  <a:solidFill>
                    <a:prstClr val="black"/>
                  </a:solidFill>
                </a:rPr>
                <a:t>Individuals</a:t>
              </a:r>
            </a:p>
            <a:p>
              <a:pPr marL="914400" lvl="1" indent="-457200" algn="just">
                <a:spcBef>
                  <a:spcPts val="1000"/>
                </a:spcBef>
                <a:buFont typeface="Arial" panose="020B0604020202020204" pitchFamily="34" charset="0"/>
                <a:buChar char="•"/>
              </a:pPr>
              <a:r>
                <a:rPr lang="en-US" sz="2800" b="0" dirty="0" smtClean="0">
                  <a:solidFill>
                    <a:prstClr val="black"/>
                  </a:solidFill>
                </a:rPr>
                <a:t>Interactions</a:t>
              </a:r>
            </a:p>
            <a:p>
              <a:pPr marL="914400" lvl="1" indent="-457200" algn="just">
                <a:spcBef>
                  <a:spcPts val="1000"/>
                </a:spcBef>
                <a:buFont typeface="Arial" panose="020B0604020202020204" pitchFamily="34" charset="0"/>
                <a:buChar char="•"/>
              </a:pPr>
              <a:r>
                <a:rPr lang="en-US" sz="2800" b="0" dirty="0" smtClean="0">
                  <a:solidFill>
                    <a:prstClr val="black"/>
                  </a:solidFill>
                </a:rPr>
                <a:t>Conversations</a:t>
              </a:r>
              <a:endParaRPr lang="en-US" sz="2800" b="0" dirty="0">
                <a:solidFill>
                  <a:prstClr val="black"/>
                </a:solidFill>
              </a:endParaRPr>
            </a:p>
            <a:p>
              <a:pPr marL="914400" lvl="1" indent="-457200" algn="just">
                <a:spcBef>
                  <a:spcPts val="1000"/>
                </a:spcBef>
                <a:buFont typeface="Arial" panose="020B0604020202020204" pitchFamily="34" charset="0"/>
                <a:buChar char="•"/>
              </a:pPr>
              <a:r>
                <a:rPr lang="en-US" sz="2800" b="0" dirty="0" smtClean="0">
                  <a:solidFill>
                    <a:prstClr val="black"/>
                  </a:solidFill>
                </a:rPr>
                <a:t>Self-organizing</a:t>
              </a:r>
            </a:p>
          </p:txBody>
        </p:sp>
        <p:grpSp>
          <p:nvGrpSpPr>
            <p:cNvPr id="3" name="Group 2"/>
            <p:cNvGrpSpPr/>
            <p:nvPr/>
          </p:nvGrpSpPr>
          <p:grpSpPr>
            <a:xfrm>
              <a:off x="2105049" y="1295400"/>
              <a:ext cx="4889287" cy="1422975"/>
              <a:chOff x="2362200" y="1295400"/>
              <a:chExt cx="4889287" cy="1422975"/>
            </a:xfrm>
          </p:grpSpPr>
          <p:sp>
            <p:nvSpPr>
              <p:cNvPr id="2" name="TextBox 1"/>
              <p:cNvSpPr txBox="1"/>
              <p:nvPr/>
            </p:nvSpPr>
            <p:spPr>
              <a:xfrm>
                <a:off x="2362200" y="1295400"/>
                <a:ext cx="4889287" cy="584775"/>
              </a:xfrm>
              <a:prstGeom prst="rect">
                <a:avLst/>
              </a:prstGeom>
              <a:noFill/>
            </p:spPr>
            <p:txBody>
              <a:bodyPr wrap="none" rtlCol="0">
                <a:spAutoFit/>
              </a:bodyPr>
              <a:lstStyle/>
              <a:p>
                <a:r>
                  <a:rPr lang="en-US" sz="3200" b="1" dirty="0" smtClean="0"/>
                  <a:t>Individuals and Interactions</a:t>
                </a:r>
                <a:endParaRPr lang="en-US" sz="3200" b="1" dirty="0"/>
              </a:p>
            </p:txBody>
          </p:sp>
          <p:sp>
            <p:nvSpPr>
              <p:cNvPr id="6" name="TextBox 5"/>
              <p:cNvSpPr txBox="1"/>
              <p:nvPr/>
            </p:nvSpPr>
            <p:spPr>
              <a:xfrm>
                <a:off x="4289235" y="1714500"/>
                <a:ext cx="938462" cy="584775"/>
              </a:xfrm>
              <a:prstGeom prst="rect">
                <a:avLst/>
              </a:prstGeom>
              <a:noFill/>
            </p:spPr>
            <p:txBody>
              <a:bodyPr wrap="none" rtlCol="0">
                <a:spAutoFit/>
              </a:bodyPr>
              <a:lstStyle/>
              <a:p>
                <a:r>
                  <a:rPr lang="en-US" sz="3200" b="1" i="1" u="sng" dirty="0" smtClean="0"/>
                  <a:t>over</a:t>
                </a:r>
                <a:endParaRPr lang="en-US" sz="3200" b="1" i="1" u="sng" dirty="0"/>
              </a:p>
            </p:txBody>
          </p:sp>
          <p:sp>
            <p:nvSpPr>
              <p:cNvPr id="7" name="TextBox 6"/>
              <p:cNvSpPr txBox="1"/>
              <p:nvPr/>
            </p:nvSpPr>
            <p:spPr>
              <a:xfrm>
                <a:off x="3014238" y="2133600"/>
                <a:ext cx="3542573" cy="584775"/>
              </a:xfrm>
              <a:prstGeom prst="rect">
                <a:avLst/>
              </a:prstGeom>
              <a:noFill/>
            </p:spPr>
            <p:txBody>
              <a:bodyPr wrap="none" rtlCol="0">
                <a:spAutoFit/>
              </a:bodyPr>
              <a:lstStyle/>
              <a:p>
                <a:r>
                  <a:rPr lang="en-US" sz="3200" b="1" dirty="0" smtClean="0"/>
                  <a:t>Processes and Tools</a:t>
                </a:r>
                <a:endParaRPr lang="en-US" sz="3200" b="1" dirty="0"/>
              </a:p>
            </p:txBody>
          </p:sp>
        </p:grpSp>
      </p:grpSp>
    </p:spTree>
    <p:extLst>
      <p:ext uri="{BB962C8B-B14F-4D97-AF65-F5344CB8AC3E}">
        <p14:creationId xmlns:p14="http://schemas.microsoft.com/office/powerpoint/2010/main" val="29391914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p:txBody>
          <a:bodyPr>
            <a:noAutofit/>
          </a:bodyPr>
          <a:lstStyle/>
          <a:p>
            <a:pPr eaLnBrk="1" hangingPunct="1"/>
            <a:r>
              <a:rPr lang="en-US" sz="3200" b="1" dirty="0" smtClean="0"/>
              <a:t>PRODUCT OVER DOCUMENTATION</a:t>
            </a:r>
          </a:p>
        </p:txBody>
      </p:sp>
      <p:grpSp>
        <p:nvGrpSpPr>
          <p:cNvPr id="4" name="Group 3"/>
          <p:cNvGrpSpPr/>
          <p:nvPr/>
        </p:nvGrpSpPr>
        <p:grpSpPr>
          <a:xfrm>
            <a:off x="533400" y="1219200"/>
            <a:ext cx="8077200" cy="4114800"/>
            <a:chOff x="388199" y="1143000"/>
            <a:chExt cx="8077200" cy="3189635"/>
          </a:xfrm>
        </p:grpSpPr>
        <p:sp>
          <p:nvSpPr>
            <p:cNvPr id="5" name="TextBox 4"/>
            <p:cNvSpPr txBox="1"/>
            <p:nvPr/>
          </p:nvSpPr>
          <p:spPr bwMode="auto">
            <a:xfrm>
              <a:off x="388199" y="2819400"/>
              <a:ext cx="8077200" cy="1513235"/>
            </a:xfrm>
            <a:prstGeom prst="rect">
              <a:avLst/>
            </a:prstGeom>
            <a:noFill/>
            <a:ln w="9525">
              <a:noFill/>
              <a:miter lim="800000"/>
              <a:headEnd/>
              <a:tailEnd/>
            </a:ln>
          </p:spPr>
          <p:txBody>
            <a:bodyPr wrap="square" rtlCol="0">
              <a:prstTxWarp prst="textNoShape">
                <a:avLst/>
              </a:prstTxWarp>
              <a:spAutoFit/>
            </a:bodyPr>
            <a:lstStyle/>
            <a:p>
              <a:pPr marL="800100" lvl="1" indent="-342900">
                <a:spcBef>
                  <a:spcPts val="1000"/>
                </a:spcBef>
                <a:buSzPct val="85000"/>
                <a:buFont typeface="Wingdings" pitchFamily="2" charset="2"/>
                <a:buChar char="Ø"/>
              </a:pPr>
              <a:r>
                <a:rPr lang="en-US" sz="2800" b="0" dirty="0" smtClean="0"/>
                <a:t>Not one instead of the other!</a:t>
              </a:r>
            </a:p>
            <a:p>
              <a:pPr marL="800100" lvl="1" indent="-342900">
                <a:spcBef>
                  <a:spcPts val="1000"/>
                </a:spcBef>
                <a:buSzPct val="85000"/>
                <a:buFont typeface="Wingdings" pitchFamily="2" charset="2"/>
                <a:buChar char="Ø"/>
              </a:pPr>
              <a:r>
                <a:rPr lang="en-US" sz="2800" b="0" dirty="0" smtClean="0"/>
                <a:t>Produce </a:t>
              </a:r>
              <a:r>
                <a:rPr lang="en-US" sz="2800" b="0" i="1" u="sng" dirty="0" smtClean="0"/>
                <a:t>only</a:t>
              </a:r>
              <a:r>
                <a:rPr lang="en-US" sz="2800" b="0" dirty="0" smtClean="0"/>
                <a:t> as much documentation as is needed </a:t>
              </a:r>
              <a:r>
                <a:rPr lang="en-US" sz="2800" b="0" i="1" u="sng" dirty="0" smtClean="0"/>
                <a:t>right now</a:t>
              </a:r>
              <a:r>
                <a:rPr lang="en-US" sz="2800" b="0" i="1" dirty="0" smtClean="0"/>
                <a:t> </a:t>
              </a:r>
              <a:r>
                <a:rPr lang="en-US" sz="2800" b="0" dirty="0" smtClean="0"/>
                <a:t>to produce working product. </a:t>
              </a:r>
            </a:p>
          </p:txBody>
        </p:sp>
        <p:grpSp>
          <p:nvGrpSpPr>
            <p:cNvPr id="3" name="Group 2"/>
            <p:cNvGrpSpPr/>
            <p:nvPr/>
          </p:nvGrpSpPr>
          <p:grpSpPr>
            <a:xfrm>
              <a:off x="419100" y="1143000"/>
              <a:ext cx="8015399" cy="1499175"/>
              <a:chOff x="609600" y="1143000"/>
              <a:chExt cx="8015399" cy="1499175"/>
            </a:xfrm>
          </p:grpSpPr>
          <p:sp>
            <p:nvSpPr>
              <p:cNvPr id="6" name="TextBox 5"/>
              <p:cNvSpPr txBox="1"/>
              <p:nvPr/>
            </p:nvSpPr>
            <p:spPr>
              <a:xfrm>
                <a:off x="4148068" y="1600200"/>
                <a:ext cx="938462" cy="584775"/>
              </a:xfrm>
              <a:prstGeom prst="rect">
                <a:avLst/>
              </a:prstGeom>
              <a:noFill/>
            </p:spPr>
            <p:txBody>
              <a:bodyPr wrap="none" rtlCol="0">
                <a:spAutoFit/>
              </a:bodyPr>
              <a:lstStyle/>
              <a:p>
                <a:r>
                  <a:rPr lang="en-US" sz="3200" b="1" i="1" u="sng" dirty="0" smtClean="0"/>
                  <a:t>over</a:t>
                </a:r>
                <a:endParaRPr lang="en-US" sz="3200" b="1" i="1" u="sng" dirty="0"/>
              </a:p>
            </p:txBody>
          </p:sp>
          <p:sp>
            <p:nvSpPr>
              <p:cNvPr id="7" name="TextBox 6"/>
              <p:cNvSpPr txBox="1"/>
              <p:nvPr/>
            </p:nvSpPr>
            <p:spPr>
              <a:xfrm>
                <a:off x="609600" y="2057400"/>
                <a:ext cx="8015399" cy="584775"/>
              </a:xfrm>
              <a:prstGeom prst="rect">
                <a:avLst/>
              </a:prstGeom>
              <a:noFill/>
            </p:spPr>
            <p:txBody>
              <a:bodyPr wrap="none" rtlCol="0">
                <a:spAutoFit/>
              </a:bodyPr>
              <a:lstStyle/>
              <a:p>
                <a:r>
                  <a:rPr lang="en-US" sz="3200" b="1" dirty="0" smtClean="0"/>
                  <a:t>Extensive and Comprehensive Documentation</a:t>
                </a:r>
                <a:endParaRPr lang="en-US" sz="3200" b="1" dirty="0"/>
              </a:p>
            </p:txBody>
          </p:sp>
          <p:sp>
            <p:nvSpPr>
              <p:cNvPr id="8" name="TextBox 7"/>
              <p:cNvSpPr txBox="1"/>
              <p:nvPr/>
            </p:nvSpPr>
            <p:spPr>
              <a:xfrm>
                <a:off x="2991405" y="1143000"/>
                <a:ext cx="3251788" cy="584775"/>
              </a:xfrm>
              <a:prstGeom prst="rect">
                <a:avLst/>
              </a:prstGeom>
              <a:noFill/>
            </p:spPr>
            <p:txBody>
              <a:bodyPr wrap="none" rtlCol="0">
                <a:spAutoFit/>
              </a:bodyPr>
              <a:lstStyle/>
              <a:p>
                <a:r>
                  <a:rPr lang="en-US" sz="3200" b="1" dirty="0" smtClean="0"/>
                  <a:t>Working Software</a:t>
                </a:r>
                <a:endParaRPr lang="en-US" sz="3200" b="1" dirty="0"/>
              </a:p>
            </p:txBody>
          </p:sp>
        </p:grpSp>
      </p:grpSp>
    </p:spTree>
    <p:extLst>
      <p:ext uri="{BB962C8B-B14F-4D97-AF65-F5344CB8AC3E}">
        <p14:creationId xmlns:p14="http://schemas.microsoft.com/office/powerpoint/2010/main" val="26530795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a:xfrm>
            <a:off x="152400" y="304800"/>
            <a:ext cx="8631307" cy="487362"/>
          </a:xfrm>
        </p:spPr>
        <p:txBody>
          <a:bodyPr>
            <a:noAutofit/>
          </a:bodyPr>
          <a:lstStyle/>
          <a:p>
            <a:pPr eaLnBrk="1" hangingPunct="1"/>
            <a:r>
              <a:rPr lang="en-US" sz="3200" dirty="0" smtClean="0"/>
              <a:t>EMBRACE CHANGE OVER STAYING TO “THE PLAN”</a:t>
            </a:r>
            <a:endParaRPr lang="en-US" sz="3200" b="1" dirty="0" smtClean="0"/>
          </a:p>
        </p:txBody>
      </p:sp>
      <p:grpSp>
        <p:nvGrpSpPr>
          <p:cNvPr id="3" name="Group 2"/>
          <p:cNvGrpSpPr/>
          <p:nvPr/>
        </p:nvGrpSpPr>
        <p:grpSpPr>
          <a:xfrm>
            <a:off x="304800" y="1219200"/>
            <a:ext cx="8610600" cy="4408249"/>
            <a:chOff x="152400" y="1447800"/>
            <a:chExt cx="8763000" cy="4408249"/>
          </a:xfrm>
        </p:grpSpPr>
        <p:sp>
          <p:nvSpPr>
            <p:cNvPr id="5" name="TextBox 4"/>
            <p:cNvSpPr txBox="1"/>
            <p:nvPr/>
          </p:nvSpPr>
          <p:spPr bwMode="auto">
            <a:xfrm>
              <a:off x="152400" y="3352800"/>
              <a:ext cx="8763000" cy="2503249"/>
            </a:xfrm>
            <a:prstGeom prst="rect">
              <a:avLst/>
            </a:prstGeom>
            <a:noFill/>
            <a:ln w="9525">
              <a:noFill/>
              <a:miter lim="800000"/>
              <a:headEnd/>
              <a:tailEnd/>
            </a:ln>
          </p:spPr>
          <p:txBody>
            <a:bodyPr wrap="square" rtlCol="0">
              <a:prstTxWarp prst="textNoShape">
                <a:avLst/>
              </a:prstTxWarp>
              <a:spAutoFit/>
            </a:bodyPr>
            <a:lstStyle/>
            <a:p>
              <a:pPr marL="800100" lvl="1" indent="-342900">
                <a:spcBef>
                  <a:spcPts val="1000"/>
                </a:spcBef>
                <a:buSzPct val="85000"/>
                <a:buFont typeface="Wingdings" pitchFamily="2" charset="2"/>
                <a:buChar char="Ø"/>
              </a:pPr>
              <a:r>
                <a:rPr lang="en-US" sz="2800" b="0" dirty="0" smtClean="0"/>
                <a:t>“Planning is indispensable, but is worthless come execution time”.</a:t>
              </a:r>
            </a:p>
            <a:p>
              <a:pPr marL="800100" lvl="1" indent="-342900">
                <a:spcBef>
                  <a:spcPts val="1000"/>
                </a:spcBef>
                <a:buSzPct val="85000"/>
                <a:buFont typeface="Wingdings" pitchFamily="2" charset="2"/>
                <a:buChar char="Ø"/>
              </a:pPr>
              <a:r>
                <a:rPr lang="en-US" sz="2800" b="0" dirty="0"/>
                <a:t>As the project unfolds, changes will be seen that are needed “</a:t>
              </a:r>
              <a:r>
                <a:rPr lang="en-US" sz="2800" b="0" dirty="0" smtClean="0"/>
                <a:t>immediately” in the near future</a:t>
              </a:r>
            </a:p>
            <a:p>
              <a:pPr marL="800100" lvl="1" indent="-342900">
                <a:spcBef>
                  <a:spcPts val="1000"/>
                </a:spcBef>
                <a:buSzPct val="85000"/>
                <a:buFont typeface="Wingdings" pitchFamily="2" charset="2"/>
                <a:buChar char="Ø"/>
              </a:pPr>
              <a:r>
                <a:rPr lang="en-US" sz="2800" b="0" dirty="0" smtClean="0"/>
                <a:t>Embrace change</a:t>
              </a:r>
            </a:p>
          </p:txBody>
        </p:sp>
        <p:grpSp>
          <p:nvGrpSpPr>
            <p:cNvPr id="2" name="Group 1"/>
            <p:cNvGrpSpPr/>
            <p:nvPr/>
          </p:nvGrpSpPr>
          <p:grpSpPr>
            <a:xfrm>
              <a:off x="2546048" y="1447800"/>
              <a:ext cx="3975704" cy="1651575"/>
              <a:chOff x="3429000" y="4343400"/>
              <a:chExt cx="3975704" cy="1651575"/>
            </a:xfrm>
          </p:grpSpPr>
          <p:sp>
            <p:nvSpPr>
              <p:cNvPr id="6" name="TextBox 5"/>
              <p:cNvSpPr txBox="1"/>
              <p:nvPr/>
            </p:nvSpPr>
            <p:spPr>
              <a:xfrm>
                <a:off x="3429000" y="4343400"/>
                <a:ext cx="3975704" cy="584775"/>
              </a:xfrm>
              <a:prstGeom prst="rect">
                <a:avLst/>
              </a:prstGeom>
              <a:noFill/>
            </p:spPr>
            <p:txBody>
              <a:bodyPr wrap="none" rtlCol="0">
                <a:spAutoFit/>
              </a:bodyPr>
              <a:lstStyle/>
              <a:p>
                <a:r>
                  <a:rPr lang="en-US" sz="3200" b="1" dirty="0" smtClean="0"/>
                  <a:t>Responding to Change</a:t>
                </a:r>
                <a:endParaRPr lang="en-US" sz="3200" b="1" dirty="0"/>
              </a:p>
            </p:txBody>
          </p:sp>
          <p:sp>
            <p:nvSpPr>
              <p:cNvPr id="7" name="TextBox 6"/>
              <p:cNvSpPr txBox="1"/>
              <p:nvPr/>
            </p:nvSpPr>
            <p:spPr>
              <a:xfrm>
                <a:off x="4943101" y="4876800"/>
                <a:ext cx="947503" cy="584775"/>
              </a:xfrm>
              <a:prstGeom prst="rect">
                <a:avLst/>
              </a:prstGeom>
              <a:noFill/>
            </p:spPr>
            <p:txBody>
              <a:bodyPr wrap="none" rtlCol="0">
                <a:spAutoFit/>
              </a:bodyPr>
              <a:lstStyle/>
              <a:p>
                <a:r>
                  <a:rPr lang="en-US" sz="3200" b="1" i="1" u="sng" dirty="0" smtClean="0"/>
                  <a:t>over</a:t>
                </a:r>
                <a:endParaRPr lang="en-US" sz="3200" b="1" i="1" u="sng" dirty="0"/>
              </a:p>
            </p:txBody>
          </p:sp>
          <p:sp>
            <p:nvSpPr>
              <p:cNvPr id="8" name="TextBox 7"/>
              <p:cNvSpPr txBox="1"/>
              <p:nvPr/>
            </p:nvSpPr>
            <p:spPr>
              <a:xfrm>
                <a:off x="3936030" y="5410200"/>
                <a:ext cx="2961645" cy="584775"/>
              </a:xfrm>
              <a:prstGeom prst="rect">
                <a:avLst/>
              </a:prstGeom>
              <a:noFill/>
            </p:spPr>
            <p:txBody>
              <a:bodyPr wrap="none" rtlCol="0">
                <a:spAutoFit/>
              </a:bodyPr>
              <a:lstStyle/>
              <a:p>
                <a:r>
                  <a:rPr lang="en-US" sz="3200" b="1" dirty="0" smtClean="0"/>
                  <a:t>Following a Plan</a:t>
                </a:r>
                <a:endParaRPr lang="en-US" sz="3200" b="1" dirty="0"/>
              </a:p>
            </p:txBody>
          </p:sp>
        </p:grpSp>
      </p:grpSp>
    </p:spTree>
    <p:extLst>
      <p:ext uri="{BB962C8B-B14F-4D97-AF65-F5344CB8AC3E}">
        <p14:creationId xmlns:p14="http://schemas.microsoft.com/office/powerpoint/2010/main" val="18392218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p:txBody>
          <a:bodyPr>
            <a:noAutofit/>
          </a:bodyPr>
          <a:lstStyle/>
          <a:p>
            <a:pPr eaLnBrk="1" hangingPunct="1"/>
            <a:r>
              <a:rPr lang="en-US" sz="3200" b="1" dirty="0" smtClean="0"/>
              <a:t>CUSTOMERS OVER CONTRACTS</a:t>
            </a:r>
          </a:p>
        </p:txBody>
      </p:sp>
      <p:grpSp>
        <p:nvGrpSpPr>
          <p:cNvPr id="3" name="Group 2"/>
          <p:cNvGrpSpPr/>
          <p:nvPr/>
        </p:nvGrpSpPr>
        <p:grpSpPr>
          <a:xfrm>
            <a:off x="228600" y="1295400"/>
            <a:ext cx="8763000" cy="4558496"/>
            <a:chOff x="152400" y="1371600"/>
            <a:chExt cx="8763000" cy="4558496"/>
          </a:xfrm>
        </p:grpSpPr>
        <p:sp>
          <p:nvSpPr>
            <p:cNvPr id="5" name="TextBox 4"/>
            <p:cNvSpPr txBox="1"/>
            <p:nvPr/>
          </p:nvSpPr>
          <p:spPr bwMode="auto">
            <a:xfrm>
              <a:off x="152400" y="3124200"/>
              <a:ext cx="8763000" cy="2805896"/>
            </a:xfrm>
            <a:prstGeom prst="rect">
              <a:avLst/>
            </a:prstGeom>
            <a:noFill/>
            <a:ln w="9525">
              <a:noFill/>
              <a:miter lim="800000"/>
              <a:headEnd/>
              <a:tailEnd/>
            </a:ln>
          </p:spPr>
          <p:txBody>
            <a:bodyPr wrap="square" rtlCol="0">
              <a:prstTxWarp prst="textNoShape">
                <a:avLst/>
              </a:prstTxWarp>
              <a:spAutoFit/>
            </a:bodyPr>
            <a:lstStyle/>
            <a:p>
              <a:pPr marL="800100" lvl="1" indent="-342900">
                <a:spcBef>
                  <a:spcPts val="1000"/>
                </a:spcBef>
                <a:buSzPct val="85000"/>
                <a:buFont typeface="Wingdings" pitchFamily="2" charset="2"/>
                <a:buChar char="Ø"/>
              </a:pPr>
              <a:r>
                <a:rPr lang="en-US" sz="2800" b="0" dirty="0" smtClean="0"/>
                <a:t>Because all requirements cannot be known at the beginning of a project, Agile stresses the need for continuous engagement and conversation with the business during the course of the project.</a:t>
              </a:r>
            </a:p>
            <a:p>
              <a:pPr marL="800100" lvl="1" indent="-342900">
                <a:spcBef>
                  <a:spcPts val="1000"/>
                </a:spcBef>
                <a:buSzPct val="85000"/>
                <a:buFont typeface="Wingdings" pitchFamily="2" charset="2"/>
                <a:buChar char="Ø"/>
              </a:pPr>
              <a:r>
                <a:rPr lang="en-US" sz="2800" b="0" dirty="0" smtClean="0"/>
                <a:t>Business and IT no longer sign a contract and walk their separate ways.</a:t>
              </a:r>
            </a:p>
          </p:txBody>
        </p:sp>
        <p:grpSp>
          <p:nvGrpSpPr>
            <p:cNvPr id="2" name="Group 1"/>
            <p:cNvGrpSpPr/>
            <p:nvPr/>
          </p:nvGrpSpPr>
          <p:grpSpPr>
            <a:xfrm>
              <a:off x="2422104" y="1371600"/>
              <a:ext cx="4223592" cy="1499175"/>
              <a:chOff x="1828800" y="1371600"/>
              <a:chExt cx="4223592" cy="1499175"/>
            </a:xfrm>
          </p:grpSpPr>
          <p:sp>
            <p:nvSpPr>
              <p:cNvPr id="6" name="TextBox 5"/>
              <p:cNvSpPr txBox="1"/>
              <p:nvPr/>
            </p:nvSpPr>
            <p:spPr>
              <a:xfrm>
                <a:off x="3466845" y="1828800"/>
                <a:ext cx="947503" cy="584775"/>
              </a:xfrm>
              <a:prstGeom prst="rect">
                <a:avLst/>
              </a:prstGeom>
              <a:noFill/>
            </p:spPr>
            <p:txBody>
              <a:bodyPr wrap="none" rtlCol="0">
                <a:spAutoFit/>
              </a:bodyPr>
              <a:lstStyle/>
              <a:p>
                <a:r>
                  <a:rPr lang="en-US" sz="3200" b="1" i="1" u="sng" dirty="0" smtClean="0"/>
                  <a:t>over</a:t>
                </a:r>
                <a:endParaRPr lang="en-US" sz="3200" b="1" i="1" u="sng" dirty="0"/>
              </a:p>
            </p:txBody>
          </p:sp>
          <p:sp>
            <p:nvSpPr>
              <p:cNvPr id="7" name="TextBox 6"/>
              <p:cNvSpPr txBox="1"/>
              <p:nvPr/>
            </p:nvSpPr>
            <p:spPr>
              <a:xfrm>
                <a:off x="2068834" y="2286000"/>
                <a:ext cx="3743525" cy="584775"/>
              </a:xfrm>
              <a:prstGeom prst="rect">
                <a:avLst/>
              </a:prstGeom>
              <a:noFill/>
            </p:spPr>
            <p:txBody>
              <a:bodyPr wrap="none" rtlCol="0">
                <a:spAutoFit/>
              </a:bodyPr>
              <a:lstStyle/>
              <a:p>
                <a:r>
                  <a:rPr lang="en-US" sz="3200" b="1" dirty="0" smtClean="0"/>
                  <a:t>Contract Negotiation</a:t>
                </a:r>
                <a:endParaRPr lang="en-US" sz="3200" b="1" dirty="0"/>
              </a:p>
            </p:txBody>
          </p:sp>
          <p:sp>
            <p:nvSpPr>
              <p:cNvPr id="8" name="TextBox 7"/>
              <p:cNvSpPr txBox="1"/>
              <p:nvPr/>
            </p:nvSpPr>
            <p:spPr>
              <a:xfrm>
                <a:off x="1828800" y="1371600"/>
                <a:ext cx="4223592" cy="584775"/>
              </a:xfrm>
              <a:prstGeom prst="rect">
                <a:avLst/>
              </a:prstGeom>
              <a:noFill/>
            </p:spPr>
            <p:txBody>
              <a:bodyPr wrap="none" rtlCol="0">
                <a:spAutoFit/>
              </a:bodyPr>
              <a:lstStyle/>
              <a:p>
                <a:r>
                  <a:rPr lang="en-US" sz="3200" b="1" dirty="0" smtClean="0"/>
                  <a:t>Customer Collaboration</a:t>
                </a:r>
                <a:endParaRPr lang="en-US" sz="3200" b="1" dirty="0"/>
              </a:p>
            </p:txBody>
          </p:sp>
        </p:grpSp>
      </p:grpSp>
    </p:spTree>
    <p:extLst>
      <p:ext uri="{BB962C8B-B14F-4D97-AF65-F5344CB8AC3E}">
        <p14:creationId xmlns:p14="http://schemas.microsoft.com/office/powerpoint/2010/main" val="4046546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a:xfrm>
            <a:off x="152400" y="304800"/>
            <a:ext cx="8478907" cy="487362"/>
          </a:xfrm>
        </p:spPr>
        <p:txBody>
          <a:bodyPr>
            <a:noAutofit/>
          </a:bodyPr>
          <a:lstStyle/>
          <a:p>
            <a:pPr eaLnBrk="1" hangingPunct="1"/>
            <a:r>
              <a:rPr lang="en-US" sz="3200" b="1" dirty="0" smtClean="0"/>
              <a:t>AGILE MANIFESTO’S TENETS – SOME TAKEAWAYS</a:t>
            </a:r>
          </a:p>
        </p:txBody>
      </p:sp>
      <p:sp>
        <p:nvSpPr>
          <p:cNvPr id="5" name="TextBox 4"/>
          <p:cNvSpPr txBox="1"/>
          <p:nvPr/>
        </p:nvSpPr>
        <p:spPr bwMode="auto">
          <a:xfrm>
            <a:off x="381000" y="1447800"/>
            <a:ext cx="8116614" cy="4355038"/>
          </a:xfrm>
          <a:prstGeom prst="rect">
            <a:avLst/>
          </a:prstGeom>
          <a:noFill/>
          <a:ln w="9525">
            <a:noFill/>
            <a:miter lim="800000"/>
            <a:headEnd/>
            <a:tailEnd/>
          </a:ln>
        </p:spPr>
        <p:txBody>
          <a:bodyPr wrap="square" rtlCol="0">
            <a:prstTxWarp prst="textNoShape">
              <a:avLst/>
            </a:prstTxWarp>
            <a:spAutoFit/>
          </a:bodyPr>
          <a:lstStyle/>
          <a:p>
            <a:pPr marL="342900" indent="-342900">
              <a:spcBef>
                <a:spcPts val="1000"/>
              </a:spcBef>
              <a:buSzPct val="85000"/>
              <a:buFont typeface="Wingdings" pitchFamily="2" charset="2"/>
              <a:buChar char="Ø"/>
            </a:pPr>
            <a:r>
              <a:rPr lang="en-US" sz="2800" dirty="0" smtClean="0">
                <a:solidFill>
                  <a:prstClr val="black"/>
                </a:solidFill>
              </a:rPr>
              <a:t>Communication is generally considered to be the most important critical success factor for any project (Agile or waterfall!).  </a:t>
            </a:r>
          </a:p>
          <a:p>
            <a:pPr marL="342900" indent="-342900">
              <a:spcBef>
                <a:spcPts val="1000"/>
              </a:spcBef>
              <a:buSzPct val="85000"/>
              <a:buFont typeface="Wingdings" pitchFamily="2" charset="2"/>
              <a:buChar char="Ø"/>
            </a:pPr>
            <a:r>
              <a:rPr lang="en-US" sz="2800" dirty="0" smtClean="0">
                <a:solidFill>
                  <a:prstClr val="black"/>
                </a:solidFill>
              </a:rPr>
              <a:t>Processes seem logical, but they often get in the way and slow down product development – and its rollout into production.</a:t>
            </a:r>
          </a:p>
          <a:p>
            <a:pPr marL="342900" indent="-342900">
              <a:spcBef>
                <a:spcPts val="1000"/>
              </a:spcBef>
              <a:buSzPct val="85000"/>
              <a:buFont typeface="Wingdings" pitchFamily="2" charset="2"/>
              <a:buChar char="Ø"/>
            </a:pPr>
            <a:r>
              <a:rPr lang="en-US" sz="2800" dirty="0" smtClean="0">
                <a:solidFill>
                  <a:prstClr val="black"/>
                </a:solidFill>
              </a:rPr>
              <a:t>Agile teams create “just in time” and “just enough” documentation.</a:t>
            </a:r>
          </a:p>
          <a:p>
            <a:pPr marL="342900" indent="-342900">
              <a:spcBef>
                <a:spcPts val="1000"/>
              </a:spcBef>
              <a:buSzPct val="85000"/>
              <a:buFont typeface="Wingdings" pitchFamily="2" charset="2"/>
              <a:buChar char="Ø"/>
            </a:pPr>
            <a:r>
              <a:rPr lang="en-US" sz="2800" dirty="0" smtClean="0">
                <a:solidFill>
                  <a:prstClr val="black"/>
                </a:solidFill>
              </a:rPr>
              <a:t>Agile teams embrace change to the backlog.</a:t>
            </a:r>
          </a:p>
        </p:txBody>
      </p:sp>
    </p:spTree>
    <p:extLst>
      <p:ext uri="{BB962C8B-B14F-4D97-AF65-F5344CB8AC3E}">
        <p14:creationId xmlns:p14="http://schemas.microsoft.com/office/powerpoint/2010/main" val="27607352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5"/>
          <p:cNvSpPr>
            <a:spLocks noGrp="1"/>
          </p:cNvSpPr>
          <p:nvPr>
            <p:ph type="title"/>
          </p:nvPr>
        </p:nvSpPr>
        <p:spPr>
          <a:xfrm>
            <a:off x="228600" y="152400"/>
            <a:ext cx="7296913" cy="487362"/>
          </a:xfrm>
        </p:spPr>
        <p:txBody>
          <a:bodyPr>
            <a:noAutofit/>
          </a:bodyPr>
          <a:lstStyle/>
          <a:p>
            <a:pPr eaLnBrk="1" hangingPunct="1"/>
            <a:r>
              <a:rPr lang="en-US" sz="3200" dirty="0" smtClean="0"/>
              <a:t>THE MANIFESTO’S 12 PRINCIPLES</a:t>
            </a:r>
            <a:endParaRPr lang="en-US" sz="3200" b="1" dirty="0" smtClean="0"/>
          </a:p>
        </p:txBody>
      </p:sp>
      <p:sp>
        <p:nvSpPr>
          <p:cNvPr id="5" name="TextBox 4"/>
          <p:cNvSpPr txBox="1"/>
          <p:nvPr/>
        </p:nvSpPr>
        <p:spPr bwMode="auto">
          <a:xfrm>
            <a:off x="0" y="838200"/>
            <a:ext cx="9144000" cy="5504071"/>
          </a:xfrm>
          <a:prstGeom prst="rect">
            <a:avLst/>
          </a:prstGeom>
          <a:solidFill>
            <a:schemeClr val="bg1"/>
          </a:solidFill>
          <a:ln w="9525">
            <a:noFill/>
            <a:miter lim="800000"/>
            <a:headEnd/>
            <a:tailEnd/>
          </a:ln>
        </p:spPr>
        <p:txBody>
          <a:bodyPr wrap="square" rtlCol="0">
            <a:prstTxWarp prst="textNoShape">
              <a:avLst/>
            </a:prstTxWarp>
            <a:spAutoFit/>
          </a:bodyPr>
          <a:lstStyle/>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Customer satisfaction by rapid delivery of useful software</a:t>
            </a: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Welcoming changing requirements, even late in development</a:t>
            </a:r>
            <a:endParaRPr lang="en-US" sz="2000" b="1" dirty="0">
              <a:solidFill>
                <a:prstClr val="black"/>
              </a:solidFill>
              <a:cs typeface="Arial" panose="020B0604020202020204" pitchFamily="34" charset="0"/>
            </a:endParaRP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Working software is delivered frequently (in only days or weeks)</a:t>
            </a: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Close, daily cooperation between business people and developers</a:t>
            </a: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Projects are built around motivated individuals who should be trusted</a:t>
            </a: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Face-to-face conversation is the best form of communication</a:t>
            </a:r>
          </a:p>
          <a:p>
            <a:pPr marL="800100" lvl="1" indent="-342900" algn="just">
              <a:spcBef>
                <a:spcPts val="1000"/>
              </a:spcBef>
              <a:buFont typeface="+mj-lt"/>
              <a:buAutoNum type="arabicPeriod"/>
            </a:pPr>
            <a:r>
              <a:rPr lang="en-US" sz="2000" b="1" dirty="0" smtClean="0">
                <a:solidFill>
                  <a:prstClr val="black"/>
                </a:solidFill>
                <a:cs typeface="Arial" panose="020B0604020202020204" pitchFamily="34" charset="0"/>
              </a:rPr>
              <a:t>Working software is the principal measure of progress</a:t>
            </a:r>
          </a:p>
          <a:p>
            <a:pPr marL="800100" lvl="1" indent="-342900" algn="just">
              <a:spcBef>
                <a:spcPts val="1000"/>
              </a:spcBef>
              <a:buFont typeface="+mj-lt"/>
              <a:buAutoNum type="arabicPeriod"/>
            </a:pPr>
            <a:r>
              <a:rPr lang="en-US" sz="2000" b="1" dirty="0">
                <a:solidFill>
                  <a:prstClr val="black"/>
                </a:solidFill>
                <a:cs typeface="Arial" panose="020B0604020202020204" pitchFamily="34" charset="0"/>
              </a:rPr>
              <a:t>Sustainable development, ability for a delivery team to maintain a constant pace </a:t>
            </a:r>
            <a:r>
              <a:rPr lang="en-US" sz="2000" b="1" dirty="0" smtClean="0"/>
              <a:t>indefinitely</a:t>
            </a:r>
            <a:endParaRPr lang="en-US" sz="2000" b="1" dirty="0">
              <a:solidFill>
                <a:prstClr val="black"/>
              </a:solidFill>
              <a:cs typeface="Arial" panose="020B0604020202020204" pitchFamily="34" charset="0"/>
            </a:endParaRPr>
          </a:p>
          <a:p>
            <a:pPr marL="800100" lvl="1" indent="-342900" algn="just">
              <a:spcBef>
                <a:spcPts val="1000"/>
              </a:spcBef>
              <a:buFont typeface="+mj-lt"/>
              <a:buAutoNum type="arabicPeriod"/>
            </a:pPr>
            <a:r>
              <a:rPr lang="en-US" sz="2000" b="1" dirty="0">
                <a:solidFill>
                  <a:prstClr val="black"/>
                </a:solidFill>
                <a:cs typeface="Arial" panose="020B0604020202020204" pitchFamily="34" charset="0"/>
              </a:rPr>
              <a:t>Continuous attention to technical excellence and good design</a:t>
            </a:r>
          </a:p>
          <a:p>
            <a:pPr marL="800100" lvl="1" indent="-342900" algn="just">
              <a:spcBef>
                <a:spcPts val="1000"/>
              </a:spcBef>
              <a:buFont typeface="+mj-lt"/>
              <a:buAutoNum type="arabicPeriod"/>
            </a:pPr>
            <a:r>
              <a:rPr lang="en-US" sz="2000" b="1" dirty="0">
                <a:solidFill>
                  <a:prstClr val="black"/>
                </a:solidFill>
                <a:cs typeface="Arial" panose="020B0604020202020204" pitchFamily="34" charset="0"/>
              </a:rPr>
              <a:t>Simplicity – the art of maximizing the amount of work </a:t>
            </a:r>
            <a:r>
              <a:rPr lang="en-US" sz="2000" b="1" i="1" u="sng" dirty="0">
                <a:solidFill>
                  <a:prstClr val="black"/>
                </a:solidFill>
                <a:cs typeface="Arial" panose="020B0604020202020204" pitchFamily="34" charset="0"/>
              </a:rPr>
              <a:t>not</a:t>
            </a:r>
            <a:r>
              <a:rPr lang="en-US" sz="2000" b="1" dirty="0">
                <a:solidFill>
                  <a:prstClr val="black"/>
                </a:solidFill>
                <a:cs typeface="Arial" panose="020B0604020202020204" pitchFamily="34" charset="0"/>
              </a:rPr>
              <a:t> done – is essential</a:t>
            </a:r>
          </a:p>
          <a:p>
            <a:pPr marL="800100" lvl="1" indent="-342900" algn="just">
              <a:spcBef>
                <a:spcPts val="1000"/>
              </a:spcBef>
              <a:buFont typeface="+mj-lt"/>
              <a:buAutoNum type="arabicPeriod"/>
            </a:pPr>
            <a:r>
              <a:rPr lang="en-US" sz="2000" b="1" dirty="0">
                <a:solidFill>
                  <a:prstClr val="black"/>
                </a:solidFill>
                <a:cs typeface="Arial" panose="020B0604020202020204" pitchFamily="34" charset="0"/>
              </a:rPr>
              <a:t>Self-organizing teams</a:t>
            </a:r>
          </a:p>
          <a:p>
            <a:pPr marL="800100" lvl="1" indent="-342900" algn="just">
              <a:spcBef>
                <a:spcPts val="1000"/>
              </a:spcBef>
              <a:buFont typeface="+mj-lt"/>
              <a:buAutoNum type="arabicPeriod"/>
            </a:pPr>
            <a:r>
              <a:rPr lang="en-US" sz="2000" b="1" dirty="0">
                <a:solidFill>
                  <a:prstClr val="black"/>
                </a:solidFill>
                <a:cs typeface="Arial" panose="020B0604020202020204" pitchFamily="34" charset="0"/>
              </a:rPr>
              <a:t>Regular adaptation to changing </a:t>
            </a:r>
            <a:r>
              <a:rPr lang="en-US" sz="2000" b="1" dirty="0" smtClean="0">
                <a:solidFill>
                  <a:prstClr val="black"/>
                </a:solidFill>
                <a:cs typeface="Arial" panose="020B0604020202020204" pitchFamily="34" charset="0"/>
              </a:rPr>
              <a:t>circumstances</a:t>
            </a:r>
            <a:endParaRPr lang="en-US" sz="2000" b="0" dirty="0" smtClean="0">
              <a:solidFill>
                <a:prstClr val="black"/>
              </a:solidFill>
              <a:latin typeface="Calibri"/>
            </a:endParaRPr>
          </a:p>
        </p:txBody>
      </p:sp>
    </p:spTree>
    <p:extLst>
      <p:ext uri="{BB962C8B-B14F-4D97-AF65-F5344CB8AC3E}">
        <p14:creationId xmlns:p14="http://schemas.microsoft.com/office/powerpoint/2010/main" val="248406370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noAutofit/>
          </a:bodyPr>
          <a:lstStyle/>
          <a:p>
            <a:pPr eaLnBrk="1" hangingPunct="1"/>
            <a:r>
              <a:rPr lang="en-US" sz="3200" b="1" dirty="0" smtClean="0"/>
              <a:t>THE EMERGENCE OF SCRUM</a:t>
            </a:r>
          </a:p>
        </p:txBody>
      </p:sp>
      <p:sp>
        <p:nvSpPr>
          <p:cNvPr id="5" name="TextBox 4"/>
          <p:cNvSpPr txBox="1"/>
          <p:nvPr/>
        </p:nvSpPr>
        <p:spPr bwMode="auto">
          <a:xfrm>
            <a:off x="381000" y="1219200"/>
            <a:ext cx="8077200" cy="4739759"/>
          </a:xfrm>
          <a:prstGeom prst="rect">
            <a:avLst/>
          </a:prstGeom>
          <a:solidFill>
            <a:schemeClr val="bg1"/>
          </a:solidFill>
          <a:ln w="9525">
            <a:noFill/>
            <a:miter lim="800000"/>
            <a:headEnd/>
            <a:tailEnd/>
          </a:ln>
        </p:spPr>
        <p:txBody>
          <a:bodyPr wrap="square" rtlCol="0">
            <a:prstTxWarp prst="textNoShape">
              <a:avLst/>
            </a:prstTxWarp>
            <a:spAutoFit/>
          </a:bodyPr>
          <a:lstStyle/>
          <a:p>
            <a:pPr marL="457200" indent="-457200" eaLnBrk="0" hangingPunct="0">
              <a:spcBef>
                <a:spcPts val="1200"/>
              </a:spcBef>
              <a:buSzPct val="85000"/>
              <a:buFont typeface="Wingdings" pitchFamily="2" charset="2"/>
              <a:buChar char="Ø"/>
            </a:pPr>
            <a:r>
              <a:rPr lang="en-US" sz="2800" b="0" dirty="0">
                <a:latin typeface="+mn-lt"/>
              </a:rPr>
              <a:t>The term “Scrum” has its roots as a Rugby term</a:t>
            </a:r>
          </a:p>
          <a:p>
            <a:pPr marL="457200" indent="-457200" eaLnBrk="0" hangingPunct="0">
              <a:spcBef>
                <a:spcPts val="1200"/>
              </a:spcBef>
              <a:buSzPct val="85000"/>
              <a:buFont typeface="Wingdings" pitchFamily="2" charset="2"/>
              <a:buChar char="Ø"/>
            </a:pPr>
            <a:r>
              <a:rPr lang="en-US" sz="2800" b="0" dirty="0">
                <a:latin typeface="+mn-lt"/>
              </a:rPr>
              <a:t>Initial ideas came from the manufacturing industry </a:t>
            </a:r>
          </a:p>
          <a:p>
            <a:pPr marL="457200" indent="-457200" eaLnBrk="0" hangingPunct="0">
              <a:spcBef>
                <a:spcPts val="1200"/>
              </a:spcBef>
              <a:buSzPct val="85000"/>
              <a:buFont typeface="Wingdings" pitchFamily="2" charset="2"/>
              <a:buChar char="Ø"/>
            </a:pPr>
            <a:r>
              <a:rPr lang="en-US" sz="2800" b="0" dirty="0">
                <a:latin typeface="+mn-lt"/>
              </a:rPr>
              <a:t>Ideas came together slowly in a series of white papers from 1986 – 1995</a:t>
            </a:r>
          </a:p>
          <a:p>
            <a:pPr marL="457200" indent="-457200" eaLnBrk="0" hangingPunct="0">
              <a:spcBef>
                <a:spcPts val="1200"/>
              </a:spcBef>
              <a:buSzPct val="85000"/>
              <a:buFont typeface="Wingdings" pitchFamily="2" charset="2"/>
              <a:buChar char="Ø"/>
            </a:pPr>
            <a:r>
              <a:rPr lang="en-US" sz="2800" b="0" dirty="0">
                <a:latin typeface="+mn-lt"/>
              </a:rPr>
              <a:t>Ken Schwaber and Jeff Sutherland formalized it in 1995</a:t>
            </a:r>
          </a:p>
          <a:p>
            <a:pPr marL="457200" indent="-457200" eaLnBrk="0" hangingPunct="0">
              <a:spcBef>
                <a:spcPts val="1200"/>
              </a:spcBef>
              <a:buSzPct val="85000"/>
              <a:buFont typeface="Wingdings" pitchFamily="2" charset="2"/>
              <a:buChar char="Ø"/>
            </a:pPr>
            <a:r>
              <a:rPr lang="en-US" sz="2800" b="0" dirty="0">
                <a:latin typeface="+mn-lt"/>
              </a:rPr>
              <a:t>The first wave of books came out from 1998 – 2001</a:t>
            </a:r>
          </a:p>
          <a:p>
            <a:pPr marL="457200" indent="-457200" eaLnBrk="0" hangingPunct="0">
              <a:spcBef>
                <a:spcPts val="1200"/>
              </a:spcBef>
              <a:buSzPct val="85000"/>
              <a:buFont typeface="Wingdings" pitchFamily="2" charset="2"/>
              <a:buChar char="Ø"/>
            </a:pPr>
            <a:r>
              <a:rPr lang="en-US" sz="2800" b="0" dirty="0">
                <a:latin typeface="+mn-lt"/>
              </a:rPr>
              <a:t>It is now considered the fastest growing approach to software </a:t>
            </a:r>
            <a:r>
              <a:rPr lang="en-US" sz="2800" b="0" dirty="0" smtClean="0">
                <a:latin typeface="+mn-lt"/>
              </a:rPr>
              <a:t>development</a:t>
            </a:r>
            <a:endParaRPr lang="en-US" sz="2800" b="0" dirty="0">
              <a:latin typeface="+mn-lt"/>
            </a:endParaRPr>
          </a:p>
        </p:txBody>
      </p:sp>
    </p:spTree>
    <p:extLst>
      <p:ext uri="{BB962C8B-B14F-4D97-AF65-F5344CB8AC3E}">
        <p14:creationId xmlns:p14="http://schemas.microsoft.com/office/powerpoint/2010/main" val="3489684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5"/>
          <p:cNvSpPr>
            <a:spLocks noGrp="1"/>
          </p:cNvSpPr>
          <p:nvPr>
            <p:ph type="title"/>
          </p:nvPr>
        </p:nvSpPr>
        <p:spPr/>
        <p:txBody>
          <a:bodyPr>
            <a:normAutofit fontScale="90000"/>
          </a:bodyPr>
          <a:lstStyle/>
          <a:p>
            <a:r>
              <a:rPr lang="en-US" sz="3200" b="1" dirty="0" smtClean="0"/>
              <a:t>SCRUM: LIGHTWEIGHT AND SIMPLE</a:t>
            </a:r>
            <a:endParaRPr lang="en-US" sz="3200" b="1" dirty="0" smtClean="0">
              <a:solidFill>
                <a:srgbClr val="002060"/>
              </a:solidFill>
            </a:endParaRPr>
          </a:p>
        </p:txBody>
      </p:sp>
      <p:pic>
        <p:nvPicPr>
          <p:cNvPr id="38917" name="Picture 8" descr="http://www.tarkia.com/blog/wp-content/uploads/2010/03/031110_1053_ScrumValueD1.png"/>
          <p:cNvPicPr>
            <a:picLocks noChangeAspect="1" noChangeArrowheads="1"/>
          </p:cNvPicPr>
          <p:nvPr/>
        </p:nvPicPr>
        <p:blipFill>
          <a:blip r:embed="rId3"/>
          <a:srcRect/>
          <a:stretch>
            <a:fillRect/>
          </a:stretch>
        </p:blipFill>
        <p:spPr bwMode="auto">
          <a:xfrm>
            <a:off x="136566" y="1371600"/>
            <a:ext cx="8979001" cy="4267201"/>
          </a:xfrm>
          <a:prstGeom prst="rect">
            <a:avLst/>
          </a:prstGeom>
          <a:noFill/>
          <a:ln w="9525">
            <a:noFill/>
            <a:miter lim="800000"/>
            <a:headEnd/>
            <a:tailEnd/>
          </a:ln>
        </p:spPr>
      </p:pic>
      <p:sp>
        <p:nvSpPr>
          <p:cNvPr id="7" name="TextBox 6"/>
          <p:cNvSpPr txBox="1"/>
          <p:nvPr/>
        </p:nvSpPr>
        <p:spPr bwMode="auto">
          <a:xfrm>
            <a:off x="457199" y="5638800"/>
            <a:ext cx="8305799" cy="461665"/>
          </a:xfrm>
          <a:prstGeom prst="rect">
            <a:avLst/>
          </a:prstGeom>
          <a:solidFill>
            <a:schemeClr val="accent3">
              <a:lumMod val="50000"/>
            </a:schemeClr>
          </a:solidFill>
          <a:ln>
            <a:headEnd/>
            <a:tailEnd/>
          </a:ln>
        </p:spPr>
        <p:style>
          <a:lnRef idx="1">
            <a:schemeClr val="accent1"/>
          </a:lnRef>
          <a:fillRef idx="1001">
            <a:schemeClr val="dk2"/>
          </a:fillRef>
          <a:effectRef idx="2">
            <a:schemeClr val="accent1"/>
          </a:effectRef>
          <a:fontRef idx="minor">
            <a:schemeClr val="lt1"/>
          </a:fontRef>
        </p:style>
        <p:txBody>
          <a:bodyPr wrap="square" rtlCol="0">
            <a:prstTxWarp prst="textNoShape">
              <a:avLst/>
            </a:prstTxWarp>
            <a:spAutoFit/>
          </a:bodyPr>
          <a:lstStyle/>
          <a:p>
            <a:pPr algn="ctr" eaLnBrk="0" hangingPunct="0"/>
            <a:r>
              <a:rPr lang="en-US" sz="2400" b="1" dirty="0" smtClean="0"/>
              <a:t>The Scrum framework</a:t>
            </a:r>
          </a:p>
        </p:txBody>
      </p:sp>
    </p:spTree>
    <p:extLst>
      <p:ext uri="{BB962C8B-B14F-4D97-AF65-F5344CB8AC3E}">
        <p14:creationId xmlns:p14="http://schemas.microsoft.com/office/powerpoint/2010/main" val="3124173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5"/>
          <p:cNvSpPr>
            <a:spLocks noGrp="1"/>
          </p:cNvSpPr>
          <p:nvPr>
            <p:ph type="title"/>
          </p:nvPr>
        </p:nvSpPr>
        <p:spPr/>
        <p:txBody>
          <a:bodyPr>
            <a:normAutofit fontScale="90000"/>
          </a:bodyPr>
          <a:lstStyle/>
          <a:p>
            <a:pPr eaLnBrk="1" hangingPunct="1"/>
            <a:r>
              <a:rPr lang="en-US" sz="3200" b="1" dirty="0" smtClean="0"/>
              <a:t>SCRUM IS AN EMPIRICAL PROCESS</a:t>
            </a:r>
            <a:endParaRPr lang="en-US" sz="3200" b="1" dirty="0" smtClean="0">
              <a:solidFill>
                <a:srgbClr val="002060"/>
              </a:solidFill>
            </a:endParaRPr>
          </a:p>
        </p:txBody>
      </p:sp>
      <p:grpSp>
        <p:nvGrpSpPr>
          <p:cNvPr id="6" name="Group 5"/>
          <p:cNvGrpSpPr/>
          <p:nvPr/>
        </p:nvGrpSpPr>
        <p:grpSpPr>
          <a:xfrm>
            <a:off x="120869" y="1676400"/>
            <a:ext cx="8991600" cy="4555093"/>
            <a:chOff x="152400" y="1752600"/>
            <a:chExt cx="8991600" cy="4555093"/>
          </a:xfrm>
        </p:grpSpPr>
        <p:pic>
          <p:nvPicPr>
            <p:cNvPr id="43014" name="Picture 2" descr="http://www.freediyhomeimprovement.com/wp-content/uploads/2010/07/Thermostat2.jpg"/>
            <p:cNvPicPr>
              <a:picLocks noChangeAspect="1" noChangeArrowheads="1"/>
            </p:cNvPicPr>
            <p:nvPr/>
          </p:nvPicPr>
          <p:blipFill>
            <a:blip r:embed="rId3"/>
            <a:srcRect/>
            <a:stretch>
              <a:fillRect/>
            </a:stretch>
          </p:blipFill>
          <p:spPr bwMode="auto">
            <a:xfrm>
              <a:off x="6000750" y="1752600"/>
              <a:ext cx="3143250" cy="3352800"/>
            </a:xfrm>
            <a:prstGeom prst="rect">
              <a:avLst/>
            </a:prstGeom>
            <a:noFill/>
            <a:ln w="9525">
              <a:noFill/>
              <a:miter lim="800000"/>
              <a:headEnd/>
              <a:tailEnd/>
            </a:ln>
          </p:spPr>
        </p:pic>
        <p:sp>
          <p:nvSpPr>
            <p:cNvPr id="8" name="TextBox 7"/>
            <p:cNvSpPr txBox="1"/>
            <p:nvPr/>
          </p:nvSpPr>
          <p:spPr bwMode="auto">
            <a:xfrm>
              <a:off x="152400" y="1752600"/>
              <a:ext cx="6172200" cy="4555093"/>
            </a:xfrm>
            <a:prstGeom prst="rect">
              <a:avLst/>
            </a:prstGeom>
            <a:noFill/>
            <a:ln w="9525">
              <a:noFill/>
              <a:miter lim="800000"/>
              <a:headEnd/>
              <a:tailEnd/>
            </a:ln>
          </p:spPr>
          <p:txBody>
            <a:bodyPr wrap="square" rtlCol="0">
              <a:prstTxWarp prst="textNoShape">
                <a:avLst/>
              </a:prstTxWarp>
              <a:spAutoFit/>
            </a:bodyPr>
            <a:lstStyle/>
            <a:p>
              <a:pPr marL="457200" indent="-457200" eaLnBrk="0" hangingPunct="0">
                <a:spcBef>
                  <a:spcPts val="1200"/>
                </a:spcBef>
                <a:buSzPct val="85000"/>
                <a:buFont typeface="Wingdings" pitchFamily="2" charset="2"/>
                <a:buChar char="Ø"/>
              </a:pPr>
              <a:r>
                <a:rPr lang="en-US" sz="2600" b="0" dirty="0">
                  <a:latin typeface="+mn-lt"/>
                </a:rPr>
                <a:t>Information gained by means of observation or experiments</a:t>
              </a:r>
            </a:p>
            <a:p>
              <a:pPr marL="457200" indent="-457200" eaLnBrk="0" hangingPunct="0">
                <a:spcBef>
                  <a:spcPts val="1200"/>
                </a:spcBef>
                <a:buSzPct val="85000"/>
                <a:buFont typeface="Wingdings" pitchFamily="2" charset="2"/>
                <a:buChar char="Ø"/>
              </a:pPr>
              <a:r>
                <a:rPr lang="en-US" sz="2600" b="0" dirty="0">
                  <a:latin typeface="+mn-lt"/>
                </a:rPr>
                <a:t>Actual temperature drives setting of A/C, heating, etc.</a:t>
              </a:r>
            </a:p>
            <a:p>
              <a:pPr marL="457200" indent="-457200" eaLnBrk="0" hangingPunct="0">
                <a:spcBef>
                  <a:spcPts val="1200"/>
                </a:spcBef>
                <a:buSzPct val="85000"/>
                <a:buFont typeface="Wingdings" pitchFamily="2" charset="2"/>
                <a:buChar char="Ø"/>
              </a:pPr>
              <a:r>
                <a:rPr lang="en-US" sz="2600" b="0" dirty="0">
                  <a:latin typeface="+mn-lt"/>
                </a:rPr>
                <a:t>Adjustments based on actual temperature vs. predictions</a:t>
              </a:r>
            </a:p>
            <a:p>
              <a:pPr marL="457200" indent="-457200" eaLnBrk="0" hangingPunct="0">
                <a:spcBef>
                  <a:spcPts val="1200"/>
                </a:spcBef>
                <a:buSzPct val="85000"/>
                <a:buFont typeface="Wingdings" pitchFamily="2" charset="2"/>
                <a:buChar char="Ø"/>
              </a:pPr>
              <a:r>
                <a:rPr lang="en-US" sz="2600" b="0" dirty="0">
                  <a:latin typeface="+mn-lt"/>
                </a:rPr>
                <a:t>Frequency of inspection and adaptation based on conditions and risk (e.g., server room may have smaller allowance on temperature variance)</a:t>
              </a:r>
            </a:p>
          </p:txBody>
        </p:sp>
      </p:grpSp>
      <p:sp>
        <p:nvSpPr>
          <p:cNvPr id="7" name="TextBox 6"/>
          <p:cNvSpPr txBox="1"/>
          <p:nvPr/>
        </p:nvSpPr>
        <p:spPr bwMode="auto">
          <a:xfrm>
            <a:off x="152400" y="1143000"/>
            <a:ext cx="5638800" cy="523220"/>
          </a:xfrm>
          <a:prstGeom prst="rect">
            <a:avLst/>
          </a:prstGeom>
          <a:solidFill>
            <a:schemeClr val="accent3">
              <a:lumMod val="50000"/>
            </a:schemeClr>
          </a:solidFill>
          <a:ln>
            <a:solidFill>
              <a:schemeClr val="accent3">
                <a:lumMod val="50000"/>
              </a:schemeClr>
            </a:solidFill>
            <a:headEnd/>
            <a:tailEnd/>
          </a:ln>
        </p:spPr>
        <p:style>
          <a:lnRef idx="1">
            <a:schemeClr val="accent1"/>
          </a:lnRef>
          <a:fillRef idx="3">
            <a:schemeClr val="accent1"/>
          </a:fillRef>
          <a:effectRef idx="2">
            <a:schemeClr val="accent1"/>
          </a:effectRef>
          <a:fontRef idx="minor">
            <a:schemeClr val="lt1"/>
          </a:fontRef>
        </p:style>
        <p:txBody>
          <a:bodyPr wrap="square" rtlCol="0">
            <a:prstTxWarp prst="textNoShape">
              <a:avLst/>
            </a:prstTxWarp>
            <a:spAutoFit/>
          </a:bodyPr>
          <a:lstStyle/>
          <a:p>
            <a:pPr eaLnBrk="0" hangingPunct="0"/>
            <a:r>
              <a:rPr lang="en-US" sz="2800" b="1" dirty="0" smtClean="0"/>
              <a:t>Primary Example: Thermostat </a:t>
            </a:r>
          </a:p>
        </p:txBody>
      </p:sp>
    </p:spTree>
    <p:extLst>
      <p:ext uri="{BB962C8B-B14F-4D97-AF65-F5344CB8AC3E}">
        <p14:creationId xmlns:p14="http://schemas.microsoft.com/office/powerpoint/2010/main" val="724420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123007\Documents\Ruma\Functional Products Team\Pictures\Team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819400"/>
            <a:ext cx="2743200" cy="2057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chor="ctr">
            <a:noAutofit/>
          </a:bodyPr>
          <a:lstStyle/>
          <a:p>
            <a:r>
              <a:rPr lang="en-US" sz="3200" b="1" dirty="0" smtClean="0"/>
              <a:t>THE RULES</a:t>
            </a:r>
          </a:p>
        </p:txBody>
      </p:sp>
      <p:sp>
        <p:nvSpPr>
          <p:cNvPr id="4" name="Content Placeholder 2"/>
          <p:cNvSpPr>
            <a:spLocks noGrp="1"/>
          </p:cNvSpPr>
          <p:nvPr>
            <p:ph idx="4294967295"/>
          </p:nvPr>
        </p:nvSpPr>
        <p:spPr>
          <a:xfrm>
            <a:off x="76200" y="1600200"/>
            <a:ext cx="8450263" cy="4572000"/>
          </a:xfrm>
          <a:prstGeom prst="rect">
            <a:avLst/>
          </a:prstGeom>
        </p:spPr>
        <p:txBody>
          <a:bodyPr/>
          <a:lstStyle/>
          <a:p>
            <a:pPr marL="342900" lvl="1" indent="0">
              <a:lnSpc>
                <a:spcPct val="90000"/>
              </a:lnSpc>
              <a:spcBef>
                <a:spcPts val="1200"/>
              </a:spcBef>
              <a:buSzPct val="120000"/>
              <a:buNone/>
              <a:tabLst>
                <a:tab pos="1022350" algn="l"/>
              </a:tabLst>
              <a:defRPr/>
            </a:pPr>
            <a:r>
              <a:rPr lang="en-US" sz="2400" dirty="0" smtClean="0">
                <a:ea typeface="ＭＳ Ｐゴシック" pitchFamily="-112" charset="-128"/>
                <a:cs typeface="ＭＳ Ｐゴシック" pitchFamily="-112" charset="-128"/>
              </a:rPr>
              <a:t>Like </a:t>
            </a:r>
            <a:r>
              <a:rPr lang="en-US" sz="2400" dirty="0">
                <a:ea typeface="ＭＳ Ｐゴシック" pitchFamily="-112" charset="-128"/>
                <a:cs typeface="ＭＳ Ｐゴシック" pitchFamily="-112" charset="-128"/>
              </a:rPr>
              <a:t>the origin of the Rugby term scrum… </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All team members lock arms and push together</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To move the ball forward </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Working together toward the sprint goal</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smtClean="0">
                <a:ea typeface="ＭＳ Ｐゴシック" pitchFamily="-112" charset="-128"/>
                <a:cs typeface="ＭＳ Ｐゴシック" pitchFamily="-112" charset="-128"/>
              </a:rPr>
              <a:t>All </a:t>
            </a:r>
            <a:r>
              <a:rPr lang="en-US" sz="2400" dirty="0">
                <a:ea typeface="ＭＳ Ｐゴシック" pitchFamily="-112" charset="-128"/>
                <a:cs typeface="ＭＳ Ｐゴシック" pitchFamily="-112" charset="-128"/>
              </a:rPr>
              <a:t>scrum team members are equals</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The Entire Scrum Team is committing</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“Do whatever it takes” motto </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dirty="0">
                <a:ea typeface="ＭＳ Ｐゴシック" pitchFamily="-112" charset="-128"/>
                <a:cs typeface="ＭＳ Ｐゴシック" pitchFamily="-112" charset="-128"/>
              </a:rPr>
              <a:t>Complete the Sprint</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400" b="1" i="1" dirty="0">
                <a:solidFill>
                  <a:srgbClr val="333333"/>
                </a:solidFill>
                <a:ea typeface="ＭＳ Ｐゴシック" pitchFamily="-112" charset="-128"/>
                <a:cs typeface="ＭＳ Ｐゴシック" pitchFamily="-112" charset="-128"/>
              </a:rPr>
              <a:t>The team succeeds or fails together – not as a group of individuals but as a </a:t>
            </a:r>
            <a:r>
              <a:rPr lang="en-US" sz="2400" b="1" i="1" dirty="0" smtClean="0">
                <a:solidFill>
                  <a:srgbClr val="333333"/>
                </a:solidFill>
                <a:ea typeface="ＭＳ Ｐゴシック" pitchFamily="-112" charset="-128"/>
                <a:cs typeface="ＭＳ Ｐゴシック" pitchFamily="-112" charset="-128"/>
              </a:rPr>
              <a:t>team</a:t>
            </a:r>
            <a:endParaRPr lang="en-US" sz="2400" b="1" i="1" dirty="0">
              <a:solidFill>
                <a:srgbClr val="333333"/>
              </a:solidFill>
              <a:ea typeface="ＭＳ Ｐゴシック" pitchFamily="-112" charset="-128"/>
              <a:cs typeface="ＭＳ Ｐゴシック" pitchFamily="-112" charset="-128"/>
            </a:endParaRPr>
          </a:p>
        </p:txBody>
      </p:sp>
      <p:sp>
        <p:nvSpPr>
          <p:cNvPr id="5" name="Rounded Rectangle 4"/>
          <p:cNvSpPr/>
          <p:nvPr/>
        </p:nvSpPr>
        <p:spPr>
          <a:xfrm>
            <a:off x="228600" y="1066800"/>
            <a:ext cx="4114800" cy="45720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a:solidFill>
                  <a:prstClr val="white"/>
                </a:solidFill>
              </a:rPr>
              <a:t>“One Team” Approach</a:t>
            </a:r>
          </a:p>
        </p:txBody>
      </p:sp>
    </p:spTree>
    <p:extLst>
      <p:ext uri="{BB962C8B-B14F-4D97-AF65-F5344CB8AC3E}">
        <p14:creationId xmlns:p14="http://schemas.microsoft.com/office/powerpoint/2010/main" val="2786235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304800" y="228600"/>
            <a:ext cx="6912768" cy="584775"/>
          </a:xfrm>
          <a:prstGeom prst="rect">
            <a:avLst/>
          </a:prstGeom>
          <a:noFill/>
          <a:ln w="9525">
            <a:noFill/>
            <a:miter lim="800000"/>
            <a:headEnd/>
            <a:tailEnd/>
          </a:ln>
        </p:spPr>
        <p:txBody>
          <a:bodyPr wrap="square" rtlCol="0">
            <a:prstTxWarp prst="textNoShape">
              <a:avLst/>
            </a:prstTxWarp>
            <a:spAutoFit/>
          </a:bodyPr>
          <a:lstStyle/>
          <a:p>
            <a:pPr eaLnBrk="0" hangingPunct="0"/>
            <a:r>
              <a:rPr lang="en-US" sz="3200" b="1" dirty="0" smtClean="0">
                <a:solidFill>
                  <a:schemeClr val="bg1"/>
                </a:solidFill>
              </a:rPr>
              <a:t>YOUR ACADEMY CONTACTS</a:t>
            </a:r>
          </a:p>
        </p:txBody>
      </p:sp>
      <p:sp>
        <p:nvSpPr>
          <p:cNvPr id="6" name="TextBox 5"/>
          <p:cNvSpPr txBox="1"/>
          <p:nvPr/>
        </p:nvSpPr>
        <p:spPr bwMode="auto">
          <a:xfrm>
            <a:off x="3429000" y="1676400"/>
            <a:ext cx="5334000" cy="138499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2800" b="1" dirty="0" smtClean="0">
                <a:solidFill>
                  <a:schemeClr val="accent3">
                    <a:lumMod val="50000"/>
                  </a:schemeClr>
                </a:solidFill>
              </a:rPr>
              <a:t>Maria Funaro </a:t>
            </a:r>
          </a:p>
          <a:p>
            <a:pPr algn="ctr" eaLnBrk="0" hangingPunct="0"/>
            <a:r>
              <a:rPr lang="en-US" sz="2800" b="1" dirty="0" smtClean="0">
                <a:solidFill>
                  <a:schemeClr val="accent3">
                    <a:lumMod val="50000"/>
                  </a:schemeClr>
                </a:solidFill>
              </a:rPr>
              <a:t>Academy Implementation </a:t>
            </a:r>
            <a:r>
              <a:rPr lang="en-US" sz="2800" b="1" dirty="0">
                <a:solidFill>
                  <a:schemeClr val="accent3">
                    <a:lumMod val="50000"/>
                  </a:schemeClr>
                </a:solidFill>
              </a:rPr>
              <a:t>Lead</a:t>
            </a:r>
          </a:p>
          <a:p>
            <a:pPr algn="ctr" eaLnBrk="0" hangingPunct="0"/>
            <a:r>
              <a:rPr lang="en-US" sz="2800" b="1" dirty="0" smtClean="0">
                <a:solidFill>
                  <a:schemeClr val="accent3">
                    <a:lumMod val="50000"/>
                  </a:schemeClr>
                </a:solidFill>
              </a:rPr>
              <a:t>(139249)</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2438400" cy="2534835"/>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29000"/>
            <a:ext cx="2438400" cy="254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bwMode="auto">
          <a:xfrm>
            <a:off x="609600" y="4495800"/>
            <a:ext cx="4724400" cy="138499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2800" b="1" dirty="0" smtClean="0">
                <a:solidFill>
                  <a:schemeClr val="accent3">
                    <a:lumMod val="50000"/>
                  </a:schemeClr>
                </a:solidFill>
              </a:rPr>
              <a:t>Athinaya Alexander</a:t>
            </a:r>
          </a:p>
          <a:p>
            <a:pPr algn="ctr" eaLnBrk="0" hangingPunct="0"/>
            <a:r>
              <a:rPr lang="en-US" sz="2800" b="1" dirty="0">
                <a:solidFill>
                  <a:schemeClr val="accent3">
                    <a:lumMod val="50000"/>
                  </a:schemeClr>
                </a:solidFill>
              </a:rPr>
              <a:t>Programmer Analyst</a:t>
            </a:r>
            <a:endParaRPr lang="en-US" sz="2800" b="1" dirty="0" smtClean="0">
              <a:solidFill>
                <a:schemeClr val="accent3">
                  <a:lumMod val="50000"/>
                </a:schemeClr>
              </a:solidFill>
            </a:endParaRPr>
          </a:p>
          <a:p>
            <a:pPr algn="ctr" eaLnBrk="0" hangingPunct="0"/>
            <a:r>
              <a:rPr lang="en-US" sz="2800" b="1" dirty="0" smtClean="0">
                <a:solidFill>
                  <a:schemeClr val="accent3">
                    <a:lumMod val="50000"/>
                  </a:schemeClr>
                </a:solidFill>
              </a:rPr>
              <a:t>(275411)</a:t>
            </a:r>
          </a:p>
        </p:txBody>
      </p:sp>
    </p:spTree>
    <p:extLst>
      <p:ext uri="{BB962C8B-B14F-4D97-AF65-F5344CB8AC3E}">
        <p14:creationId xmlns:p14="http://schemas.microsoft.com/office/powerpoint/2010/main" val="3168194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3200" b="1" dirty="0" smtClean="0"/>
              <a:t>THE RULES (</a:t>
            </a:r>
            <a:r>
              <a:rPr lang="en-US" sz="3200" b="1" dirty="0" err="1" smtClean="0"/>
              <a:t>Con’t</a:t>
            </a:r>
            <a:r>
              <a:rPr lang="en-US" sz="3200" b="1" dirty="0" smtClean="0"/>
              <a:t>)</a:t>
            </a:r>
          </a:p>
        </p:txBody>
      </p:sp>
      <p:sp>
        <p:nvSpPr>
          <p:cNvPr id="4" name="Content Placeholder 2"/>
          <p:cNvSpPr>
            <a:spLocks noGrp="1"/>
          </p:cNvSpPr>
          <p:nvPr>
            <p:ph idx="4294967295"/>
          </p:nvPr>
        </p:nvSpPr>
        <p:spPr>
          <a:xfrm>
            <a:off x="381000" y="2438400"/>
            <a:ext cx="5486400" cy="2667000"/>
          </a:xfrm>
          <a:prstGeom prst="rect">
            <a:avLst/>
          </a:prstGeom>
        </p:spPr>
        <p:txBody>
          <a:bodyPr/>
          <a:lstStyle/>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600" dirty="0" smtClean="0">
                <a:ea typeface="ＭＳ Ｐゴシック" pitchFamily="-112" charset="-128"/>
                <a:cs typeface="ＭＳ Ｐゴシック" pitchFamily="-112" charset="-128"/>
              </a:rPr>
              <a:t>The </a:t>
            </a:r>
            <a:r>
              <a:rPr lang="en-US" sz="2600" dirty="0">
                <a:ea typeface="ＭＳ Ｐゴシック" pitchFamily="-112" charset="-128"/>
                <a:cs typeface="ＭＳ Ｐゴシック" pitchFamily="-112" charset="-128"/>
              </a:rPr>
              <a:t>duration of a sprint should be constant between releases</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600" dirty="0">
                <a:ea typeface="ＭＳ Ｐゴシック" pitchFamily="-112" charset="-128"/>
                <a:cs typeface="ＭＳ Ｐゴシック" pitchFamily="-112" charset="-128"/>
              </a:rPr>
              <a:t>Two, Three or Four Weeks; 2 weeks is the norm</a:t>
            </a:r>
          </a:p>
          <a:p>
            <a:pPr marL="685800" lvl="1" indent="-342900">
              <a:lnSpc>
                <a:spcPct val="90000"/>
              </a:lnSpc>
              <a:spcBef>
                <a:spcPts val="1200"/>
              </a:spcBef>
              <a:buSzPct val="85000"/>
              <a:buFont typeface="Wingdings" panose="05000000000000000000" pitchFamily="2" charset="2"/>
              <a:buChar char="Ø"/>
              <a:tabLst>
                <a:tab pos="1022350" algn="l"/>
              </a:tabLst>
              <a:defRPr/>
            </a:pPr>
            <a:r>
              <a:rPr lang="en-US" sz="2600" dirty="0">
                <a:ea typeface="ＭＳ Ｐゴシック" pitchFamily="-112" charset="-128"/>
                <a:cs typeface="ＭＳ Ｐゴシック" pitchFamily="-112" charset="-128"/>
              </a:rPr>
              <a:t>Once a sprint is started, it should be finished.</a:t>
            </a:r>
          </a:p>
        </p:txBody>
      </p:sp>
      <p:sp>
        <p:nvSpPr>
          <p:cNvPr id="5" name="Rounded Rectangle 4"/>
          <p:cNvSpPr/>
          <p:nvPr/>
        </p:nvSpPr>
        <p:spPr>
          <a:xfrm>
            <a:off x="228600" y="1219200"/>
            <a:ext cx="3429000" cy="533400"/>
          </a:xfrm>
          <a:prstGeom prst="round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a:solidFill>
                  <a:prstClr val="white"/>
                </a:solidFill>
              </a:rPr>
              <a:t>The Timebox</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286000"/>
            <a:ext cx="2902226"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307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Autofit/>
          </a:bodyPr>
          <a:lstStyle/>
          <a:p>
            <a:pPr defTabSz="915001">
              <a:defRPr/>
            </a:pPr>
            <a:r>
              <a:rPr lang="en-US" sz="3200" dirty="0" smtClean="0"/>
              <a:t>AGILE PROJECT MANAGEMENT</a:t>
            </a:r>
          </a:p>
        </p:txBody>
      </p:sp>
      <p:sp>
        <p:nvSpPr>
          <p:cNvPr id="26627" name="Rectangle 3"/>
          <p:cNvSpPr>
            <a:spLocks noGrp="1" noChangeArrowheads="1"/>
          </p:cNvSpPr>
          <p:nvPr>
            <p:ph idx="4294967295"/>
          </p:nvPr>
        </p:nvSpPr>
        <p:spPr>
          <a:xfrm>
            <a:off x="76200" y="1143000"/>
            <a:ext cx="5943600" cy="5105400"/>
          </a:xfrm>
          <a:prstGeom prst="rect">
            <a:avLst/>
          </a:prstGeom>
        </p:spPr>
        <p:txBody>
          <a:bodyPr rtlCol="0">
            <a:normAutofit fontScale="92500"/>
          </a:bodyPr>
          <a:lstStyle/>
          <a:p>
            <a:pPr marL="342231" indent="-342231" defTabSz="915001">
              <a:buFontTx/>
              <a:buNone/>
              <a:defRPr/>
            </a:pPr>
            <a:r>
              <a:rPr lang="en-US" b="1" dirty="0" smtClean="0">
                <a:latin typeface="+mj-lt"/>
                <a:cs typeface="Arial" charset="0"/>
              </a:rPr>
              <a:t>Agile Project Management:</a:t>
            </a:r>
            <a:endParaRPr lang="en-US" dirty="0" smtClean="0">
              <a:latin typeface="+mj-lt"/>
            </a:endParaRPr>
          </a:p>
          <a:p>
            <a:pPr defTabSz="915001">
              <a:buFont typeface="Wingdings" panose="05000000000000000000" pitchFamily="2" charset="2"/>
              <a:buChar char="Ø"/>
              <a:defRPr/>
            </a:pPr>
            <a:r>
              <a:rPr lang="en-US" dirty="0" smtClean="0"/>
              <a:t>Is the work of energizing, empowering and enabling project teams to rapidly and reliably deliver customer value </a:t>
            </a:r>
          </a:p>
          <a:p>
            <a:pPr marL="913985" lvl="1" indent="-457200" defTabSz="915001">
              <a:buSzPct val="85000"/>
              <a:buFont typeface="Wingdings" panose="05000000000000000000" pitchFamily="2" charset="2"/>
              <a:buChar char="ü"/>
              <a:defRPr/>
            </a:pPr>
            <a:r>
              <a:rPr lang="en-US" sz="2600" dirty="0" smtClean="0"/>
              <a:t>By engaging customers, and </a:t>
            </a:r>
          </a:p>
          <a:p>
            <a:pPr marL="913985" lvl="1" indent="-457200" defTabSz="915001">
              <a:buSzPct val="85000"/>
              <a:buFont typeface="Wingdings" panose="05000000000000000000" pitchFamily="2" charset="2"/>
              <a:buChar char="ü"/>
              <a:defRPr/>
            </a:pPr>
            <a:r>
              <a:rPr lang="en-US" sz="2600" dirty="0" smtClean="0"/>
              <a:t>Continuously learning and adapting to their changing needs and environments</a:t>
            </a:r>
          </a:p>
          <a:p>
            <a:pPr defTabSz="915001">
              <a:buFont typeface="Wingdings" panose="05000000000000000000" pitchFamily="2" charset="2"/>
              <a:buChar char="Ø"/>
              <a:defRPr/>
            </a:pPr>
            <a:r>
              <a:rPr lang="en-US" dirty="0" smtClean="0"/>
              <a:t>Focuses on enabling teamwork, project throughput and leadership</a:t>
            </a:r>
          </a:p>
        </p:txBody>
      </p:sp>
      <p:sp>
        <p:nvSpPr>
          <p:cNvPr id="8" name="Rectangle 7"/>
          <p:cNvSpPr txBox="1">
            <a:spLocks noChangeArrowheads="1"/>
          </p:cNvSpPr>
          <p:nvPr/>
        </p:nvSpPr>
        <p:spPr>
          <a:xfrm>
            <a:off x="6096000" y="1600200"/>
            <a:ext cx="2750457" cy="3657600"/>
          </a:xfrm>
          <a:prstGeom prst="roundRect">
            <a:avLst>
              <a:gd name="adj" fmla="val 9015"/>
            </a:avLst>
          </a:prstGeom>
          <a:solidFill>
            <a:schemeClr val="accent3">
              <a:lumMod val="50000"/>
            </a:schemeClr>
          </a:solidFill>
          <a:ln/>
        </p:spPr>
        <p:style>
          <a:lnRef idx="0">
            <a:schemeClr val="accent2"/>
          </a:lnRef>
          <a:fillRef idx="3">
            <a:schemeClr val="accent2"/>
          </a:fillRef>
          <a:effectRef idx="3">
            <a:schemeClr val="accent2"/>
          </a:effectRef>
          <a:fontRef idx="minor">
            <a:schemeClr val="lt1"/>
          </a:fontRef>
        </p:style>
        <p:txBody>
          <a:bodyPr/>
          <a:lstStyle/>
          <a:p>
            <a:pPr>
              <a:defRPr/>
            </a:pPr>
            <a:r>
              <a:rPr lang="en-US" sz="2000" kern="0" dirty="0">
                <a:solidFill>
                  <a:schemeClr val="bg1"/>
                </a:solidFill>
              </a:rPr>
              <a:t>The </a:t>
            </a:r>
            <a:r>
              <a:rPr lang="en-US" sz="2000" b="1" kern="0" dirty="0">
                <a:solidFill>
                  <a:schemeClr val="bg1"/>
                </a:solidFill>
              </a:rPr>
              <a:t>PMI Agile Community of Practice </a:t>
            </a:r>
            <a:r>
              <a:rPr lang="en-US" sz="2000" dirty="0"/>
              <a:t>serves as a connecting body between Agile and PMI groups, facilitating communication, cooperation and collaboration between the Agile and PMI communities.</a:t>
            </a:r>
          </a:p>
          <a:p>
            <a:pPr eaLnBrk="0" hangingPunct="0">
              <a:lnSpc>
                <a:spcPct val="90000"/>
              </a:lnSpc>
              <a:spcBef>
                <a:spcPct val="20000"/>
              </a:spcBef>
              <a:buClr>
                <a:srgbClr val="4B88BE"/>
              </a:buClr>
              <a:buSzPct val="75000"/>
              <a:defRPr/>
            </a:pPr>
            <a:endParaRPr lang="en-US" sz="1400" b="1" kern="0" dirty="0">
              <a:solidFill>
                <a:schemeClr val="tx1"/>
              </a:solidFill>
              <a:latin typeface="+mj-lt"/>
            </a:endParaRPr>
          </a:p>
        </p:txBody>
      </p:sp>
    </p:spTree>
    <p:extLst>
      <p:ext uri="{BB962C8B-B14F-4D97-AF65-F5344CB8AC3E}">
        <p14:creationId xmlns:p14="http://schemas.microsoft.com/office/powerpoint/2010/main" val="3270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Autofit/>
          </a:bodyPr>
          <a:lstStyle/>
          <a:p>
            <a:pPr defTabSz="915001">
              <a:defRPr/>
            </a:pPr>
            <a:r>
              <a:rPr lang="en-US" sz="3200" b="1" dirty="0" smtClean="0"/>
              <a:t>AGILE LEADERSHIP AND MANAGEMENT</a:t>
            </a:r>
          </a:p>
        </p:txBody>
      </p:sp>
      <p:sp>
        <p:nvSpPr>
          <p:cNvPr id="25603" name="Rectangle 3"/>
          <p:cNvSpPr>
            <a:spLocks noGrp="1" noChangeArrowheads="1"/>
          </p:cNvSpPr>
          <p:nvPr>
            <p:ph idx="4294967295"/>
          </p:nvPr>
        </p:nvSpPr>
        <p:spPr>
          <a:xfrm>
            <a:off x="304800" y="1676400"/>
            <a:ext cx="8686800" cy="4114800"/>
          </a:xfrm>
          <a:prstGeom prst="rect">
            <a:avLst/>
          </a:prstGeom>
        </p:spPr>
        <p:txBody>
          <a:bodyPr rtlCol="0">
            <a:normAutofit/>
          </a:bodyPr>
          <a:lstStyle/>
          <a:p>
            <a:pPr marL="342231" indent="-342231" defTabSz="915001">
              <a:lnSpc>
                <a:spcPct val="90000"/>
              </a:lnSpc>
              <a:buFontTx/>
              <a:buNone/>
              <a:defRPr/>
            </a:pPr>
            <a:r>
              <a:rPr lang="en-US" b="1" dirty="0" smtClean="0"/>
              <a:t>Declaration of Inter-dependence for Agile Leadership / Management:</a:t>
            </a:r>
          </a:p>
          <a:p>
            <a:pPr marL="342231" indent="-342231" defTabSz="915001">
              <a:lnSpc>
                <a:spcPct val="90000"/>
              </a:lnSpc>
              <a:buFontTx/>
              <a:buNone/>
              <a:defRPr/>
            </a:pPr>
            <a:endParaRPr lang="en-US" sz="1400" b="1" dirty="0" smtClean="0"/>
          </a:p>
          <a:p>
            <a:pPr lvl="1" defTabSz="915001">
              <a:lnSpc>
                <a:spcPct val="80000"/>
              </a:lnSpc>
              <a:buSzPct val="85000"/>
              <a:buFont typeface="Wingdings" panose="05000000000000000000" pitchFamily="2" charset="2"/>
              <a:buChar char="Ø"/>
              <a:defRPr/>
            </a:pPr>
            <a:r>
              <a:rPr lang="en-US" dirty="0" smtClean="0"/>
              <a:t> Increase return on investment</a:t>
            </a:r>
          </a:p>
          <a:p>
            <a:pPr lvl="1" defTabSz="915001">
              <a:lnSpc>
                <a:spcPct val="80000"/>
              </a:lnSpc>
              <a:buSzPct val="85000"/>
              <a:buFont typeface="Wingdings" panose="05000000000000000000" pitchFamily="2" charset="2"/>
              <a:buChar char="Ø"/>
              <a:defRPr/>
            </a:pPr>
            <a:r>
              <a:rPr lang="en-US" dirty="0" smtClean="0"/>
              <a:t> Deliver reliable results</a:t>
            </a:r>
          </a:p>
          <a:p>
            <a:pPr lvl="1" defTabSz="915001">
              <a:lnSpc>
                <a:spcPct val="80000"/>
              </a:lnSpc>
              <a:buSzPct val="85000"/>
              <a:buFont typeface="Wingdings" panose="05000000000000000000" pitchFamily="2" charset="2"/>
              <a:buChar char="Ø"/>
              <a:defRPr/>
            </a:pPr>
            <a:r>
              <a:rPr lang="en-US" dirty="0" smtClean="0"/>
              <a:t> Expect uncertainty</a:t>
            </a:r>
          </a:p>
          <a:p>
            <a:pPr lvl="1" defTabSz="915001">
              <a:lnSpc>
                <a:spcPct val="80000"/>
              </a:lnSpc>
              <a:buSzPct val="85000"/>
              <a:buFont typeface="Wingdings" panose="05000000000000000000" pitchFamily="2" charset="2"/>
              <a:buChar char="Ø"/>
              <a:defRPr/>
            </a:pPr>
            <a:r>
              <a:rPr lang="en-US" dirty="0" smtClean="0"/>
              <a:t> Unleash creativity and </a:t>
            </a:r>
          </a:p>
          <a:p>
            <a:pPr lvl="1" defTabSz="915001">
              <a:lnSpc>
                <a:spcPct val="80000"/>
              </a:lnSpc>
              <a:buSzPct val="85000"/>
              <a:buFont typeface="Wingdings" panose="05000000000000000000" pitchFamily="2" charset="2"/>
              <a:buChar char="Ø"/>
              <a:defRPr/>
            </a:pPr>
            <a:r>
              <a:rPr lang="en-US" dirty="0" smtClean="0"/>
              <a:t> Boost performance. </a:t>
            </a:r>
          </a:p>
          <a:p>
            <a:pPr lvl="1" defTabSz="915001">
              <a:lnSpc>
                <a:spcPct val="80000"/>
              </a:lnSpc>
              <a:buSzPct val="85000"/>
              <a:buFont typeface="Wingdings" panose="05000000000000000000" pitchFamily="2" charset="2"/>
              <a:buChar char="Ø"/>
              <a:defRPr/>
            </a:pPr>
            <a:r>
              <a:rPr lang="en-US" dirty="0" smtClean="0"/>
              <a:t> Improve effectiveness and</a:t>
            </a:r>
          </a:p>
        </p:txBody>
      </p:sp>
    </p:spTree>
    <p:extLst>
      <p:ext uri="{BB962C8B-B14F-4D97-AF65-F5344CB8AC3E}">
        <p14:creationId xmlns:p14="http://schemas.microsoft.com/office/powerpoint/2010/main" val="3021289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152400" y="304800"/>
            <a:ext cx="7296913" cy="487362"/>
          </a:xfrm>
        </p:spPr>
        <p:txBody>
          <a:bodyPr>
            <a:noAutofit/>
          </a:bodyPr>
          <a:lstStyle/>
          <a:p>
            <a:pPr eaLnBrk="1" hangingPunct="1">
              <a:defRPr/>
            </a:pPr>
            <a:r>
              <a:rPr lang="en-GB" sz="3200" dirty="0" smtClean="0">
                <a:latin typeface="+mn-lt"/>
                <a:cs typeface="+mj-cs"/>
              </a:rPr>
              <a:t>LEAN OVERVIEW</a:t>
            </a:r>
          </a:p>
        </p:txBody>
      </p:sp>
      <p:sp>
        <p:nvSpPr>
          <p:cNvPr id="8194" name="Slide Number Placeholder 3"/>
          <p:cNvSpPr>
            <a:spLocks noGrp="1"/>
          </p:cNvSpPr>
          <p:nvPr>
            <p:ph type="sldNum" sz="quarter" idx="4294967295"/>
          </p:nvPr>
        </p:nvSpPr>
        <p:spPr>
          <a:xfrm>
            <a:off x="381000" y="6391717"/>
            <a:ext cx="41757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20000"/>
              </a:spcBef>
              <a:spcAft>
                <a:spcPct val="20000"/>
              </a:spcAft>
              <a:buChar char="•"/>
              <a:defRPr sz="2000">
                <a:solidFill>
                  <a:srgbClr val="000066"/>
                </a:solidFill>
                <a:latin typeface="Arial" pitchFamily="34" charset="0"/>
                <a:ea typeface="ＭＳ Ｐゴシック" pitchFamily="34" charset="-128"/>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ea typeface="ＭＳ Ｐゴシック" pitchFamily="34" charset="-128"/>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ea typeface="ＭＳ Ｐゴシック" pitchFamily="34" charset="-128"/>
              </a:defRPr>
            </a:lvl3pPr>
            <a:lvl4pPr marL="1600200" indent="-228600" eaLnBrk="0" hangingPunct="0">
              <a:lnSpc>
                <a:spcPct val="90000"/>
              </a:lnSpc>
              <a:spcBef>
                <a:spcPct val="20000"/>
              </a:spcBef>
              <a:spcAft>
                <a:spcPct val="20000"/>
              </a:spcAft>
              <a:buClr>
                <a:srgbClr val="002060"/>
              </a:buClr>
              <a:buSzPct val="95000"/>
              <a:buFont typeface="Arial" pitchFamily="34" charset="0"/>
              <a:buChar char="•"/>
              <a:defRPr sz="1600">
                <a:solidFill>
                  <a:srgbClr val="000066"/>
                </a:solidFill>
                <a:latin typeface="Arial" pitchFamily="34" charset="0"/>
                <a:ea typeface="ＭＳ Ｐゴシック" pitchFamily="34" charset="-128"/>
              </a:defRPr>
            </a:lvl4pPr>
            <a:lvl5pPr marL="2057400" indent="-228600" eaLnBrk="0" hangingPunct="0">
              <a:lnSpc>
                <a:spcPct val="90000"/>
              </a:lnSpc>
              <a:spcBef>
                <a:spcPct val="20000"/>
              </a:spcBef>
              <a:spcAft>
                <a:spcPct val="20000"/>
              </a:spcAft>
              <a:buClr>
                <a:srgbClr val="000066"/>
              </a:buClr>
              <a:buSzPct val="90000"/>
              <a:buFont typeface="Arial" pitchFamily="34" charset="0"/>
              <a:buChar char="•"/>
              <a:defRPr sz="1600">
                <a:solidFill>
                  <a:srgbClr val="000066"/>
                </a:solidFill>
                <a:latin typeface="Arial" pitchFamily="34" charset="0"/>
                <a:ea typeface="ＭＳ Ｐゴシック" pitchFamily="34" charset="-128"/>
              </a:defRPr>
            </a:lvl5pPr>
            <a:lvl6pPr marL="2514600" indent="-228600" eaLnBrk="0" fontAlgn="base" hangingPunct="0">
              <a:lnSpc>
                <a:spcPct val="90000"/>
              </a:lnSpc>
              <a:spcBef>
                <a:spcPct val="20000"/>
              </a:spcBef>
              <a:spcAft>
                <a:spcPct val="20000"/>
              </a:spcAft>
              <a:buClr>
                <a:srgbClr val="000066"/>
              </a:buClr>
              <a:buSzPct val="90000"/>
              <a:buFont typeface="Arial" pitchFamily="34" charset="0"/>
              <a:buChar char="•"/>
              <a:defRPr sz="1600">
                <a:solidFill>
                  <a:srgbClr val="000066"/>
                </a:solidFill>
                <a:latin typeface="Arial" pitchFamily="34" charset="0"/>
                <a:ea typeface="ＭＳ Ｐゴシック" pitchFamily="34" charset="-128"/>
              </a:defRPr>
            </a:lvl6pPr>
            <a:lvl7pPr marL="2971800" indent="-228600" eaLnBrk="0" fontAlgn="base" hangingPunct="0">
              <a:lnSpc>
                <a:spcPct val="90000"/>
              </a:lnSpc>
              <a:spcBef>
                <a:spcPct val="20000"/>
              </a:spcBef>
              <a:spcAft>
                <a:spcPct val="20000"/>
              </a:spcAft>
              <a:buClr>
                <a:srgbClr val="000066"/>
              </a:buClr>
              <a:buSzPct val="90000"/>
              <a:buFont typeface="Arial" pitchFamily="34" charset="0"/>
              <a:buChar char="•"/>
              <a:defRPr sz="1600">
                <a:solidFill>
                  <a:srgbClr val="000066"/>
                </a:solidFill>
                <a:latin typeface="Arial" pitchFamily="34" charset="0"/>
                <a:ea typeface="ＭＳ Ｐゴシック" pitchFamily="34" charset="-128"/>
              </a:defRPr>
            </a:lvl7pPr>
            <a:lvl8pPr marL="3429000" indent="-228600" eaLnBrk="0" fontAlgn="base" hangingPunct="0">
              <a:lnSpc>
                <a:spcPct val="90000"/>
              </a:lnSpc>
              <a:spcBef>
                <a:spcPct val="20000"/>
              </a:spcBef>
              <a:spcAft>
                <a:spcPct val="20000"/>
              </a:spcAft>
              <a:buClr>
                <a:srgbClr val="000066"/>
              </a:buClr>
              <a:buSzPct val="90000"/>
              <a:buFont typeface="Arial" pitchFamily="34" charset="0"/>
              <a:buChar char="•"/>
              <a:defRPr sz="1600">
                <a:solidFill>
                  <a:srgbClr val="000066"/>
                </a:solidFill>
                <a:latin typeface="Arial" pitchFamily="34" charset="0"/>
                <a:ea typeface="ＭＳ Ｐゴシック" pitchFamily="34" charset="-128"/>
              </a:defRPr>
            </a:lvl8pPr>
            <a:lvl9pPr marL="3886200" indent="-228600" eaLnBrk="0" fontAlgn="base" hangingPunct="0">
              <a:lnSpc>
                <a:spcPct val="90000"/>
              </a:lnSpc>
              <a:spcBef>
                <a:spcPct val="20000"/>
              </a:spcBef>
              <a:spcAft>
                <a:spcPct val="20000"/>
              </a:spcAft>
              <a:buClr>
                <a:srgbClr val="000066"/>
              </a:buClr>
              <a:buSzPct val="90000"/>
              <a:buFont typeface="Arial" pitchFamily="34" charset="0"/>
              <a:buChar char="•"/>
              <a:defRPr sz="1600">
                <a:solidFill>
                  <a:srgbClr val="000066"/>
                </a:solidFill>
                <a:latin typeface="Arial" pitchFamily="34" charset="0"/>
                <a:ea typeface="ＭＳ Ｐゴシック" pitchFamily="34" charset="-128"/>
              </a:defRPr>
            </a:lvl9pPr>
          </a:lstStyle>
          <a:p>
            <a:pPr eaLnBrk="1" hangingPunct="1">
              <a:lnSpc>
                <a:spcPct val="100000"/>
              </a:lnSpc>
              <a:spcBef>
                <a:spcPct val="0"/>
              </a:spcBef>
              <a:spcAft>
                <a:spcPct val="0"/>
              </a:spcAft>
              <a:buFontTx/>
              <a:buNone/>
            </a:pPr>
            <a:fld id="{0B6577E2-DCAD-4A6F-B873-F4B2436BF716}" type="slidenum">
              <a:rPr lang="nl-NL" altLang="en-US" sz="1000" smtClean="0">
                <a:solidFill>
                  <a:srgbClr val="788CC8"/>
                </a:solidFill>
              </a:rPr>
              <a:pPr eaLnBrk="1" hangingPunct="1">
                <a:lnSpc>
                  <a:spcPct val="100000"/>
                </a:lnSpc>
                <a:spcBef>
                  <a:spcPct val="0"/>
                </a:spcBef>
                <a:spcAft>
                  <a:spcPct val="0"/>
                </a:spcAft>
                <a:buFontTx/>
                <a:buNone/>
              </a:pPr>
              <a:t>22</a:t>
            </a:fld>
            <a:endParaRPr lang="nl-NL" altLang="en-US" sz="1000" smtClean="0">
              <a:solidFill>
                <a:srgbClr val="788CC8"/>
              </a:solidFill>
            </a:endParaRPr>
          </a:p>
        </p:txBody>
      </p:sp>
      <p:sp>
        <p:nvSpPr>
          <p:cNvPr id="6" name="TextBox 5"/>
          <p:cNvSpPr txBox="1"/>
          <p:nvPr/>
        </p:nvSpPr>
        <p:spPr>
          <a:xfrm>
            <a:off x="990600" y="1676400"/>
            <a:ext cx="7239000" cy="2985433"/>
          </a:xfrm>
          <a:prstGeom prst="rect">
            <a:avLst/>
          </a:prstGeom>
          <a:noFill/>
        </p:spPr>
        <p:txBody>
          <a:bodyPr wrap="square" rtlCol="0">
            <a:spAutoFit/>
          </a:bodyPr>
          <a:lstStyle/>
          <a:p>
            <a:pPr marL="342900" indent="-342900">
              <a:buSzPct val="85000"/>
              <a:buFont typeface="Wingdings" panose="05000000000000000000" pitchFamily="2" charset="2"/>
              <a:buChar char="Ø"/>
            </a:pPr>
            <a:r>
              <a:rPr lang="en-US" sz="3200" dirty="0" smtClean="0"/>
              <a:t>Lean is the Foundation of Agile</a:t>
            </a:r>
          </a:p>
          <a:p>
            <a:pPr>
              <a:buSzPct val="85000"/>
            </a:pPr>
            <a:endParaRPr lang="en-US" sz="1400" dirty="0" smtClean="0"/>
          </a:p>
          <a:p>
            <a:pPr marL="342900" indent="-342900">
              <a:buSzPct val="85000"/>
              <a:buFont typeface="Wingdings" panose="05000000000000000000" pitchFamily="2" charset="2"/>
              <a:buChar char="Ø"/>
            </a:pPr>
            <a:r>
              <a:rPr lang="en-US" sz="3200" dirty="0" smtClean="0"/>
              <a:t>Lean is a way of thinking!</a:t>
            </a:r>
          </a:p>
          <a:p>
            <a:pPr>
              <a:buSzPct val="85000"/>
            </a:pPr>
            <a:endParaRPr lang="en-US" sz="1400" dirty="0" smtClean="0"/>
          </a:p>
          <a:p>
            <a:pPr marL="342900" indent="-342900">
              <a:buSzPct val="85000"/>
              <a:buFont typeface="Wingdings" panose="05000000000000000000" pitchFamily="2" charset="2"/>
              <a:buChar char="Ø"/>
            </a:pPr>
            <a:r>
              <a:rPr lang="en-US" sz="3200" dirty="0" smtClean="0"/>
              <a:t>Lean </a:t>
            </a:r>
            <a:r>
              <a:rPr lang="en-US" sz="3200" dirty="0"/>
              <a:t>means creating more value for customers with fewer resources and minimize waste</a:t>
            </a:r>
            <a:endParaRPr lang="en-US" sz="3200" dirty="0" smtClean="0"/>
          </a:p>
        </p:txBody>
      </p:sp>
    </p:spTree>
    <p:extLst>
      <p:ext uri="{BB962C8B-B14F-4D97-AF65-F5344CB8AC3E}">
        <p14:creationId xmlns:p14="http://schemas.microsoft.com/office/powerpoint/2010/main" val="3063207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LEAN PRINCIPLES</a:t>
            </a:r>
            <a:endParaRPr lang="en-US" sz="3200" dirty="0"/>
          </a:p>
        </p:txBody>
      </p:sp>
      <p:sp>
        <p:nvSpPr>
          <p:cNvPr id="3" name="Content Placeholder 2"/>
          <p:cNvSpPr>
            <a:spLocks noGrp="1"/>
          </p:cNvSpPr>
          <p:nvPr>
            <p:ph idx="4294967295"/>
          </p:nvPr>
        </p:nvSpPr>
        <p:spPr>
          <a:xfrm>
            <a:off x="228600" y="1295400"/>
            <a:ext cx="8610600" cy="4724400"/>
          </a:xfrm>
          <a:prstGeom prst="rect">
            <a:avLst/>
          </a:prstGeom>
        </p:spPr>
        <p:txBody>
          <a:bodyPr/>
          <a:lstStyle/>
          <a:p>
            <a:pPr>
              <a:buSzPct val="85000"/>
              <a:buFont typeface="Wingdings" panose="05000000000000000000" pitchFamily="2" charset="2"/>
              <a:buChar char="Ø"/>
            </a:pPr>
            <a:r>
              <a:rPr lang="en-US" sz="3200" b="1" dirty="0"/>
              <a:t>Eliminate waste</a:t>
            </a:r>
          </a:p>
          <a:p>
            <a:pPr marL="457200" lvl="1" indent="0">
              <a:buNone/>
            </a:pPr>
            <a:r>
              <a:rPr lang="en-US" sz="2400" b="1" i="1" dirty="0"/>
              <a:t>"There is nothing so useless as doing efficiently that which should not be done at all." </a:t>
            </a:r>
            <a:r>
              <a:rPr lang="en-US" sz="2000" b="1" i="1" dirty="0"/>
              <a:t>– </a:t>
            </a:r>
            <a:r>
              <a:rPr lang="en-US" sz="1800" b="1" i="1" dirty="0"/>
              <a:t>Peter Drucker</a:t>
            </a:r>
          </a:p>
          <a:p>
            <a:pPr lvl="1">
              <a:buFont typeface="Arial" panose="020B0604020202020204" pitchFamily="34" charset="0"/>
              <a:buChar char="•"/>
            </a:pPr>
            <a:r>
              <a:rPr lang="en-US" sz="2400" dirty="0"/>
              <a:t>Reduce work in progress</a:t>
            </a:r>
          </a:p>
          <a:p>
            <a:pPr lvl="1">
              <a:buFont typeface="Arial" panose="020B0604020202020204" pitchFamily="34" charset="0"/>
              <a:buChar char="•"/>
            </a:pPr>
            <a:r>
              <a:rPr lang="en-US" sz="2400" dirty="0"/>
              <a:t>Add value</a:t>
            </a:r>
          </a:p>
          <a:p>
            <a:pPr lvl="1">
              <a:buFont typeface="Arial" panose="020B0604020202020204" pitchFamily="34" charset="0"/>
              <a:buChar char="•"/>
            </a:pPr>
            <a:r>
              <a:rPr lang="en-US" sz="2400" dirty="0"/>
              <a:t>80/20 rule – 80% value in 20% of the scope/work</a:t>
            </a:r>
          </a:p>
          <a:p>
            <a:pPr>
              <a:buSzPct val="85000"/>
              <a:buFont typeface="Wingdings" panose="05000000000000000000" pitchFamily="2" charset="2"/>
              <a:buChar char="Ø"/>
            </a:pPr>
            <a:r>
              <a:rPr lang="en-US" sz="3200" b="1" dirty="0"/>
              <a:t>Quality is built-in/non-negotiable</a:t>
            </a:r>
          </a:p>
          <a:p>
            <a:pPr lvl="1">
              <a:buFont typeface="Arial" panose="020B0604020202020204" pitchFamily="34" charset="0"/>
              <a:buChar char="•"/>
            </a:pPr>
            <a:r>
              <a:rPr lang="en-US" sz="2400" dirty="0"/>
              <a:t>No tolerance for defects – especially at the end</a:t>
            </a:r>
          </a:p>
          <a:p>
            <a:pPr lvl="1">
              <a:buFont typeface="Arial" panose="020B0604020202020204" pitchFamily="34" charset="0"/>
              <a:buChar char="•"/>
            </a:pPr>
            <a:r>
              <a:rPr lang="en-US" sz="2400" dirty="0"/>
              <a:t>Shift quality to the left – move as close to source as practical</a:t>
            </a:r>
          </a:p>
          <a:p>
            <a:pPr lvl="1">
              <a:buFont typeface="Arial" panose="020B0604020202020204" pitchFamily="34" charset="0"/>
              <a:buChar char="•"/>
            </a:pPr>
            <a:r>
              <a:rPr lang="en-US" sz="2400" dirty="0"/>
              <a:t>Fix the process to eliminate the </a:t>
            </a:r>
            <a:r>
              <a:rPr lang="en-US" sz="2400" dirty="0" smtClean="0"/>
              <a:t>defects</a:t>
            </a:r>
            <a:endParaRPr lang="en-US" sz="2400" dirty="0"/>
          </a:p>
        </p:txBody>
      </p:sp>
    </p:spTree>
    <p:extLst>
      <p:ext uri="{BB962C8B-B14F-4D97-AF65-F5344CB8AC3E}">
        <p14:creationId xmlns:p14="http://schemas.microsoft.com/office/powerpoint/2010/main" val="550490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LEAN PRINCIPLES</a:t>
            </a:r>
            <a:endParaRPr lang="en-US" sz="3200" dirty="0"/>
          </a:p>
        </p:txBody>
      </p:sp>
      <p:sp>
        <p:nvSpPr>
          <p:cNvPr id="3" name="Content Placeholder 2"/>
          <p:cNvSpPr>
            <a:spLocks noGrp="1"/>
          </p:cNvSpPr>
          <p:nvPr>
            <p:ph idx="4294967295"/>
          </p:nvPr>
        </p:nvSpPr>
        <p:spPr>
          <a:xfrm>
            <a:off x="533400" y="1143000"/>
            <a:ext cx="8172450" cy="5029200"/>
          </a:xfrm>
          <a:prstGeom prst="rect">
            <a:avLst/>
          </a:prstGeom>
        </p:spPr>
        <p:txBody>
          <a:bodyPr/>
          <a:lstStyle/>
          <a:p>
            <a:pPr>
              <a:buSzPct val="85000"/>
              <a:buFont typeface="Wingdings" panose="05000000000000000000" pitchFamily="2" charset="2"/>
              <a:buChar char="Ø"/>
            </a:pPr>
            <a:r>
              <a:rPr lang="en-US" sz="3200" b="1" dirty="0"/>
              <a:t>Create knowledge</a:t>
            </a:r>
          </a:p>
          <a:p>
            <a:pPr lvl="1">
              <a:buFont typeface="Arial" panose="020B0604020202020204" pitchFamily="34" charset="0"/>
              <a:buChar char="•"/>
            </a:pPr>
            <a:r>
              <a:rPr lang="en-US" sz="2400" dirty="0" smtClean="0"/>
              <a:t>Disciplined </a:t>
            </a:r>
            <a:r>
              <a:rPr lang="en-US" sz="2400" dirty="0"/>
              <a:t>approach to problem </a:t>
            </a:r>
            <a:r>
              <a:rPr lang="en-US" sz="2400" dirty="0" smtClean="0"/>
              <a:t>solving</a:t>
            </a:r>
          </a:p>
          <a:p>
            <a:pPr lvl="1">
              <a:buFont typeface="Arial" panose="020B0604020202020204" pitchFamily="34" charset="0"/>
              <a:buChar char="•"/>
            </a:pPr>
            <a:r>
              <a:rPr lang="en-US" sz="2400" dirty="0"/>
              <a:t>Continuous Improvement / Kaizen</a:t>
            </a:r>
          </a:p>
          <a:p>
            <a:pPr lvl="1">
              <a:buFont typeface="Arial" panose="020B0604020202020204" pitchFamily="34" charset="0"/>
              <a:buChar char="•"/>
            </a:pPr>
            <a:r>
              <a:rPr lang="en-US" sz="2400" dirty="0" smtClean="0"/>
              <a:t>Best </a:t>
            </a:r>
            <a:r>
              <a:rPr lang="en-US" sz="2400" dirty="0"/>
              <a:t>Practices are history lessons - solutions to past </a:t>
            </a:r>
            <a:r>
              <a:rPr lang="en-US" sz="2400" dirty="0" smtClean="0"/>
              <a:t>problems</a:t>
            </a:r>
            <a:endParaRPr lang="en-US" sz="2400" dirty="0"/>
          </a:p>
          <a:p>
            <a:pPr>
              <a:buSzPct val="85000"/>
              <a:buFont typeface="Wingdings" panose="05000000000000000000" pitchFamily="2" charset="2"/>
              <a:buChar char="Ø"/>
            </a:pPr>
            <a:r>
              <a:rPr lang="en-US" sz="3200" b="1" dirty="0" smtClean="0"/>
              <a:t>Defer commitment</a:t>
            </a:r>
          </a:p>
          <a:p>
            <a:pPr marL="457200" lvl="1" indent="0">
              <a:buNone/>
            </a:pPr>
            <a:r>
              <a:rPr lang="en-US" b="1" i="1" dirty="0" smtClean="0"/>
              <a:t>“In preparing for battle I have always found that plans are useless, but planning is indispensable</a:t>
            </a:r>
            <a:r>
              <a:rPr lang="en-US" i="1" dirty="0" smtClean="0"/>
              <a:t>”   </a:t>
            </a:r>
            <a:r>
              <a:rPr lang="en-US" sz="2000" b="1" i="1" dirty="0" smtClean="0"/>
              <a:t>General Dwight Eisenhower</a:t>
            </a:r>
          </a:p>
          <a:p>
            <a:pPr lvl="1">
              <a:buFont typeface="Arial" panose="020B0604020202020204" pitchFamily="34" charset="0"/>
              <a:buChar char="•"/>
            </a:pPr>
            <a:r>
              <a:rPr lang="en-US" sz="2400" dirty="0"/>
              <a:t>Planning is not commitment</a:t>
            </a:r>
          </a:p>
          <a:p>
            <a:pPr lvl="1">
              <a:buFont typeface="Arial" panose="020B0604020202020204" pitchFamily="34" charset="0"/>
              <a:buChar char="•"/>
            </a:pPr>
            <a:r>
              <a:rPr lang="en-US" sz="2400" dirty="0"/>
              <a:t>Defer commitment to last practical </a:t>
            </a:r>
            <a:r>
              <a:rPr lang="en-US" sz="2400" dirty="0" smtClean="0"/>
              <a:t>moment</a:t>
            </a:r>
            <a:endParaRPr lang="en-US" sz="2400" i="1" dirty="0">
              <a:solidFill>
                <a:schemeClr val="accent6">
                  <a:lumMod val="50000"/>
                </a:schemeClr>
              </a:solidFill>
            </a:endParaRPr>
          </a:p>
        </p:txBody>
      </p:sp>
    </p:spTree>
    <p:extLst>
      <p:ext uri="{BB962C8B-B14F-4D97-AF65-F5344CB8AC3E}">
        <p14:creationId xmlns:p14="http://schemas.microsoft.com/office/powerpoint/2010/main" val="775295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LEAN PRINCIPLES</a:t>
            </a:r>
            <a:endParaRPr lang="en-US" sz="3200" dirty="0"/>
          </a:p>
        </p:txBody>
      </p:sp>
      <p:sp>
        <p:nvSpPr>
          <p:cNvPr id="3" name="Content Placeholder 2"/>
          <p:cNvSpPr>
            <a:spLocks noGrp="1"/>
          </p:cNvSpPr>
          <p:nvPr>
            <p:ph idx="4294967295"/>
          </p:nvPr>
        </p:nvSpPr>
        <p:spPr>
          <a:xfrm>
            <a:off x="0" y="990600"/>
            <a:ext cx="9144000" cy="5410200"/>
          </a:xfrm>
          <a:prstGeom prst="rect">
            <a:avLst/>
          </a:prstGeom>
        </p:spPr>
        <p:txBody>
          <a:bodyPr/>
          <a:lstStyle/>
          <a:p>
            <a:pPr>
              <a:buSzPct val="85000"/>
              <a:buFont typeface="Wingdings" panose="05000000000000000000" pitchFamily="2" charset="2"/>
              <a:buChar char="Ø"/>
            </a:pPr>
            <a:r>
              <a:rPr lang="en-US" sz="3200" b="1" dirty="0" smtClean="0"/>
              <a:t>Deliver </a:t>
            </a:r>
            <a:r>
              <a:rPr lang="en-US" sz="3200" b="1" dirty="0"/>
              <a:t>fast</a:t>
            </a:r>
          </a:p>
          <a:p>
            <a:pPr lvl="1">
              <a:buFont typeface="Arial" panose="020B0604020202020204" pitchFamily="34" charset="0"/>
              <a:buChar char="•"/>
            </a:pPr>
            <a:r>
              <a:rPr lang="en-US" sz="2200" dirty="0"/>
              <a:t>Small pieces – get feedback – limit investment</a:t>
            </a:r>
          </a:p>
          <a:p>
            <a:pPr lvl="1">
              <a:buFont typeface="Arial" panose="020B0604020202020204" pitchFamily="34" charset="0"/>
              <a:buChar char="•"/>
            </a:pPr>
            <a:r>
              <a:rPr lang="en-US" sz="2200" dirty="0"/>
              <a:t>Manage workflow not tasks/schedule</a:t>
            </a:r>
          </a:p>
          <a:p>
            <a:pPr lvl="1">
              <a:buFont typeface="Arial" panose="020B0604020202020204" pitchFamily="34" charset="0"/>
              <a:buChar char="•"/>
            </a:pPr>
            <a:r>
              <a:rPr lang="en-US" sz="2200" dirty="0"/>
              <a:t>Flow efficiency instead of resource </a:t>
            </a:r>
            <a:r>
              <a:rPr lang="en-US" sz="2200" dirty="0" smtClean="0"/>
              <a:t>efficiency</a:t>
            </a:r>
            <a:endParaRPr lang="en-US" sz="2200" dirty="0"/>
          </a:p>
          <a:p>
            <a:pPr>
              <a:buSzPct val="85000"/>
              <a:buFont typeface="Wingdings" panose="05000000000000000000" pitchFamily="2" charset="2"/>
              <a:buChar char="Ø"/>
            </a:pPr>
            <a:r>
              <a:rPr lang="en-US" sz="3200" b="1" dirty="0"/>
              <a:t>Energize those who do the work</a:t>
            </a:r>
          </a:p>
          <a:p>
            <a:pPr lvl="1">
              <a:buFont typeface="Arial" panose="020B0604020202020204" pitchFamily="34" charset="0"/>
              <a:buChar char="•"/>
            </a:pPr>
            <a:r>
              <a:rPr lang="en-US" sz="2200" dirty="0"/>
              <a:t>Knowledge work requires creative, energized, engaged people and </a:t>
            </a:r>
            <a:r>
              <a:rPr lang="en-US" sz="2200" dirty="0" smtClean="0"/>
              <a:t>teams (respect people)</a:t>
            </a:r>
            <a:endParaRPr lang="en-US" sz="2200" dirty="0"/>
          </a:p>
          <a:p>
            <a:pPr lvl="1">
              <a:buFont typeface="Arial" panose="020B0604020202020204" pitchFamily="34" charset="0"/>
              <a:buChar char="•"/>
            </a:pPr>
            <a:r>
              <a:rPr lang="en-US" sz="2200" dirty="0"/>
              <a:t>Create environment that enables everyone to reach their </a:t>
            </a:r>
            <a:r>
              <a:rPr lang="en-US" sz="2200" dirty="0" smtClean="0"/>
              <a:t>potential</a:t>
            </a:r>
          </a:p>
          <a:p>
            <a:pPr>
              <a:buSzPct val="85000"/>
              <a:buFont typeface="Wingdings" panose="05000000000000000000" pitchFamily="2" charset="2"/>
              <a:buChar char="Ø"/>
            </a:pPr>
            <a:r>
              <a:rPr lang="en-US" b="1" dirty="0"/>
              <a:t>Optimize</a:t>
            </a:r>
          </a:p>
          <a:p>
            <a:pPr lvl="1">
              <a:buFont typeface="Arial" panose="020B0604020202020204" pitchFamily="34" charset="0"/>
              <a:buChar char="•"/>
            </a:pPr>
            <a:r>
              <a:rPr lang="en-US" sz="2200" dirty="0"/>
              <a:t>Long term thinking</a:t>
            </a:r>
          </a:p>
          <a:p>
            <a:pPr lvl="1">
              <a:buFont typeface="Arial" panose="020B0604020202020204" pitchFamily="34" charset="0"/>
              <a:buChar char="•"/>
            </a:pPr>
            <a:r>
              <a:rPr lang="en-US" sz="2200" dirty="0"/>
              <a:t>Reduce time from concept to value received</a:t>
            </a:r>
          </a:p>
          <a:p>
            <a:pPr lvl="1">
              <a:buFont typeface="Arial" panose="020B0604020202020204" pitchFamily="34" charset="0"/>
              <a:buChar char="•"/>
            </a:pPr>
            <a:r>
              <a:rPr lang="en-US" sz="2200" dirty="0"/>
              <a:t>Focus on flow through the system vs sub-optimize one small piece</a:t>
            </a:r>
          </a:p>
          <a:p>
            <a:pPr lvl="1">
              <a:buFont typeface="Arial" panose="020B0604020202020204" pitchFamily="34" charset="0"/>
              <a:buChar char="•"/>
            </a:pPr>
            <a:endParaRPr lang="en-US" sz="2200" dirty="0"/>
          </a:p>
        </p:txBody>
      </p:sp>
    </p:spTree>
    <p:extLst>
      <p:ext uri="{BB962C8B-B14F-4D97-AF65-F5344CB8AC3E}">
        <p14:creationId xmlns:p14="http://schemas.microsoft.com/office/powerpoint/2010/main" val="201141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RECAP OF WHAT WE COVERED TODAY</a:t>
            </a:r>
            <a:endParaRPr lang="en-US" sz="3200" dirty="0"/>
          </a:p>
        </p:txBody>
      </p:sp>
      <p:sp>
        <p:nvSpPr>
          <p:cNvPr id="3" name="Content Placeholder 2"/>
          <p:cNvSpPr>
            <a:spLocks noGrp="1"/>
          </p:cNvSpPr>
          <p:nvPr>
            <p:ph idx="4294967295"/>
          </p:nvPr>
        </p:nvSpPr>
        <p:spPr>
          <a:xfrm>
            <a:off x="457200" y="1828800"/>
            <a:ext cx="8172450" cy="3581400"/>
          </a:xfrm>
          <a:prstGeom prst="rect">
            <a:avLst/>
          </a:prstGeom>
        </p:spPr>
        <p:txBody>
          <a:bodyPr>
            <a:normAutofit/>
          </a:bodyPr>
          <a:lstStyle/>
          <a:p>
            <a:pPr>
              <a:buSzPct val="85000"/>
              <a:buFont typeface="Wingdings" panose="05000000000000000000" pitchFamily="2" charset="2"/>
              <a:buChar char="Ø"/>
            </a:pPr>
            <a:r>
              <a:rPr lang="en-US" sz="3600" b="1" dirty="0" smtClean="0"/>
              <a:t> Advantages of Agile methodology</a:t>
            </a:r>
          </a:p>
          <a:p>
            <a:pPr>
              <a:buSzPct val="85000"/>
              <a:buFont typeface="Wingdings" panose="05000000000000000000" pitchFamily="2" charset="2"/>
              <a:buChar char="Ø"/>
            </a:pPr>
            <a:r>
              <a:rPr lang="en-US" sz="3600" b="1" dirty="0" smtClean="0"/>
              <a:t> Agile Manifesto</a:t>
            </a:r>
          </a:p>
          <a:p>
            <a:pPr>
              <a:buSzPct val="85000"/>
              <a:buFont typeface="Wingdings" panose="05000000000000000000" pitchFamily="2" charset="2"/>
              <a:buChar char="Ø"/>
            </a:pPr>
            <a:r>
              <a:rPr lang="en-US" sz="3600" b="1" dirty="0" smtClean="0"/>
              <a:t> Agile Project Management</a:t>
            </a:r>
          </a:p>
          <a:p>
            <a:pPr>
              <a:buSzPct val="85000"/>
              <a:buFont typeface="Wingdings" panose="05000000000000000000" pitchFamily="2" charset="2"/>
              <a:buChar char="Ø"/>
            </a:pPr>
            <a:r>
              <a:rPr lang="en-US" sz="3600" b="1" dirty="0" smtClean="0"/>
              <a:t> Scrum Methodology</a:t>
            </a:r>
          </a:p>
          <a:p>
            <a:pPr>
              <a:buSzPct val="85000"/>
              <a:buFont typeface="Wingdings" panose="05000000000000000000" pitchFamily="2" charset="2"/>
              <a:buChar char="Ø"/>
            </a:pPr>
            <a:r>
              <a:rPr lang="en-US" sz="3600" b="1" dirty="0" smtClean="0"/>
              <a:t> Lean Principles</a:t>
            </a:r>
          </a:p>
          <a:p>
            <a:pPr>
              <a:buSzPct val="85000"/>
              <a:buFont typeface="Wingdings" panose="05000000000000000000" pitchFamily="2" charset="2"/>
              <a:buChar char="Ø"/>
            </a:pPr>
            <a:endParaRPr lang="en-US" sz="3600" b="1" dirty="0" smtClean="0"/>
          </a:p>
        </p:txBody>
      </p:sp>
    </p:spTree>
    <p:extLst>
      <p:ext uri="{BB962C8B-B14F-4D97-AF65-F5344CB8AC3E}">
        <p14:creationId xmlns:p14="http://schemas.microsoft.com/office/powerpoint/2010/main" val="16699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ADDITIONAL READING</a:t>
            </a:r>
            <a:endParaRPr lang="en-US" sz="3200" dirty="0"/>
          </a:p>
        </p:txBody>
      </p:sp>
      <p:sp>
        <p:nvSpPr>
          <p:cNvPr id="3" name="Content Placeholder 2"/>
          <p:cNvSpPr txBox="1">
            <a:spLocks/>
          </p:cNvSpPr>
          <p:nvPr/>
        </p:nvSpPr>
        <p:spPr>
          <a:xfrm>
            <a:off x="0" y="1143000"/>
            <a:ext cx="8991600" cy="5257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SzPct val="85000"/>
              <a:buFont typeface="Wingdings" panose="05000000000000000000" pitchFamily="2" charset="2"/>
              <a:buChar char="Ø"/>
            </a:pPr>
            <a:r>
              <a:rPr lang="en-US" sz="2400" b="1" dirty="0" smtClean="0"/>
              <a:t>Agile Methodology</a:t>
            </a:r>
            <a:endParaRPr lang="en-US" sz="2400" b="1" dirty="0" smtClean="0">
              <a:hlinkClick r:id="rId3"/>
            </a:endParaRPr>
          </a:p>
          <a:p>
            <a:pPr marL="685800" lvl="1">
              <a:buSzPct val="85000"/>
              <a:buFont typeface="Wingdings" panose="05000000000000000000" pitchFamily="2" charset="2"/>
              <a:buChar char="Ø"/>
            </a:pPr>
            <a:r>
              <a:rPr lang="en-US" sz="1800" dirty="0" smtClean="0">
                <a:hlinkClick r:id="rId3"/>
              </a:rPr>
              <a:t>http://agilemethodology.org/</a:t>
            </a:r>
            <a:endParaRPr lang="en-US" sz="1800" dirty="0" smtClean="0"/>
          </a:p>
          <a:p>
            <a:pPr>
              <a:buSzPct val="85000"/>
              <a:buFont typeface="Wingdings" panose="05000000000000000000" pitchFamily="2" charset="2"/>
              <a:buChar char="Ø"/>
            </a:pPr>
            <a:r>
              <a:rPr lang="en-US" sz="2400" b="1" dirty="0"/>
              <a:t>Agile </a:t>
            </a:r>
            <a:r>
              <a:rPr lang="en-US" sz="2400" b="1" dirty="0" smtClean="0"/>
              <a:t>Manifesto</a:t>
            </a:r>
          </a:p>
          <a:p>
            <a:pPr marL="685800" lvl="1">
              <a:buSzPct val="85000"/>
              <a:buFont typeface="Wingdings" panose="05000000000000000000" pitchFamily="2" charset="2"/>
              <a:buChar char="Ø"/>
            </a:pPr>
            <a:r>
              <a:rPr lang="en-US" sz="1800" dirty="0" smtClean="0">
                <a:hlinkClick r:id="rId4"/>
              </a:rPr>
              <a:t>http://agilemanifesto.org/</a:t>
            </a:r>
            <a:endParaRPr lang="en-US" sz="1800" dirty="0" smtClean="0"/>
          </a:p>
          <a:p>
            <a:pPr>
              <a:buSzPct val="85000"/>
              <a:buFont typeface="Wingdings" panose="05000000000000000000" pitchFamily="2" charset="2"/>
              <a:buChar char="Ø"/>
            </a:pPr>
            <a:r>
              <a:rPr lang="en-US" sz="2400" b="1" dirty="0"/>
              <a:t>Agile </a:t>
            </a:r>
            <a:r>
              <a:rPr lang="en-US" sz="2400" b="1" dirty="0" smtClean="0"/>
              <a:t>vs. Waterfall</a:t>
            </a:r>
            <a:endParaRPr lang="en-US" sz="2400" b="1" dirty="0"/>
          </a:p>
          <a:p>
            <a:pPr marL="685800" lvl="1">
              <a:buSzPct val="85000"/>
              <a:buFont typeface="Wingdings" panose="05000000000000000000" pitchFamily="2" charset="2"/>
              <a:buChar char="Ø"/>
            </a:pPr>
            <a:r>
              <a:rPr lang="en-US" sz="1800" dirty="0" smtClean="0">
                <a:hlinkClick r:id="rId5"/>
              </a:rPr>
              <a:t>http://www.base36.com/2012/12/agile-waterfall-methodologies-a-side-by-side-comparison/</a:t>
            </a:r>
            <a:endParaRPr lang="en-US" sz="1800" dirty="0" smtClean="0"/>
          </a:p>
          <a:p>
            <a:pPr>
              <a:buSzPct val="85000"/>
              <a:buFont typeface="Wingdings" panose="05000000000000000000" pitchFamily="2" charset="2"/>
              <a:buChar char="Ø"/>
            </a:pPr>
            <a:r>
              <a:rPr lang="en-US" sz="2400" b="1" dirty="0" smtClean="0"/>
              <a:t>PMI Agile Toolbox</a:t>
            </a:r>
          </a:p>
          <a:p>
            <a:pPr marL="685800" lvl="1">
              <a:buSzPct val="85000"/>
              <a:buFont typeface="Wingdings" panose="05000000000000000000" pitchFamily="2" charset="2"/>
              <a:buChar char="Ø"/>
            </a:pPr>
            <a:r>
              <a:rPr lang="en-US" sz="1800" dirty="0">
                <a:hlinkClick r:id="rId6"/>
              </a:rPr>
              <a:t>http://www.pmi.org/Certification/New-PMI-Agile-Certification/PMI-Agile-Toolbox.aspx</a:t>
            </a:r>
            <a:endParaRPr lang="en-US" sz="1800" dirty="0" smtClean="0"/>
          </a:p>
          <a:p>
            <a:pPr>
              <a:buSzPct val="85000"/>
              <a:buFont typeface="Wingdings" panose="05000000000000000000" pitchFamily="2" charset="2"/>
              <a:buChar char="Ø"/>
            </a:pPr>
            <a:r>
              <a:rPr lang="en-US" sz="2400" b="1" dirty="0"/>
              <a:t>Scrum Methodology</a:t>
            </a:r>
          </a:p>
          <a:p>
            <a:pPr lvl="1" indent="-342900">
              <a:buSzPct val="85000"/>
              <a:buFont typeface="Wingdings" panose="05000000000000000000" pitchFamily="2" charset="2"/>
              <a:buChar char="Ø"/>
            </a:pPr>
            <a:r>
              <a:rPr lang="en-US" sz="2000" dirty="0">
                <a:hlinkClick r:id="rId7"/>
              </a:rPr>
              <a:t>http://scrummethodology.com/</a:t>
            </a:r>
          </a:p>
          <a:p>
            <a:pPr>
              <a:buSzPct val="85000"/>
              <a:buFont typeface="Wingdings" panose="05000000000000000000" pitchFamily="2" charset="2"/>
              <a:buChar char="Ø"/>
            </a:pPr>
            <a:r>
              <a:rPr lang="en-US" sz="2400" b="1" dirty="0" smtClean="0"/>
              <a:t>Lean Enterprise Institute</a:t>
            </a:r>
          </a:p>
          <a:p>
            <a:pPr marL="685800" lvl="1">
              <a:buSzPct val="85000"/>
              <a:buFont typeface="Wingdings" panose="05000000000000000000" pitchFamily="2" charset="2"/>
              <a:buChar char="Ø"/>
            </a:pPr>
            <a:r>
              <a:rPr lang="en-US" sz="1800" dirty="0" smtClean="0">
                <a:hlinkClick r:id="rId8"/>
              </a:rPr>
              <a:t>http://www.lean.org/</a:t>
            </a:r>
            <a:endParaRPr lang="en-US" sz="1800" dirty="0" smtClean="0"/>
          </a:p>
        </p:txBody>
      </p:sp>
    </p:spTree>
    <p:extLst>
      <p:ext uri="{BB962C8B-B14F-4D97-AF65-F5344CB8AC3E}">
        <p14:creationId xmlns:p14="http://schemas.microsoft.com/office/powerpoint/2010/main" val="4103732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4093" y="275085"/>
            <a:ext cx="7296913" cy="487362"/>
          </a:xfrm>
        </p:spPr>
        <p:txBody>
          <a:bodyPr>
            <a:noAutofit/>
          </a:bodyPr>
          <a:lstStyle/>
          <a:p>
            <a:r>
              <a:rPr lang="en-US" sz="3200" b="1" dirty="0" smtClean="0"/>
              <a:t>HOMEWORK FOR YOUR TEAM:</a:t>
            </a:r>
            <a:endParaRPr lang="en-US" sz="3200" b="1" dirty="0"/>
          </a:p>
        </p:txBody>
      </p:sp>
      <p:sp>
        <p:nvSpPr>
          <p:cNvPr id="8" name="TextBox 7"/>
          <p:cNvSpPr txBox="1"/>
          <p:nvPr/>
        </p:nvSpPr>
        <p:spPr>
          <a:xfrm>
            <a:off x="381000" y="1066800"/>
            <a:ext cx="8305800" cy="523220"/>
          </a:xfrm>
          <a:prstGeom prst="rect">
            <a:avLst/>
          </a:prstGeom>
          <a:noFill/>
        </p:spPr>
        <p:txBody>
          <a:bodyPr wrap="square" rtlCol="0">
            <a:spAutoFit/>
          </a:bodyPr>
          <a:lstStyle/>
          <a:p>
            <a:r>
              <a:rPr lang="en-US" sz="2800" b="1" u="sng" dirty="0" smtClean="0"/>
              <a:t>Instructions for homework:</a:t>
            </a:r>
            <a:endParaRPr lang="en-US" sz="2400" dirty="0" smtClean="0"/>
          </a:p>
        </p:txBody>
      </p:sp>
      <p:sp>
        <p:nvSpPr>
          <p:cNvPr id="5" name="TextBox 4"/>
          <p:cNvSpPr txBox="1"/>
          <p:nvPr/>
        </p:nvSpPr>
        <p:spPr bwMode="auto">
          <a:xfrm>
            <a:off x="381000" y="1752600"/>
            <a:ext cx="8229600" cy="3795911"/>
          </a:xfrm>
          <a:prstGeom prst="rect">
            <a:avLst/>
          </a:prstGeom>
          <a:noFill/>
          <a:ln w="9525">
            <a:noFill/>
            <a:miter lim="800000"/>
            <a:headEnd/>
            <a:tailEnd/>
          </a:ln>
        </p:spPr>
        <p:txBody>
          <a:bodyPr wrap="square" rtlCol="0">
            <a:prstTxWarp prst="textNoShape">
              <a:avLst/>
            </a:prstTxWarp>
            <a:spAutoFit/>
          </a:bodyPr>
          <a:lstStyle/>
          <a:p>
            <a:pPr marL="971550" lvl="1" indent="-514350">
              <a:spcBef>
                <a:spcPts val="1000"/>
              </a:spcBef>
              <a:buFont typeface="+mj-lt"/>
              <a:buAutoNum type="arabicPeriod"/>
            </a:pPr>
            <a:r>
              <a:rPr lang="en-US" sz="2800" b="1" i="1" dirty="0" smtClean="0">
                <a:solidFill>
                  <a:prstClr val="black"/>
                </a:solidFill>
                <a:cs typeface="Arial" panose="020B0604020202020204" pitchFamily="34" charset="0"/>
              </a:rPr>
              <a:t>Get together with your team, introduce yourself and exchange email and contact information.</a:t>
            </a:r>
          </a:p>
          <a:p>
            <a:pPr marL="971550" lvl="1" indent="-514350">
              <a:spcBef>
                <a:spcPts val="1000"/>
              </a:spcBef>
              <a:buFont typeface="+mj-lt"/>
              <a:buAutoNum type="arabicPeriod"/>
            </a:pPr>
            <a:r>
              <a:rPr lang="en-US" sz="2800" b="0" dirty="0" smtClean="0">
                <a:solidFill>
                  <a:prstClr val="black"/>
                </a:solidFill>
                <a:cs typeface="Arial" panose="020B0604020202020204" pitchFamily="34" charset="0"/>
              </a:rPr>
              <a:t>Name any one or more of the Manifesto’s 12 Principles and provide a way that you are doing this today in the projects that you are working on, </a:t>
            </a:r>
            <a:r>
              <a:rPr lang="en-US" sz="2800" b="1" i="1" dirty="0" smtClean="0">
                <a:solidFill>
                  <a:prstClr val="black"/>
                </a:solidFill>
                <a:cs typeface="Arial" panose="020B0604020202020204" pitchFamily="34" charset="0"/>
              </a:rPr>
              <a:t>even if you are not in an Agile project</a:t>
            </a:r>
            <a:r>
              <a:rPr lang="en-US" sz="2800" b="0" dirty="0" smtClean="0">
                <a:solidFill>
                  <a:prstClr val="black"/>
                </a:solidFill>
                <a:cs typeface="Arial" panose="020B0604020202020204" pitchFamily="34" charset="0"/>
              </a:rPr>
              <a:t>. </a:t>
            </a:r>
          </a:p>
          <a:p>
            <a:pPr marL="971550" lvl="1" indent="-514350">
              <a:spcBef>
                <a:spcPts val="1000"/>
              </a:spcBef>
              <a:buFont typeface="+mj-lt"/>
              <a:buAutoNum type="arabicPeriod"/>
            </a:pPr>
            <a:r>
              <a:rPr lang="en-US" sz="2800" dirty="0">
                <a:solidFill>
                  <a:prstClr val="black"/>
                </a:solidFill>
                <a:cs typeface="Arial" panose="020B0604020202020204" pitchFamily="34" charset="0"/>
              </a:rPr>
              <a:t>Discuss the meaning and value to you of “self-organizing” teams and share your thoughts.</a:t>
            </a:r>
            <a:endParaRPr lang="en-US" sz="2800" dirty="0">
              <a:solidFill>
                <a:prstClr val="black"/>
              </a:solidFill>
            </a:endParaRPr>
          </a:p>
        </p:txBody>
      </p:sp>
    </p:spTree>
    <p:extLst>
      <p:ext uri="{BB962C8B-B14F-4D97-AF65-F5344CB8AC3E}">
        <p14:creationId xmlns:p14="http://schemas.microsoft.com/office/powerpoint/2010/main" val="238343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AGENDA</a:t>
            </a:r>
            <a:endParaRPr lang="en-US" sz="3200" dirty="0"/>
          </a:p>
        </p:txBody>
      </p:sp>
      <p:sp>
        <p:nvSpPr>
          <p:cNvPr id="3" name="Content Placeholder 2"/>
          <p:cNvSpPr>
            <a:spLocks noGrp="1"/>
          </p:cNvSpPr>
          <p:nvPr>
            <p:ph idx="4294967295"/>
          </p:nvPr>
        </p:nvSpPr>
        <p:spPr>
          <a:xfrm>
            <a:off x="457200" y="1447800"/>
            <a:ext cx="8305800" cy="4038600"/>
          </a:xfrm>
          <a:prstGeom prst="rect">
            <a:avLst/>
          </a:prstGeom>
        </p:spPr>
        <p:txBody>
          <a:bodyPr>
            <a:normAutofit/>
          </a:bodyPr>
          <a:lstStyle/>
          <a:p>
            <a:pPr>
              <a:buSzPct val="85000"/>
              <a:buFont typeface="Wingdings" panose="05000000000000000000" pitchFamily="2" charset="2"/>
              <a:buChar char="Ø"/>
            </a:pPr>
            <a:r>
              <a:rPr lang="en-US" sz="3600" b="1" dirty="0" smtClean="0"/>
              <a:t> Advantages of Agile methodology</a:t>
            </a:r>
          </a:p>
          <a:p>
            <a:pPr>
              <a:buSzPct val="85000"/>
              <a:buFont typeface="Wingdings" panose="05000000000000000000" pitchFamily="2" charset="2"/>
              <a:buChar char="Ø"/>
            </a:pPr>
            <a:r>
              <a:rPr lang="en-US" sz="3600" b="1" dirty="0" smtClean="0"/>
              <a:t> Agile Manifesto</a:t>
            </a:r>
          </a:p>
          <a:p>
            <a:pPr>
              <a:buSzPct val="85000"/>
              <a:buFont typeface="Wingdings" panose="05000000000000000000" pitchFamily="2" charset="2"/>
              <a:buChar char="Ø"/>
            </a:pPr>
            <a:r>
              <a:rPr lang="en-US" sz="3600" b="1" dirty="0" smtClean="0"/>
              <a:t> Agile Project Management</a:t>
            </a:r>
          </a:p>
          <a:p>
            <a:pPr>
              <a:buSzPct val="85000"/>
              <a:buFont typeface="Wingdings" panose="05000000000000000000" pitchFamily="2" charset="2"/>
              <a:buChar char="Ø"/>
            </a:pPr>
            <a:r>
              <a:rPr lang="en-US" sz="3600" b="1" dirty="0" smtClean="0"/>
              <a:t> Scrum Methodology</a:t>
            </a:r>
          </a:p>
          <a:p>
            <a:pPr>
              <a:buSzPct val="85000"/>
              <a:buFont typeface="Wingdings" panose="05000000000000000000" pitchFamily="2" charset="2"/>
              <a:buChar char="Ø"/>
            </a:pPr>
            <a:r>
              <a:rPr lang="en-US" sz="3600" b="1" dirty="0" smtClean="0"/>
              <a:t> Lean Principals</a:t>
            </a:r>
          </a:p>
          <a:p>
            <a:pPr>
              <a:buSzPct val="85000"/>
              <a:buFont typeface="Wingdings" panose="05000000000000000000" pitchFamily="2" charset="2"/>
              <a:buChar char="Ø"/>
            </a:pPr>
            <a:r>
              <a:rPr lang="en-US" sz="3600" b="1" dirty="0"/>
              <a:t> </a:t>
            </a:r>
            <a:r>
              <a:rPr lang="en-US" sz="3600" b="1" dirty="0" smtClean="0"/>
              <a:t>Homework Assignment</a:t>
            </a:r>
          </a:p>
          <a:p>
            <a:pPr>
              <a:buSzPct val="85000"/>
              <a:buFont typeface="Wingdings" panose="05000000000000000000" pitchFamily="2" charset="2"/>
              <a:buChar char="Ø"/>
            </a:pPr>
            <a:endParaRPr lang="en-US" sz="3600" b="1" dirty="0" smtClean="0"/>
          </a:p>
        </p:txBody>
      </p:sp>
    </p:spTree>
    <p:extLst>
      <p:ext uri="{BB962C8B-B14F-4D97-AF65-F5344CB8AC3E}">
        <p14:creationId xmlns:p14="http://schemas.microsoft.com/office/powerpoint/2010/main" val="3230586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457200" y="1447800"/>
            <a:ext cx="7543800" cy="4572000"/>
          </a:xfrm>
          <a:prstGeom prst="rect">
            <a:avLst/>
          </a:prstGeom>
          <a:effectLst>
            <a:outerShdw blurRad="50800" dist="12700" dir="5400000" algn="ctr" rotWithShape="0">
              <a:srgbClr val="000000">
                <a:alpha val="34000"/>
              </a:srgbClr>
            </a:outerShdw>
          </a:effectLst>
        </p:spPr>
        <p:txBody>
          <a:bodyPr>
            <a:normAutofit/>
          </a:bodyPr>
          <a:lstStyle>
            <a:lvl1pPr algn="l" defTabSz="914400" rtl="0" eaLnBrk="1" latinLnBrk="0" hangingPunct="1">
              <a:spcBef>
                <a:spcPct val="0"/>
              </a:spcBef>
              <a:buNone/>
              <a:defRPr sz="2200" kern="1200">
                <a:solidFill>
                  <a:schemeClr val="tx2">
                    <a:lumMod val="50000"/>
                  </a:schemeClr>
                </a:solidFill>
                <a:latin typeface="+mj-lt"/>
                <a:ea typeface="+mj-ea"/>
                <a:cs typeface="+mj-cs"/>
              </a:defRPr>
            </a:lvl1pPr>
          </a:lstStyle>
          <a:p>
            <a:endParaRPr lang="en-US" dirty="0"/>
          </a:p>
        </p:txBody>
      </p:sp>
      <p:sp>
        <p:nvSpPr>
          <p:cNvPr id="13" name="TextBox 12"/>
          <p:cNvSpPr txBox="1"/>
          <p:nvPr/>
        </p:nvSpPr>
        <p:spPr>
          <a:xfrm>
            <a:off x="0" y="2667000"/>
            <a:ext cx="6096000" cy="1815882"/>
          </a:xfrm>
          <a:prstGeom prst="rect">
            <a:avLst/>
          </a:prstGeom>
          <a:noFill/>
          <a:effectLst>
            <a:outerShdw sx="1000" sy="1000" algn="ctr" rotWithShape="0">
              <a:srgbClr val="000000"/>
            </a:outerShdw>
          </a:effectLst>
        </p:spPr>
        <p:txBody>
          <a:bodyPr wrap="square" rtlCol="0">
            <a:spAutoFit/>
          </a:bodyPr>
          <a:lstStyle/>
          <a:p>
            <a:pPr>
              <a:defRPr/>
            </a:pPr>
            <a:r>
              <a:rPr lang="en-US" sz="2800" b="1" kern="0" dirty="0" smtClean="0">
                <a:solidFill>
                  <a:schemeClr val="bg1"/>
                </a:solidFill>
              </a:rPr>
              <a:t>You  have just completed </a:t>
            </a:r>
            <a:r>
              <a:rPr lang="en-US" sz="2800" b="1" i="1" kern="0" dirty="0" smtClean="0">
                <a:solidFill>
                  <a:schemeClr val="bg1"/>
                </a:solidFill>
              </a:rPr>
              <a:t>Session 1 </a:t>
            </a:r>
            <a:r>
              <a:rPr lang="en-US" sz="2800" b="1" i="1" kern="0" dirty="0">
                <a:solidFill>
                  <a:srgbClr val="FFFF00"/>
                </a:solidFill>
                <a:cs typeface="Calibri" pitchFamily="34" charset="0"/>
              </a:rPr>
              <a:t>PROJECT MANAGERS - INTRODUCTION TO AGILE AND SCRUM - GENERAL OVERVIEW</a:t>
            </a:r>
          </a:p>
        </p:txBody>
      </p:sp>
    </p:spTree>
    <p:extLst>
      <p:ext uri="{BB962C8B-B14F-4D97-AF65-F5344CB8AC3E}">
        <p14:creationId xmlns:p14="http://schemas.microsoft.com/office/powerpoint/2010/main" val="361790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AGILE NARRATIVE</a:t>
            </a:r>
            <a:endParaRPr lang="en-US" sz="3200" dirty="0"/>
          </a:p>
        </p:txBody>
      </p:sp>
      <p:sp>
        <p:nvSpPr>
          <p:cNvPr id="3" name="Content Placeholder 2"/>
          <p:cNvSpPr>
            <a:spLocks noGrp="1"/>
          </p:cNvSpPr>
          <p:nvPr>
            <p:ph idx="4294967295"/>
          </p:nvPr>
        </p:nvSpPr>
        <p:spPr>
          <a:xfrm>
            <a:off x="152400" y="1143000"/>
            <a:ext cx="8915400" cy="5219700"/>
          </a:xfrm>
          <a:prstGeom prst="rect">
            <a:avLst/>
          </a:prstGeom>
        </p:spPr>
        <p:txBody>
          <a:bodyPr/>
          <a:lstStyle/>
          <a:p>
            <a:pPr marL="0" lvl="0" indent="0">
              <a:spcBef>
                <a:spcPct val="50000"/>
              </a:spcBef>
              <a:buClrTx/>
              <a:buNone/>
            </a:pPr>
            <a:r>
              <a:rPr lang="en-US" sz="2800" b="1" kern="1200" dirty="0">
                <a:ea typeface="ＭＳ Ｐゴシック" charset="0"/>
                <a:cs typeface="ＭＳ Ｐゴシック" charset="0"/>
              </a:rPr>
              <a:t>Agile software development</a:t>
            </a:r>
            <a:r>
              <a:rPr lang="en-US" sz="2800" kern="1200" dirty="0">
                <a:ea typeface="ＭＳ Ｐゴシック" charset="0"/>
                <a:cs typeface="ＭＳ Ｐゴシック" charset="0"/>
              </a:rPr>
              <a:t> </a:t>
            </a:r>
            <a:r>
              <a:rPr lang="en-US" sz="2800" b="1" kern="1200" dirty="0">
                <a:ea typeface="ＭＳ Ｐゴシック" charset="0"/>
                <a:cs typeface="ＭＳ Ｐゴシック" charset="0"/>
              </a:rPr>
              <a:t>is a group of software development methods based on</a:t>
            </a:r>
          </a:p>
          <a:p>
            <a:pPr>
              <a:spcBef>
                <a:spcPct val="50000"/>
              </a:spcBef>
              <a:buClrTx/>
              <a:buSzPct val="85000"/>
              <a:buFont typeface="Wingdings" panose="05000000000000000000" pitchFamily="2" charset="2"/>
              <a:buChar char="Ø"/>
            </a:pPr>
            <a:r>
              <a:rPr lang="en-US" sz="2600" i="1" kern="1200" dirty="0" smtClean="0">
                <a:ea typeface="ＭＳ Ｐゴシック" charset="0"/>
                <a:cs typeface="ＭＳ Ｐゴシック" charset="0"/>
              </a:rPr>
              <a:t>iterative </a:t>
            </a:r>
            <a:r>
              <a:rPr lang="en-US" sz="2600" i="1" kern="1200" dirty="0">
                <a:ea typeface="ＭＳ Ｐゴシック" charset="0"/>
                <a:cs typeface="ＭＳ Ｐゴシック" charset="0"/>
              </a:rPr>
              <a:t>and incremental development</a:t>
            </a:r>
            <a:r>
              <a:rPr lang="en-US" sz="2600" kern="1200" dirty="0">
                <a:ea typeface="ＭＳ Ｐゴシック" charset="0"/>
                <a:cs typeface="ＭＳ Ｐゴシック" charset="0"/>
              </a:rPr>
              <a:t>, where requirements and solutions evolve through collaboration between </a:t>
            </a:r>
            <a:r>
              <a:rPr lang="en-US" sz="2600" i="1" kern="1200" dirty="0">
                <a:ea typeface="ＭＳ Ｐゴシック" charset="0"/>
                <a:cs typeface="ＭＳ Ｐゴシック" charset="0"/>
              </a:rPr>
              <a:t>self-organizing, cross-functional teams</a:t>
            </a:r>
            <a:r>
              <a:rPr lang="en-US" sz="2600" kern="1200" dirty="0">
                <a:ea typeface="ＭＳ Ｐゴシック" charset="0"/>
                <a:cs typeface="ＭＳ Ｐゴシック" charset="0"/>
              </a:rPr>
              <a:t>. </a:t>
            </a:r>
            <a:endParaRPr lang="en-US" sz="2600" kern="1200" dirty="0" smtClean="0">
              <a:ea typeface="ＭＳ Ｐゴシック" charset="0"/>
              <a:cs typeface="ＭＳ Ｐゴシック" charset="0"/>
            </a:endParaRPr>
          </a:p>
          <a:p>
            <a:pPr>
              <a:spcBef>
                <a:spcPct val="50000"/>
              </a:spcBef>
              <a:buClrTx/>
              <a:buSzPct val="85000"/>
              <a:buFont typeface="Wingdings" panose="05000000000000000000" pitchFamily="2" charset="2"/>
              <a:buChar char="Ø"/>
            </a:pPr>
            <a:r>
              <a:rPr lang="en-US" sz="2600" i="1" kern="1200" dirty="0" smtClean="0">
                <a:ea typeface="ＭＳ Ｐゴシック" charset="0"/>
                <a:cs typeface="ＭＳ Ｐゴシック" charset="0"/>
              </a:rPr>
              <a:t>adaptive </a:t>
            </a:r>
            <a:r>
              <a:rPr lang="en-US" sz="2600" i="1" kern="1200" dirty="0">
                <a:ea typeface="ＭＳ Ｐゴシック" charset="0"/>
                <a:cs typeface="ＭＳ Ｐゴシック" charset="0"/>
              </a:rPr>
              <a:t>planning</a:t>
            </a:r>
            <a:r>
              <a:rPr lang="en-US" sz="2600" kern="1200" dirty="0">
                <a:ea typeface="ＭＳ Ｐゴシック" charset="0"/>
                <a:cs typeface="ＭＳ Ｐゴシック" charset="0"/>
              </a:rPr>
              <a:t>, evolutionary development and delivery, and encourages rapid and flexible response to change. </a:t>
            </a:r>
            <a:endParaRPr lang="en-US" sz="2600" kern="1200" dirty="0" smtClean="0">
              <a:ea typeface="ＭＳ Ｐゴシック" charset="0"/>
              <a:cs typeface="ＭＳ Ｐゴシック" charset="0"/>
            </a:endParaRPr>
          </a:p>
          <a:p>
            <a:pPr>
              <a:spcBef>
                <a:spcPct val="50000"/>
              </a:spcBef>
              <a:buClrTx/>
              <a:buSzPct val="85000"/>
              <a:buFont typeface="Wingdings" panose="05000000000000000000" pitchFamily="2" charset="2"/>
              <a:buChar char="Ø"/>
            </a:pPr>
            <a:r>
              <a:rPr lang="en-US" sz="2600" kern="1200" dirty="0">
                <a:ea typeface="ＭＳ Ｐゴシック" charset="0"/>
                <a:cs typeface="ＭＳ Ｐゴシック" charset="0"/>
              </a:rPr>
              <a:t>direct </a:t>
            </a:r>
            <a:r>
              <a:rPr lang="en-US" sz="2600" i="1" kern="1200" dirty="0">
                <a:ea typeface="ＭＳ Ｐゴシック" charset="0"/>
                <a:cs typeface="ＭＳ Ｐゴシック" charset="0"/>
              </a:rPr>
              <a:t>collaboration </a:t>
            </a:r>
            <a:r>
              <a:rPr lang="en-US" sz="2600" i="1" kern="1200" dirty="0" smtClean="0">
                <a:ea typeface="ＭＳ Ｐゴシック" charset="0"/>
                <a:cs typeface="ＭＳ Ｐゴシック" charset="0"/>
              </a:rPr>
              <a:t>and </a:t>
            </a:r>
            <a:r>
              <a:rPr lang="en-US" sz="2600" i="1" kern="1200" dirty="0">
                <a:ea typeface="ＭＳ Ｐゴシック" charset="0"/>
                <a:cs typeface="ＭＳ Ｐゴシック" charset="0"/>
              </a:rPr>
              <a:t>communication</a:t>
            </a:r>
            <a:r>
              <a:rPr lang="en-US" sz="2600" kern="1200" dirty="0">
                <a:ea typeface="ＭＳ Ｐゴシック" charset="0"/>
                <a:cs typeface="ＭＳ Ｐゴシック" charset="0"/>
              </a:rPr>
              <a:t> between business and development organizations</a:t>
            </a:r>
          </a:p>
          <a:p>
            <a:pPr>
              <a:spcBef>
                <a:spcPct val="50000"/>
              </a:spcBef>
              <a:buClrTx/>
              <a:buSzPct val="85000"/>
              <a:buFont typeface="Wingdings" panose="05000000000000000000" pitchFamily="2" charset="2"/>
              <a:buChar char="Ø"/>
            </a:pPr>
            <a:r>
              <a:rPr lang="en-US" sz="2600" i="1" kern="1200" dirty="0" smtClean="0">
                <a:ea typeface="ＭＳ Ｐゴシック" charset="0"/>
                <a:cs typeface="ＭＳ Ｐゴシック" charset="0"/>
              </a:rPr>
              <a:t>interactions</a:t>
            </a:r>
            <a:r>
              <a:rPr lang="en-US" sz="2600" kern="1200" dirty="0" smtClean="0">
                <a:ea typeface="ＭＳ Ｐゴシック" charset="0"/>
                <a:cs typeface="ＭＳ Ｐゴシック" charset="0"/>
              </a:rPr>
              <a:t> throughout </a:t>
            </a:r>
            <a:r>
              <a:rPr lang="en-US" sz="2600" kern="1200" dirty="0">
                <a:ea typeface="ＭＳ Ｐゴシック" charset="0"/>
                <a:cs typeface="ＭＳ Ｐゴシック" charset="0"/>
              </a:rPr>
              <a:t>the development </a:t>
            </a:r>
            <a:r>
              <a:rPr lang="en-US" sz="2600" kern="1200" dirty="0" smtClean="0">
                <a:ea typeface="ＭＳ Ｐゴシック" charset="0"/>
                <a:cs typeface="ＭＳ Ｐゴシック" charset="0"/>
              </a:rPr>
              <a:t>cycle</a:t>
            </a:r>
            <a:endParaRPr lang="en-US" sz="2600" kern="1200" dirty="0">
              <a:ea typeface="ＭＳ Ｐゴシック" charset="0"/>
              <a:cs typeface="ＭＳ Ｐゴシック" charset="0"/>
            </a:endParaRPr>
          </a:p>
        </p:txBody>
      </p:sp>
    </p:spTree>
    <p:extLst>
      <p:ext uri="{BB962C8B-B14F-4D97-AF65-F5344CB8AC3E}">
        <p14:creationId xmlns:p14="http://schemas.microsoft.com/office/powerpoint/2010/main" val="2894207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ADVANTAGES OF AGILE</a:t>
            </a:r>
            <a:endParaRPr lang="en-US" sz="3200" dirty="0"/>
          </a:p>
        </p:txBody>
      </p:sp>
      <p:sp>
        <p:nvSpPr>
          <p:cNvPr id="3" name="Content Placeholder 2"/>
          <p:cNvSpPr>
            <a:spLocks noGrp="1"/>
          </p:cNvSpPr>
          <p:nvPr>
            <p:ph idx="4294967295"/>
          </p:nvPr>
        </p:nvSpPr>
        <p:spPr>
          <a:xfrm>
            <a:off x="152400" y="1524000"/>
            <a:ext cx="8686800" cy="4610100"/>
          </a:xfrm>
          <a:prstGeom prst="rect">
            <a:avLst/>
          </a:prstGeom>
        </p:spPr>
        <p:txBody>
          <a:bodyPr/>
          <a:lstStyle/>
          <a:p>
            <a:pPr>
              <a:buSzPct val="85000"/>
              <a:buFont typeface="Wingdings" panose="05000000000000000000" pitchFamily="2" charset="2"/>
              <a:buChar char="Ø"/>
            </a:pPr>
            <a:r>
              <a:rPr lang="en-US" dirty="0" smtClean="0"/>
              <a:t> Seek </a:t>
            </a:r>
            <a:r>
              <a:rPr lang="en-US" dirty="0"/>
              <a:t>stakeholders approval regularly</a:t>
            </a:r>
          </a:p>
          <a:p>
            <a:pPr>
              <a:buSzPct val="85000"/>
              <a:buFont typeface="Wingdings" panose="05000000000000000000" pitchFamily="2" charset="2"/>
              <a:buChar char="Ø"/>
            </a:pPr>
            <a:r>
              <a:rPr lang="en-US" dirty="0" smtClean="0"/>
              <a:t> Releasable </a:t>
            </a:r>
            <a:r>
              <a:rPr lang="en-US" dirty="0"/>
              <a:t>software at the end of each </a:t>
            </a:r>
            <a:r>
              <a:rPr lang="en-US" dirty="0" smtClean="0"/>
              <a:t>iteration</a:t>
            </a:r>
            <a:endParaRPr lang="en-US" dirty="0"/>
          </a:p>
          <a:p>
            <a:pPr>
              <a:buSzPct val="85000"/>
              <a:buFont typeface="Wingdings" panose="05000000000000000000" pitchFamily="2" charset="2"/>
              <a:buChar char="Ø"/>
            </a:pPr>
            <a:r>
              <a:rPr lang="en-US" dirty="0" smtClean="0"/>
              <a:t> Testing </a:t>
            </a:r>
            <a:r>
              <a:rPr lang="en-US" dirty="0"/>
              <a:t>during the whole development cycle</a:t>
            </a:r>
          </a:p>
          <a:p>
            <a:pPr>
              <a:buSzPct val="85000"/>
              <a:buFont typeface="Wingdings" panose="05000000000000000000" pitchFamily="2" charset="2"/>
              <a:buChar char="Ø"/>
            </a:pPr>
            <a:r>
              <a:rPr lang="en-US" dirty="0" smtClean="0"/>
              <a:t> Short iterations </a:t>
            </a:r>
            <a:r>
              <a:rPr lang="en-US" dirty="0"/>
              <a:t>are easy to plan</a:t>
            </a:r>
          </a:p>
          <a:p>
            <a:pPr>
              <a:buSzPct val="85000"/>
              <a:buFont typeface="Wingdings" panose="05000000000000000000" pitchFamily="2" charset="2"/>
              <a:buChar char="Ø"/>
            </a:pPr>
            <a:r>
              <a:rPr lang="en-US" dirty="0" smtClean="0"/>
              <a:t> The </a:t>
            </a:r>
            <a:r>
              <a:rPr lang="en-US" dirty="0"/>
              <a:t>power of </a:t>
            </a:r>
            <a:r>
              <a:rPr lang="en-US" dirty="0" smtClean="0"/>
              <a:t>team</a:t>
            </a:r>
            <a:endParaRPr lang="en-US" dirty="0"/>
          </a:p>
        </p:txBody>
      </p:sp>
    </p:spTree>
    <p:extLst>
      <p:ext uri="{BB962C8B-B14F-4D97-AF65-F5344CB8AC3E}">
        <p14:creationId xmlns:p14="http://schemas.microsoft.com/office/powerpoint/2010/main" val="1266421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Autofit/>
          </a:bodyPr>
          <a:lstStyle/>
          <a:p>
            <a:pPr eaLnBrk="1" hangingPunct="1"/>
            <a:r>
              <a:rPr lang="en-US" sz="3200" dirty="0" smtClean="0">
                <a:latin typeface="+mn-lt"/>
              </a:rPr>
              <a:t>LIFECYCLE – AGILE VERSUS WATERFALL</a:t>
            </a:r>
          </a:p>
        </p:txBody>
      </p:sp>
      <p:sp>
        <p:nvSpPr>
          <p:cNvPr id="28676" name="Line 3"/>
          <p:cNvSpPr>
            <a:spLocks noChangeShapeType="1"/>
          </p:cNvSpPr>
          <p:nvPr/>
        </p:nvSpPr>
        <p:spPr bwMode="auto">
          <a:xfrm>
            <a:off x="1371600" y="2343150"/>
            <a:ext cx="6584950" cy="0"/>
          </a:xfrm>
          <a:prstGeom prst="line">
            <a:avLst/>
          </a:prstGeom>
          <a:noFill/>
          <a:ln w="63360">
            <a:solidFill>
              <a:srgbClr val="000000"/>
            </a:solidFill>
            <a:miter lim="800000"/>
            <a:headEnd/>
            <a:tailEnd/>
          </a:ln>
        </p:spPr>
        <p:txBody>
          <a:bodyPr wrap="none" lIns="80991" tIns="42115" rIns="80991" bIns="42115"/>
          <a:lstStyle/>
          <a:p>
            <a:endParaRPr lang="en-US"/>
          </a:p>
        </p:txBody>
      </p:sp>
      <p:sp>
        <p:nvSpPr>
          <p:cNvPr id="10" name="AutoShape 6"/>
          <p:cNvSpPr/>
          <p:nvPr/>
        </p:nvSpPr>
        <p:spPr>
          <a:xfrm>
            <a:off x="439299" y="2621755"/>
            <a:ext cx="3727450" cy="1109663"/>
          </a:xfrm>
          <a:custGeom>
            <a:avLst>
              <a:gd name="f0" fmla="val 534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3">
              <a:lumMod val="75000"/>
            </a:schemeClr>
          </a:solidFill>
          <a:ln w="25560">
            <a:solidFill>
              <a:schemeClr val="accent3">
                <a:lumMod val="50000"/>
              </a:schemeClr>
            </a:solidFill>
            <a:prstDash val="solid"/>
            <a:miter/>
          </a:ln>
          <a:effectLst>
            <a:outerShdw dist="63640" dir="2700000" algn="tl">
              <a:srgbClr val="000000">
                <a:alpha val="30000"/>
              </a:srgbClr>
            </a:outerShdw>
          </a:effectLst>
        </p:spPr>
        <p:txBody>
          <a:bodyPr wrap="none" lIns="80991" tIns="42115" rIns="80991" bIns="42115"/>
          <a:lstStyle/>
          <a:p>
            <a:pPr algn="ctr" fontAlgn="auto">
              <a:spcBef>
                <a:spcPts val="0"/>
              </a:spcBef>
              <a:spcAft>
                <a:spcPts val="0"/>
              </a:spcAft>
              <a:tabLst>
                <a:tab pos="0" algn="l"/>
                <a:tab pos="822960" algn="l"/>
                <a:tab pos="1645920" algn="l"/>
                <a:tab pos="2468879" algn="l"/>
                <a:tab pos="3291840" algn="l"/>
                <a:tab pos="4114800" algn="l"/>
                <a:tab pos="4937759" algn="l"/>
                <a:tab pos="5760719" algn="l"/>
                <a:tab pos="6583680" algn="l"/>
                <a:tab pos="7406640" algn="l"/>
                <a:tab pos="8229600" algn="l"/>
                <a:tab pos="9052560" algn="l"/>
              </a:tabLst>
              <a:defRPr/>
            </a:pPr>
            <a:endParaRPr lang="en-US" sz="2900" dirty="0">
              <a:solidFill>
                <a:srgbClr val="000000"/>
              </a:solidFill>
              <a:latin typeface="Arial" pitchFamily="34" charset="0"/>
              <a:ea typeface="ヒラギノ角ゴ Pro W3" pitchFamily="2"/>
              <a:cs typeface="Arial" pitchFamily="34" charset="0"/>
            </a:endParaRPr>
          </a:p>
        </p:txBody>
      </p:sp>
      <p:sp>
        <p:nvSpPr>
          <p:cNvPr id="11" name="AutoShape 7"/>
          <p:cNvSpPr/>
          <p:nvPr/>
        </p:nvSpPr>
        <p:spPr>
          <a:xfrm>
            <a:off x="4213225" y="3440113"/>
            <a:ext cx="4549775" cy="1108075"/>
          </a:xfrm>
          <a:custGeom>
            <a:avLst>
              <a:gd name="f0" fmla="val 534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3">
              <a:lumMod val="50000"/>
            </a:schemeClr>
          </a:solidFill>
          <a:ln w="25560">
            <a:solidFill>
              <a:srgbClr val="00531C"/>
            </a:solidFill>
            <a:prstDash val="solid"/>
            <a:miter/>
          </a:ln>
          <a:effectLst>
            <a:outerShdw dist="63640" dir="2700000" algn="tl">
              <a:srgbClr val="000000">
                <a:alpha val="30000"/>
              </a:srgbClr>
            </a:outerShdw>
          </a:effectLst>
        </p:spPr>
        <p:txBody>
          <a:bodyPr wrap="none" lIns="80991" tIns="42115" rIns="80991" bIns="42115"/>
          <a:lstStyle/>
          <a:p>
            <a:pPr algn="ctr" fontAlgn="auto">
              <a:spcBef>
                <a:spcPts val="0"/>
              </a:spcBef>
              <a:spcAft>
                <a:spcPts val="0"/>
              </a:spcAft>
              <a:tabLst>
                <a:tab pos="0" algn="l"/>
                <a:tab pos="822960" algn="l"/>
                <a:tab pos="1645920" algn="l"/>
                <a:tab pos="2468879" algn="l"/>
                <a:tab pos="3291840" algn="l"/>
                <a:tab pos="4114800" algn="l"/>
                <a:tab pos="4937759" algn="l"/>
                <a:tab pos="5760719" algn="l"/>
                <a:tab pos="6583680" algn="l"/>
                <a:tab pos="7406640" algn="l"/>
                <a:tab pos="8229600" algn="l"/>
                <a:tab pos="9052560" algn="l"/>
              </a:tabLst>
              <a:defRPr/>
            </a:pPr>
            <a:endParaRPr lang="en-US" sz="2900" dirty="0">
              <a:solidFill>
                <a:srgbClr val="000000"/>
              </a:solidFill>
              <a:latin typeface="Arial" pitchFamily="34" charset="0"/>
              <a:ea typeface="ヒラギノ角ゴ Pro W3" pitchFamily="2"/>
              <a:cs typeface="Arial" pitchFamily="34" charset="0"/>
            </a:endParaRPr>
          </a:p>
        </p:txBody>
      </p:sp>
      <p:sp>
        <p:nvSpPr>
          <p:cNvPr id="28679" name="Rectangle 8"/>
          <p:cNvSpPr>
            <a:spLocks noChangeArrowheads="1"/>
          </p:cNvSpPr>
          <p:nvPr/>
        </p:nvSpPr>
        <p:spPr bwMode="auto">
          <a:xfrm>
            <a:off x="685800" y="2819400"/>
            <a:ext cx="3352800" cy="892175"/>
          </a:xfrm>
          <a:custGeom>
            <a:avLst/>
            <a:gdLst>
              <a:gd name="T0" fmla="*/ 2147483647 w 21600"/>
              <a:gd name="T1" fmla="*/ 0 h 21600"/>
              <a:gd name="T2" fmla="*/ 2147483647 w 21600"/>
              <a:gd name="T3" fmla="*/ 761049782 h 21600"/>
              <a:gd name="T4" fmla="*/ 2147483647 w 21600"/>
              <a:gd name="T5" fmla="*/ 1522096921 h 21600"/>
              <a:gd name="T6" fmla="*/ 0 w 21600"/>
              <a:gd name="T7" fmla="*/ 761049782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45679" tIns="45679" rIns="45679" bIns="45679"/>
          <a:lstStyle/>
          <a:p>
            <a:pP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sz="2000" b="1" dirty="0">
                <a:solidFill>
                  <a:srgbClr val="FFFFFF"/>
                </a:solidFill>
                <a:ea typeface="ヒラギノ角ゴ Pro W3"/>
                <a:cs typeface="Arial" charset="0"/>
              </a:rPr>
              <a:t>Rather than doing all of one</a:t>
            </a:r>
          </a:p>
          <a:p>
            <a:pP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sz="2000" dirty="0">
                <a:solidFill>
                  <a:srgbClr val="FFFFFF"/>
                </a:solidFill>
                <a:ea typeface="ヒラギノ角ゴ Pro W3"/>
                <a:cs typeface="Arial" charset="0"/>
              </a:rPr>
              <a:t>p</a:t>
            </a:r>
            <a:r>
              <a:rPr lang="en-US" sz="2000" b="1" dirty="0" smtClean="0">
                <a:solidFill>
                  <a:srgbClr val="FFFFFF"/>
                </a:solidFill>
                <a:ea typeface="ヒラギノ角ゴ Pro W3"/>
                <a:cs typeface="Arial" charset="0"/>
              </a:rPr>
              <a:t>hase at </a:t>
            </a:r>
            <a:r>
              <a:rPr lang="en-US" sz="2000" b="1" dirty="0">
                <a:solidFill>
                  <a:srgbClr val="FFFFFF"/>
                </a:solidFill>
                <a:ea typeface="ヒラギノ角ゴ Pro W3"/>
                <a:cs typeface="Arial" charset="0"/>
              </a:rPr>
              <a:t>a </a:t>
            </a:r>
            <a:r>
              <a:rPr lang="en-US" sz="2000" b="1" dirty="0" smtClean="0">
                <a:solidFill>
                  <a:srgbClr val="FFFFFF"/>
                </a:solidFill>
                <a:ea typeface="ヒラギノ角ゴ Pro W3"/>
                <a:cs typeface="Arial" charset="0"/>
              </a:rPr>
              <a:t>time in sequence</a:t>
            </a:r>
            <a:r>
              <a:rPr lang="en-US" sz="1600" b="1" dirty="0" smtClean="0">
                <a:solidFill>
                  <a:srgbClr val="FFFFFF"/>
                </a:solidFill>
                <a:ea typeface="ヒラギノ角ゴ Pro W3"/>
                <a:cs typeface="Arial" charset="0"/>
              </a:rPr>
              <a:t>...</a:t>
            </a:r>
            <a:endParaRPr lang="en-US" sz="1600" b="1" dirty="0">
              <a:solidFill>
                <a:srgbClr val="FFFFFF"/>
              </a:solidFill>
              <a:ea typeface="ヒラギノ角ゴ Pro W3"/>
              <a:cs typeface="Arial" charset="0"/>
            </a:endParaRPr>
          </a:p>
        </p:txBody>
      </p:sp>
      <p:sp>
        <p:nvSpPr>
          <p:cNvPr id="28680" name="Rectangle 9"/>
          <p:cNvSpPr>
            <a:spLocks noChangeArrowheads="1"/>
          </p:cNvSpPr>
          <p:nvPr/>
        </p:nvSpPr>
        <p:spPr bwMode="auto">
          <a:xfrm>
            <a:off x="4419600" y="3581400"/>
            <a:ext cx="4267200" cy="762000"/>
          </a:xfrm>
          <a:custGeom>
            <a:avLst/>
            <a:gdLst>
              <a:gd name="T0" fmla="*/ 2147483647 w 21600"/>
              <a:gd name="T1" fmla="*/ 0 h 21600"/>
              <a:gd name="T2" fmla="*/ 2147483647 w 21600"/>
              <a:gd name="T3" fmla="*/ 1957384758 h 21600"/>
              <a:gd name="T4" fmla="*/ 2147483647 w 21600"/>
              <a:gd name="T5" fmla="*/ 2147483647 h 21600"/>
              <a:gd name="T6" fmla="*/ 0 w 21600"/>
              <a:gd name="T7" fmla="*/ 195738475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solidFill>
              <a:schemeClr val="accent3">
                <a:lumMod val="50000"/>
              </a:schemeClr>
            </a:solidFill>
            <a:miter lim="800000"/>
            <a:headEnd/>
            <a:tailEnd/>
          </a:ln>
        </p:spPr>
        <p:txBody>
          <a:bodyPr wrap="none" lIns="45679" tIns="45679" rIns="45679" bIns="45679"/>
          <a:lstStyle/>
          <a:p>
            <a:pP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sz="2000" b="1" dirty="0">
                <a:solidFill>
                  <a:srgbClr val="FFFFFF"/>
                </a:solidFill>
                <a:ea typeface="ヒラギノ角ゴ Pro W3"/>
                <a:cs typeface="Arial" charset="0"/>
              </a:rPr>
              <a:t>Agile teams do a little of everything</a:t>
            </a:r>
          </a:p>
          <a:p>
            <a:pP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sz="2000" b="1" dirty="0">
                <a:solidFill>
                  <a:srgbClr val="FFFFFF"/>
                </a:solidFill>
                <a:ea typeface="ヒラギノ角ゴ Pro W3"/>
                <a:cs typeface="Arial" charset="0"/>
              </a:rPr>
              <a:t>all the time following a </a:t>
            </a:r>
            <a:r>
              <a:rPr lang="en-US" sz="2000" b="1" dirty="0" smtClean="0">
                <a:solidFill>
                  <a:srgbClr val="FFFFFF"/>
                </a:solidFill>
                <a:ea typeface="ヒラギノ角ゴ Pro W3"/>
                <a:cs typeface="Arial" charset="0"/>
              </a:rPr>
              <a:t>structured</a:t>
            </a:r>
            <a:endParaRPr lang="en-US" sz="2000" b="1" dirty="0">
              <a:solidFill>
                <a:srgbClr val="FFFFFF"/>
              </a:solidFill>
              <a:ea typeface="ヒラギノ角ゴ Pro W3"/>
              <a:cs typeface="Arial" charset="0"/>
            </a:endParaRPr>
          </a:p>
        </p:txBody>
      </p:sp>
      <p:sp>
        <p:nvSpPr>
          <p:cNvPr id="28681" name="Rectangle 10"/>
          <p:cNvSpPr>
            <a:spLocks noChangeArrowheads="1"/>
          </p:cNvSpPr>
          <p:nvPr/>
        </p:nvSpPr>
        <p:spPr bwMode="auto">
          <a:xfrm>
            <a:off x="1828800" y="1524000"/>
            <a:ext cx="1444625" cy="536575"/>
          </a:xfrm>
          <a:custGeom>
            <a:avLst/>
            <a:gdLst>
              <a:gd name="T0" fmla="*/ 2147483647 w 21600"/>
              <a:gd name="T1" fmla="*/ 0 h 21600"/>
              <a:gd name="T2" fmla="*/ 2147483647 w 21600"/>
              <a:gd name="T3" fmla="*/ 165559709 h 21600"/>
              <a:gd name="T4" fmla="*/ 2147483647 w 21600"/>
              <a:gd name="T5" fmla="*/ 331118624 h 21600"/>
              <a:gd name="T6" fmla="*/ 0 w 21600"/>
              <a:gd name="T7" fmla="*/ 16555970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99FF"/>
          </a:solidFill>
          <a:ln w="25560">
            <a:solidFill>
              <a:srgbClr val="000000"/>
            </a:solidFill>
            <a:miter lim="800000"/>
            <a:headEnd/>
            <a:tailEnd/>
          </a:ln>
        </p:spPr>
        <p:txBody>
          <a:bodyPr wrap="none" lIns="0" tIns="0" rIns="0" bIns="0" anchor="ctr"/>
          <a:lstStyle/>
          <a:p>
            <a:pPr algn="ct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b="1" dirty="0">
                <a:ea typeface="ヒラギノ角ゴ Pro W3"/>
                <a:cs typeface="Arial" charset="0"/>
              </a:rPr>
              <a:t>Requirements</a:t>
            </a:r>
          </a:p>
        </p:txBody>
      </p:sp>
      <p:sp>
        <p:nvSpPr>
          <p:cNvPr id="28682" name="Rectangle 11"/>
          <p:cNvSpPr>
            <a:spLocks noChangeArrowheads="1"/>
          </p:cNvSpPr>
          <p:nvPr/>
        </p:nvSpPr>
        <p:spPr bwMode="auto">
          <a:xfrm>
            <a:off x="3657600" y="1524000"/>
            <a:ext cx="1254125" cy="536575"/>
          </a:xfrm>
          <a:custGeom>
            <a:avLst/>
            <a:gdLst>
              <a:gd name="T0" fmla="*/ 2113903099 w 21600"/>
              <a:gd name="T1" fmla="*/ 0 h 21600"/>
              <a:gd name="T2" fmla="*/ 2147483647 w 21600"/>
              <a:gd name="T3" fmla="*/ 165559709 h 21600"/>
              <a:gd name="T4" fmla="*/ 2113903099 w 21600"/>
              <a:gd name="T5" fmla="*/ 331118624 h 21600"/>
              <a:gd name="T6" fmla="*/ 0 w 21600"/>
              <a:gd name="T7" fmla="*/ 16555970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FF00"/>
          </a:solidFill>
          <a:ln w="25560">
            <a:solidFill>
              <a:srgbClr val="000000"/>
            </a:solidFill>
            <a:miter lim="800000"/>
            <a:headEnd/>
            <a:tailEnd/>
          </a:ln>
        </p:spPr>
        <p:txBody>
          <a:bodyPr wrap="none" lIns="0" tIns="0" rIns="0" bIns="0" anchor="ctr"/>
          <a:lstStyle/>
          <a:p>
            <a:pPr algn="ct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b="1" dirty="0">
                <a:ea typeface="ヒラギノ角ゴ Pro W3"/>
                <a:cs typeface="Arial" charset="0"/>
              </a:rPr>
              <a:t>Design</a:t>
            </a:r>
          </a:p>
        </p:txBody>
      </p:sp>
      <p:sp>
        <p:nvSpPr>
          <p:cNvPr id="28683" name="Rectangle 12"/>
          <p:cNvSpPr>
            <a:spLocks noChangeArrowheads="1"/>
          </p:cNvSpPr>
          <p:nvPr/>
        </p:nvSpPr>
        <p:spPr bwMode="auto">
          <a:xfrm>
            <a:off x="5334000" y="1524000"/>
            <a:ext cx="1314450" cy="536575"/>
          </a:xfrm>
          <a:custGeom>
            <a:avLst/>
            <a:gdLst>
              <a:gd name="T0" fmla="*/ 2147483647 w 21600"/>
              <a:gd name="T1" fmla="*/ 0 h 21600"/>
              <a:gd name="T2" fmla="*/ 2147483647 w 21600"/>
              <a:gd name="T3" fmla="*/ 165559709 h 21600"/>
              <a:gd name="T4" fmla="*/ 2147483647 w 21600"/>
              <a:gd name="T5" fmla="*/ 331118624 h 21600"/>
              <a:gd name="T6" fmla="*/ 0 w 21600"/>
              <a:gd name="T7" fmla="*/ 16555970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66CCFF"/>
          </a:solidFill>
          <a:ln w="25560">
            <a:solidFill>
              <a:srgbClr val="000000"/>
            </a:solidFill>
            <a:miter lim="800000"/>
            <a:headEnd/>
            <a:tailEnd/>
          </a:ln>
        </p:spPr>
        <p:txBody>
          <a:bodyPr wrap="none" lIns="0" tIns="0" rIns="0" bIns="0" anchor="ctr"/>
          <a:lstStyle/>
          <a:p>
            <a:pPr algn="ct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b="1" dirty="0">
                <a:ea typeface="ヒラギノ角ゴ Pro W3"/>
                <a:cs typeface="Arial" charset="0"/>
              </a:rPr>
              <a:t>Code</a:t>
            </a:r>
          </a:p>
        </p:txBody>
      </p:sp>
      <p:sp>
        <p:nvSpPr>
          <p:cNvPr id="28684" name="Rectangle 13"/>
          <p:cNvSpPr>
            <a:spLocks noChangeArrowheads="1"/>
          </p:cNvSpPr>
          <p:nvPr/>
        </p:nvSpPr>
        <p:spPr bwMode="auto">
          <a:xfrm>
            <a:off x="6934200" y="1531938"/>
            <a:ext cx="1330325" cy="536575"/>
          </a:xfrm>
          <a:custGeom>
            <a:avLst/>
            <a:gdLst>
              <a:gd name="T0" fmla="*/ 2147483647 w 21600"/>
              <a:gd name="T1" fmla="*/ 0 h 21600"/>
              <a:gd name="T2" fmla="*/ 2147483647 w 21600"/>
              <a:gd name="T3" fmla="*/ 165559709 h 21600"/>
              <a:gd name="T4" fmla="*/ 2147483647 w 21600"/>
              <a:gd name="T5" fmla="*/ 331118624 h 21600"/>
              <a:gd name="T6" fmla="*/ 0 w 21600"/>
              <a:gd name="T7" fmla="*/ 16555970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chemeClr val="tx2">
              <a:lumMod val="60000"/>
              <a:lumOff val="40000"/>
            </a:schemeClr>
          </a:solidFill>
          <a:ln w="25560">
            <a:solidFill>
              <a:srgbClr val="000000"/>
            </a:solidFill>
            <a:miter lim="800000"/>
            <a:headEnd/>
            <a:tailEnd/>
          </a:ln>
        </p:spPr>
        <p:txBody>
          <a:bodyPr wrap="none" lIns="0" tIns="0" rIns="0" bIns="0" anchor="ctr"/>
          <a:lstStyle/>
          <a:p>
            <a:pPr algn="ctr">
              <a:tabLst>
                <a:tab pos="0" algn="l"/>
                <a:tab pos="822325" algn="l"/>
                <a:tab pos="1644650" algn="l"/>
                <a:tab pos="2468563" algn="l"/>
                <a:tab pos="3290888" algn="l"/>
                <a:tab pos="4114800" algn="l"/>
                <a:tab pos="4937125" algn="l"/>
                <a:tab pos="5759450" algn="l"/>
                <a:tab pos="6583363" algn="l"/>
                <a:tab pos="7405688" algn="l"/>
                <a:tab pos="8229600" algn="l"/>
                <a:tab pos="9051925" algn="l"/>
              </a:tabLst>
            </a:pPr>
            <a:r>
              <a:rPr lang="en-US" b="1" dirty="0">
                <a:solidFill>
                  <a:srgbClr val="FFFFFF"/>
                </a:solidFill>
                <a:ea typeface="ヒラギノ角ゴ Pro W3"/>
                <a:cs typeface="Arial" charset="0"/>
              </a:rPr>
              <a:t>Test</a:t>
            </a:r>
          </a:p>
        </p:txBody>
      </p:sp>
      <p:sp>
        <p:nvSpPr>
          <p:cNvPr id="28685" name="TextBox 17"/>
          <p:cNvSpPr txBox="1">
            <a:spLocks noChangeArrowheads="1"/>
          </p:cNvSpPr>
          <p:nvPr/>
        </p:nvSpPr>
        <p:spPr bwMode="auto">
          <a:xfrm>
            <a:off x="228600" y="1524000"/>
            <a:ext cx="1600200" cy="461665"/>
          </a:xfrm>
          <a:prstGeom prst="rect">
            <a:avLst/>
          </a:prstGeom>
          <a:noFill/>
          <a:ln w="9525">
            <a:noFill/>
            <a:miter lim="800000"/>
            <a:headEnd/>
            <a:tailEnd/>
          </a:ln>
        </p:spPr>
        <p:txBody>
          <a:bodyPr wrap="square">
            <a:spAutoFit/>
          </a:bodyPr>
          <a:lstStyle/>
          <a:p>
            <a:r>
              <a:rPr lang="en-US" sz="2400" b="1" dirty="0">
                <a:cs typeface="Arial" charset="0"/>
              </a:rPr>
              <a:t>Waterfal</a:t>
            </a:r>
            <a:r>
              <a:rPr lang="en-US" sz="2000" b="1" dirty="0">
                <a:cs typeface="Arial" charset="0"/>
              </a:rPr>
              <a:t>l</a:t>
            </a:r>
          </a:p>
        </p:txBody>
      </p:sp>
      <p:sp>
        <p:nvSpPr>
          <p:cNvPr id="28686" name="TextBox 18"/>
          <p:cNvSpPr txBox="1">
            <a:spLocks noChangeArrowheads="1"/>
          </p:cNvSpPr>
          <p:nvPr/>
        </p:nvSpPr>
        <p:spPr bwMode="auto">
          <a:xfrm>
            <a:off x="838200" y="4191000"/>
            <a:ext cx="1066800" cy="461665"/>
          </a:xfrm>
          <a:prstGeom prst="rect">
            <a:avLst/>
          </a:prstGeom>
          <a:noFill/>
          <a:ln w="9525">
            <a:noFill/>
            <a:miter lim="800000"/>
            <a:headEnd/>
            <a:tailEnd/>
          </a:ln>
        </p:spPr>
        <p:txBody>
          <a:bodyPr>
            <a:spAutoFit/>
          </a:bodyPr>
          <a:lstStyle/>
          <a:p>
            <a:r>
              <a:rPr lang="en-US" sz="2400" b="1" dirty="0">
                <a:cs typeface="Arial" charset="0"/>
              </a:rPr>
              <a:t>Agile</a:t>
            </a:r>
          </a:p>
        </p:txBody>
      </p:sp>
      <p:pic>
        <p:nvPicPr>
          <p:cNvPr id="28687" name="Picture 19"/>
          <p:cNvPicPr>
            <a:picLocks noChangeAspect="1"/>
          </p:cNvPicPr>
          <p:nvPr/>
        </p:nvPicPr>
        <p:blipFill>
          <a:blip r:embed="rId3"/>
          <a:srcRect/>
          <a:stretch>
            <a:fillRect/>
          </a:stretch>
        </p:blipFill>
        <p:spPr bwMode="auto">
          <a:xfrm>
            <a:off x="1839913" y="4719638"/>
            <a:ext cx="5630862" cy="896937"/>
          </a:xfrm>
          <a:prstGeom prst="rect">
            <a:avLst/>
          </a:prstGeom>
          <a:noFill/>
          <a:ln w="9525">
            <a:noFill/>
            <a:miter lim="800000"/>
            <a:headEnd/>
            <a:tailEnd/>
          </a:ln>
        </p:spPr>
      </p:pic>
      <p:sp>
        <p:nvSpPr>
          <p:cNvPr id="28688" name="Line 4"/>
          <p:cNvSpPr>
            <a:spLocks noChangeShapeType="1"/>
          </p:cNvSpPr>
          <p:nvPr/>
        </p:nvSpPr>
        <p:spPr bwMode="auto">
          <a:xfrm>
            <a:off x="1395413" y="5565775"/>
            <a:ext cx="6583362" cy="0"/>
          </a:xfrm>
          <a:prstGeom prst="line">
            <a:avLst/>
          </a:prstGeom>
          <a:noFill/>
          <a:ln w="63360">
            <a:solidFill>
              <a:srgbClr val="000000"/>
            </a:solidFill>
            <a:miter lim="800000"/>
            <a:headEnd/>
            <a:tailEnd/>
          </a:ln>
        </p:spPr>
        <p:txBody>
          <a:bodyPr wrap="none" lIns="80991" tIns="42115" rIns="80991" bIns="42115"/>
          <a:lstStyle/>
          <a:p>
            <a:endParaRPr lang="en-US"/>
          </a:p>
        </p:txBody>
      </p:sp>
    </p:spTree>
    <p:extLst>
      <p:ext uri="{BB962C8B-B14F-4D97-AF65-F5344CB8AC3E}">
        <p14:creationId xmlns:p14="http://schemas.microsoft.com/office/powerpoint/2010/main" val="19332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mn-lt"/>
              </a:rPr>
              <a:t>THE INVERTED TRIANGLE</a:t>
            </a:r>
            <a:endParaRPr lang="en-US" sz="3200" dirty="0">
              <a:latin typeface="+mn-lt"/>
            </a:endParaRPr>
          </a:p>
        </p:txBody>
      </p:sp>
      <p:cxnSp>
        <p:nvCxnSpPr>
          <p:cNvPr id="6" name="Straight Arrow Connector 5"/>
          <p:cNvCxnSpPr/>
          <p:nvPr/>
        </p:nvCxnSpPr>
        <p:spPr bwMode="auto">
          <a:xfrm>
            <a:off x="826470" y="4621225"/>
            <a:ext cx="7438906" cy="0"/>
          </a:xfrm>
          <a:prstGeom prst="straightConnector1">
            <a:avLst/>
          </a:prstGeom>
          <a:noFill/>
          <a:ln w="12700" cap="flat" cmpd="sng" algn="ctr">
            <a:solidFill>
              <a:schemeClr val="tx1"/>
            </a:solidFill>
            <a:prstDash val="solid"/>
            <a:round/>
            <a:headEnd type="arrow"/>
            <a:tailEnd type="arrow"/>
          </a:ln>
          <a:effectLst/>
        </p:spPr>
      </p:cxnSp>
      <p:grpSp>
        <p:nvGrpSpPr>
          <p:cNvPr id="20" name="Group 19"/>
          <p:cNvGrpSpPr/>
          <p:nvPr/>
        </p:nvGrpSpPr>
        <p:grpSpPr>
          <a:xfrm>
            <a:off x="3743157" y="2077664"/>
            <a:ext cx="1530891" cy="3013091"/>
            <a:chOff x="3726909" y="2077664"/>
            <a:chExt cx="1530891" cy="3013091"/>
          </a:xfrm>
        </p:grpSpPr>
        <p:sp>
          <p:nvSpPr>
            <p:cNvPr id="7" name="TextBox 6"/>
            <p:cNvSpPr txBox="1"/>
            <p:nvPr/>
          </p:nvSpPr>
          <p:spPr>
            <a:xfrm>
              <a:off x="3841731" y="2077664"/>
              <a:ext cx="1301247" cy="461665"/>
            </a:xfrm>
            <a:prstGeom prst="rect">
              <a:avLst/>
            </a:prstGeom>
            <a:noFill/>
          </p:spPr>
          <p:txBody>
            <a:bodyPr wrap="square" rtlCol="0">
              <a:spAutoFit/>
            </a:bodyPr>
            <a:lstStyle/>
            <a:p>
              <a:pPr algn="ctr"/>
              <a:r>
                <a:rPr lang="en-US" sz="2400" b="1" dirty="0" smtClean="0">
                  <a:cs typeface="Comic Sans MS"/>
                </a:rPr>
                <a:t>FIXED</a:t>
              </a:r>
              <a:endParaRPr lang="en-US" sz="2400" b="1" dirty="0">
                <a:cs typeface="Comic Sans MS"/>
              </a:endParaRPr>
            </a:p>
          </p:txBody>
        </p:sp>
        <p:sp>
          <p:nvSpPr>
            <p:cNvPr id="8" name="TextBox 7"/>
            <p:cNvSpPr txBox="1"/>
            <p:nvPr/>
          </p:nvSpPr>
          <p:spPr>
            <a:xfrm>
              <a:off x="3726909" y="4629090"/>
              <a:ext cx="1530891" cy="461665"/>
            </a:xfrm>
            <a:prstGeom prst="rect">
              <a:avLst/>
            </a:prstGeom>
            <a:noFill/>
          </p:spPr>
          <p:txBody>
            <a:bodyPr wrap="square" rtlCol="0">
              <a:spAutoFit/>
            </a:bodyPr>
            <a:lstStyle/>
            <a:p>
              <a:pPr algn="ctr"/>
              <a:r>
                <a:rPr lang="en-US" sz="2400" b="1" dirty="0" smtClean="0">
                  <a:cs typeface="Comic Sans MS"/>
                </a:rPr>
                <a:t>FLEXIBLE</a:t>
              </a:r>
              <a:endParaRPr lang="en-US" sz="2400" b="1" dirty="0">
                <a:cs typeface="Comic Sans MS"/>
              </a:endParaRPr>
            </a:p>
          </p:txBody>
        </p:sp>
      </p:grpSp>
      <p:sp>
        <p:nvSpPr>
          <p:cNvPr id="12" name="Rectangle 11"/>
          <p:cNvSpPr/>
          <p:nvPr/>
        </p:nvSpPr>
        <p:spPr>
          <a:xfrm>
            <a:off x="5525950" y="1125019"/>
            <a:ext cx="1854740" cy="923330"/>
          </a:xfrm>
          <a:prstGeom prst="rect">
            <a:avLst/>
          </a:prstGeom>
          <a:noFill/>
        </p:spPr>
        <p:txBody>
          <a:bodyPr wrap="none" lIns="91440" tIns="45720" rIns="91440" bIns="45720">
            <a:spAutoFit/>
          </a:bodyPr>
          <a:lstStyle/>
          <a:p>
            <a:pPr algn="ctr"/>
            <a:r>
              <a:rPr lang="en-US" sz="5400" spc="50" dirty="0" smtClean="0">
                <a:ln w="12700" cmpd="sng">
                  <a:solidFill>
                    <a:srgbClr val="2D2D8A">
                      <a:satMod val="120000"/>
                      <a:shade val="80000"/>
                    </a:srgbClr>
                  </a:solidFill>
                  <a:prstDash val="solid"/>
                </a:ln>
                <a:solidFill>
                  <a:srgbClr val="2D2D8A">
                    <a:tint val="1000"/>
                  </a:srgbClr>
                </a:solidFill>
                <a:effectLst>
                  <a:glow rad="53100">
                    <a:srgbClr val="2D2D8A">
                      <a:satMod val="180000"/>
                      <a:alpha val="30000"/>
                    </a:srgbClr>
                  </a:glow>
                </a:effectLst>
              </a:rPr>
              <a:t>AGILE</a:t>
            </a:r>
            <a:endParaRPr lang="en-US" sz="5400" dirty="0">
              <a:ln w="12700">
                <a:solidFill>
                  <a:srgbClr val="000000"/>
                </a:solidFill>
                <a:prstDash val="solid"/>
              </a:ln>
              <a:solidFill>
                <a:srgbClr val="808080">
                  <a:tint val="85000"/>
                  <a:satMod val="155000"/>
                </a:srgbClr>
              </a:solidFill>
              <a:effectLst>
                <a:outerShdw blurRad="41275" dist="20320" dir="1800000" algn="tl" rotWithShape="0">
                  <a:srgbClr val="000000">
                    <a:alpha val="40000"/>
                  </a:srgbClr>
                </a:outerShdw>
              </a:effectLst>
            </a:endParaRPr>
          </a:p>
        </p:txBody>
      </p:sp>
      <p:sp>
        <p:nvSpPr>
          <p:cNvPr id="15" name="Rectangle 14"/>
          <p:cNvSpPr/>
          <p:nvPr/>
        </p:nvSpPr>
        <p:spPr>
          <a:xfrm>
            <a:off x="993492" y="1151979"/>
            <a:ext cx="3134780" cy="923330"/>
          </a:xfrm>
          <a:prstGeom prst="rect">
            <a:avLst/>
          </a:prstGeom>
          <a:noFill/>
        </p:spPr>
        <p:txBody>
          <a:bodyPr wrap="none" lIns="91440" tIns="45720" rIns="91440" bIns="45720">
            <a:spAutoFit/>
          </a:bodyPr>
          <a:lstStyle/>
          <a:p>
            <a:pPr algn="ctr"/>
            <a:r>
              <a:rPr lang="en-US" sz="5400" spc="50" dirty="0" smtClean="0">
                <a:ln w="12700" cmpd="sng">
                  <a:solidFill>
                    <a:srgbClr val="2D2D8A">
                      <a:satMod val="120000"/>
                      <a:shade val="80000"/>
                    </a:srgbClr>
                  </a:solidFill>
                  <a:prstDash val="solid"/>
                </a:ln>
                <a:solidFill>
                  <a:srgbClr val="2D2D8A">
                    <a:tint val="1000"/>
                  </a:srgbClr>
                </a:solidFill>
                <a:effectLst>
                  <a:glow rad="53100">
                    <a:srgbClr val="2D2D8A">
                      <a:satMod val="180000"/>
                      <a:alpha val="30000"/>
                    </a:srgbClr>
                  </a:glow>
                </a:effectLst>
              </a:rPr>
              <a:t>Waterfall</a:t>
            </a:r>
            <a:endParaRPr lang="en-US" sz="5400" dirty="0">
              <a:ln w="12700">
                <a:solidFill>
                  <a:srgbClr val="000000"/>
                </a:solidFill>
                <a:prstDash val="solid"/>
              </a:ln>
              <a:solidFill>
                <a:srgbClr val="808080">
                  <a:tint val="85000"/>
                  <a:satMod val="155000"/>
                </a:srgbClr>
              </a:solidFill>
              <a:effectLst>
                <a:outerShdw blurRad="41275" dist="20320" dir="1800000" algn="tl" rotWithShape="0">
                  <a:srgbClr val="000000">
                    <a:alpha val="40000"/>
                  </a:srgbClr>
                </a:outerShdw>
              </a:effectLst>
            </a:endParaRPr>
          </a:p>
        </p:txBody>
      </p:sp>
      <p:grpSp>
        <p:nvGrpSpPr>
          <p:cNvPr id="3" name="Group 2"/>
          <p:cNvGrpSpPr/>
          <p:nvPr/>
        </p:nvGrpSpPr>
        <p:grpSpPr>
          <a:xfrm>
            <a:off x="759453" y="2503504"/>
            <a:ext cx="7498298" cy="2170775"/>
            <a:chOff x="759453" y="2503504"/>
            <a:chExt cx="7498298" cy="2170775"/>
          </a:xfrm>
        </p:grpSpPr>
        <p:cxnSp>
          <p:nvCxnSpPr>
            <p:cNvPr id="5" name="Straight Arrow Connector 4"/>
            <p:cNvCxnSpPr/>
            <p:nvPr/>
          </p:nvCxnSpPr>
          <p:spPr bwMode="auto">
            <a:xfrm>
              <a:off x="804238" y="2521491"/>
              <a:ext cx="7438906" cy="0"/>
            </a:xfrm>
            <a:prstGeom prst="straightConnector1">
              <a:avLst/>
            </a:prstGeom>
            <a:noFill/>
            <a:ln w="12700" cap="flat" cmpd="sng" algn="ctr">
              <a:solidFill>
                <a:schemeClr val="tx1"/>
              </a:solidFill>
              <a:prstDash val="solid"/>
              <a:round/>
              <a:headEnd type="arrow"/>
              <a:tailEnd type="arrow"/>
            </a:ln>
            <a:effectLst/>
          </p:spPr>
        </p:cxnSp>
        <p:sp>
          <p:nvSpPr>
            <p:cNvPr id="9" name="Isosceles Triangle 8"/>
            <p:cNvSpPr/>
            <p:nvPr/>
          </p:nvSpPr>
          <p:spPr bwMode="auto">
            <a:xfrm>
              <a:off x="1552089" y="2516701"/>
              <a:ext cx="2226229" cy="2101108"/>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smtClean="0">
                  <a:solidFill>
                    <a:schemeClr val="accent3">
                      <a:lumMod val="50000"/>
                    </a:schemeClr>
                  </a:solidFill>
                </a:rPr>
                <a:t>Plan Driven</a:t>
              </a:r>
            </a:p>
          </p:txBody>
        </p:sp>
        <p:sp>
          <p:nvSpPr>
            <p:cNvPr id="10" name="Isosceles Triangle 9"/>
            <p:cNvSpPr/>
            <p:nvPr/>
          </p:nvSpPr>
          <p:spPr bwMode="auto">
            <a:xfrm flipV="1">
              <a:off x="5278997" y="2527981"/>
              <a:ext cx="2226229" cy="2101108"/>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800" b="0" dirty="0" smtClean="0">
                <a:solidFill>
                  <a:srgbClr val="000000"/>
                </a:solidFill>
                <a:latin typeface="Lucida Grande"/>
              </a:endParaRPr>
            </a:p>
          </p:txBody>
        </p:sp>
        <p:sp>
          <p:nvSpPr>
            <p:cNvPr id="11" name="TextBox 10"/>
            <p:cNvSpPr txBox="1"/>
            <p:nvPr/>
          </p:nvSpPr>
          <p:spPr>
            <a:xfrm>
              <a:off x="759453" y="4154292"/>
              <a:ext cx="980767" cy="461665"/>
            </a:xfrm>
            <a:prstGeom prst="rect">
              <a:avLst/>
            </a:prstGeom>
            <a:noFill/>
          </p:spPr>
          <p:txBody>
            <a:bodyPr wrap="square" rtlCol="0">
              <a:spAutoFit/>
            </a:bodyPr>
            <a:lstStyle/>
            <a:p>
              <a:pPr algn="ctr"/>
              <a:r>
                <a:rPr lang="en-US" sz="2400" b="0" dirty="0" smtClean="0">
                  <a:solidFill>
                    <a:srgbClr val="000000"/>
                  </a:solidFill>
                  <a:cs typeface="Comic Sans MS"/>
                </a:rPr>
                <a:t>Time</a:t>
              </a:r>
              <a:endParaRPr lang="en-US" sz="2400" b="0" dirty="0">
                <a:solidFill>
                  <a:srgbClr val="000000"/>
                </a:solidFill>
                <a:cs typeface="Comic Sans MS"/>
              </a:endParaRPr>
            </a:p>
          </p:txBody>
        </p:sp>
        <p:sp>
          <p:nvSpPr>
            <p:cNvPr id="13" name="TextBox 12"/>
            <p:cNvSpPr txBox="1"/>
            <p:nvPr/>
          </p:nvSpPr>
          <p:spPr>
            <a:xfrm>
              <a:off x="3590182" y="4185653"/>
              <a:ext cx="916230" cy="400110"/>
            </a:xfrm>
            <a:prstGeom prst="rect">
              <a:avLst/>
            </a:prstGeom>
            <a:noFill/>
          </p:spPr>
          <p:txBody>
            <a:bodyPr wrap="square" rtlCol="0">
              <a:spAutoFit/>
            </a:bodyPr>
            <a:lstStyle/>
            <a:p>
              <a:pPr algn="ctr"/>
              <a:r>
                <a:rPr lang="en-US" sz="2000" b="0" dirty="0" smtClean="0">
                  <a:solidFill>
                    <a:srgbClr val="000000"/>
                  </a:solidFill>
                  <a:latin typeface="Lucida Grande"/>
                  <a:cs typeface="Comic Sans MS"/>
                </a:rPr>
                <a:t>$$$</a:t>
              </a:r>
              <a:endParaRPr lang="en-US" sz="1800" b="0" dirty="0">
                <a:solidFill>
                  <a:srgbClr val="000000"/>
                </a:solidFill>
                <a:latin typeface="Lucida Grande"/>
                <a:cs typeface="Comic Sans MS"/>
              </a:endParaRPr>
            </a:p>
          </p:txBody>
        </p:sp>
        <p:sp>
          <p:nvSpPr>
            <p:cNvPr id="14" name="TextBox 13"/>
            <p:cNvSpPr txBox="1"/>
            <p:nvPr/>
          </p:nvSpPr>
          <p:spPr>
            <a:xfrm>
              <a:off x="1574690" y="2539263"/>
              <a:ext cx="965091" cy="461665"/>
            </a:xfrm>
            <a:prstGeom prst="rect">
              <a:avLst/>
            </a:prstGeom>
            <a:noFill/>
          </p:spPr>
          <p:txBody>
            <a:bodyPr wrap="square" rtlCol="0">
              <a:spAutoFit/>
            </a:bodyPr>
            <a:lstStyle/>
            <a:p>
              <a:pPr algn="ctr"/>
              <a:r>
                <a:rPr lang="en-US" sz="2400" b="0" dirty="0">
                  <a:solidFill>
                    <a:srgbClr val="000000"/>
                  </a:solidFill>
                  <a:cs typeface="Comic Sans MS"/>
                </a:rPr>
                <a:t>S</a:t>
              </a:r>
              <a:r>
                <a:rPr lang="en-US" sz="2400" b="0" dirty="0" smtClean="0">
                  <a:solidFill>
                    <a:srgbClr val="000000"/>
                  </a:solidFill>
                  <a:cs typeface="Comic Sans MS"/>
                </a:rPr>
                <a:t>cope</a:t>
              </a:r>
              <a:endParaRPr lang="en-US" sz="2400" b="0" dirty="0">
                <a:solidFill>
                  <a:srgbClr val="000000"/>
                </a:solidFill>
                <a:cs typeface="Comic Sans MS"/>
              </a:endParaRPr>
            </a:p>
          </p:txBody>
        </p:sp>
        <p:sp>
          <p:nvSpPr>
            <p:cNvPr id="16" name="TextBox 15"/>
            <p:cNvSpPr txBox="1"/>
            <p:nvPr/>
          </p:nvSpPr>
          <p:spPr>
            <a:xfrm>
              <a:off x="6461746" y="4212614"/>
              <a:ext cx="965091" cy="461665"/>
            </a:xfrm>
            <a:prstGeom prst="rect">
              <a:avLst/>
            </a:prstGeom>
            <a:noFill/>
          </p:spPr>
          <p:txBody>
            <a:bodyPr wrap="square" rtlCol="0">
              <a:spAutoFit/>
            </a:bodyPr>
            <a:lstStyle/>
            <a:p>
              <a:pPr algn="ctr"/>
              <a:r>
                <a:rPr lang="en-US" sz="2400" dirty="0">
                  <a:solidFill>
                    <a:srgbClr val="000000"/>
                  </a:solidFill>
                  <a:cs typeface="Comic Sans MS"/>
                </a:rPr>
                <a:t>S</a:t>
              </a:r>
              <a:r>
                <a:rPr lang="en-US" sz="2400" dirty="0" smtClean="0">
                  <a:solidFill>
                    <a:srgbClr val="000000"/>
                  </a:solidFill>
                  <a:cs typeface="Comic Sans MS"/>
                </a:rPr>
                <a:t>cope</a:t>
              </a:r>
              <a:endParaRPr lang="en-US" sz="2400" dirty="0">
                <a:solidFill>
                  <a:srgbClr val="000000"/>
                </a:solidFill>
                <a:cs typeface="Comic Sans MS"/>
              </a:endParaRPr>
            </a:p>
          </p:txBody>
        </p:sp>
        <p:sp>
          <p:nvSpPr>
            <p:cNvPr id="17" name="TextBox 16"/>
            <p:cNvSpPr txBox="1"/>
            <p:nvPr/>
          </p:nvSpPr>
          <p:spPr>
            <a:xfrm>
              <a:off x="4573501" y="2503504"/>
              <a:ext cx="916230" cy="461665"/>
            </a:xfrm>
            <a:prstGeom prst="rect">
              <a:avLst/>
            </a:prstGeom>
            <a:noFill/>
          </p:spPr>
          <p:txBody>
            <a:bodyPr wrap="square" rtlCol="0">
              <a:spAutoFit/>
            </a:bodyPr>
            <a:lstStyle/>
            <a:p>
              <a:pPr algn="ctr"/>
              <a:r>
                <a:rPr lang="en-US" sz="2400" b="0" dirty="0" smtClean="0">
                  <a:solidFill>
                    <a:srgbClr val="000000"/>
                  </a:solidFill>
                  <a:cs typeface="Comic Sans MS"/>
                </a:rPr>
                <a:t>$$$</a:t>
              </a:r>
              <a:endParaRPr lang="en-US" sz="2400" b="0" dirty="0">
                <a:solidFill>
                  <a:srgbClr val="000000"/>
                </a:solidFill>
                <a:cs typeface="Comic Sans MS"/>
              </a:endParaRPr>
            </a:p>
          </p:txBody>
        </p:sp>
        <p:sp>
          <p:nvSpPr>
            <p:cNvPr id="18" name="TextBox 17"/>
            <p:cNvSpPr txBox="1"/>
            <p:nvPr/>
          </p:nvSpPr>
          <p:spPr>
            <a:xfrm>
              <a:off x="7276984" y="2519183"/>
              <a:ext cx="980767" cy="461665"/>
            </a:xfrm>
            <a:prstGeom prst="rect">
              <a:avLst/>
            </a:prstGeom>
            <a:noFill/>
          </p:spPr>
          <p:txBody>
            <a:bodyPr wrap="square" rtlCol="0">
              <a:spAutoFit/>
            </a:bodyPr>
            <a:lstStyle/>
            <a:p>
              <a:pPr algn="ctr"/>
              <a:r>
                <a:rPr lang="en-US" sz="2400" b="0" dirty="0" smtClean="0">
                  <a:solidFill>
                    <a:srgbClr val="000000"/>
                  </a:solidFill>
                  <a:cs typeface="Comic Sans MS"/>
                </a:rPr>
                <a:t>Time</a:t>
              </a:r>
              <a:endParaRPr lang="en-US" sz="2400" b="0" dirty="0">
                <a:solidFill>
                  <a:srgbClr val="000000"/>
                </a:solidFill>
                <a:cs typeface="Comic Sans MS"/>
              </a:endParaRPr>
            </a:p>
          </p:txBody>
        </p:sp>
        <p:sp>
          <p:nvSpPr>
            <p:cNvPr id="19" name="TextBox 18"/>
            <p:cNvSpPr txBox="1"/>
            <p:nvPr/>
          </p:nvSpPr>
          <p:spPr>
            <a:xfrm>
              <a:off x="5675314" y="2751898"/>
              <a:ext cx="1473701" cy="707886"/>
            </a:xfrm>
            <a:prstGeom prst="rect">
              <a:avLst/>
            </a:prstGeom>
            <a:noFill/>
          </p:spPr>
          <p:txBody>
            <a:bodyPr wrap="square" rtlCol="0">
              <a:spAutoFit/>
            </a:bodyPr>
            <a:lstStyle/>
            <a:p>
              <a:pPr algn="ctr"/>
              <a:r>
                <a:rPr lang="en-US" sz="2000" b="1" dirty="0" smtClean="0">
                  <a:solidFill>
                    <a:schemeClr val="accent3">
                      <a:lumMod val="50000"/>
                    </a:schemeClr>
                  </a:solidFill>
                </a:rPr>
                <a:t>Value Driven</a:t>
              </a:r>
              <a:endParaRPr lang="en-US" sz="2000" b="1" dirty="0">
                <a:solidFill>
                  <a:schemeClr val="accent3">
                    <a:lumMod val="50000"/>
                  </a:schemeClr>
                </a:solidFill>
              </a:endParaRPr>
            </a:p>
          </p:txBody>
        </p:sp>
      </p:grpSp>
    </p:spTree>
    <p:extLst>
      <p:ext uri="{BB962C8B-B14F-4D97-AF65-F5344CB8AC3E}">
        <p14:creationId xmlns:p14="http://schemas.microsoft.com/office/powerpoint/2010/main" val="3808533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mn-lt"/>
              </a:rPr>
              <a:t>ISSUES OF WATERFALL</a:t>
            </a:r>
            <a:endParaRPr lang="en-US" sz="3200" dirty="0">
              <a:latin typeface="+mn-lt"/>
            </a:endParaRPr>
          </a:p>
        </p:txBody>
      </p:sp>
      <p:sp>
        <p:nvSpPr>
          <p:cNvPr id="3" name="Content Placeholder 2"/>
          <p:cNvSpPr>
            <a:spLocks noGrp="1"/>
          </p:cNvSpPr>
          <p:nvPr>
            <p:ph idx="4294967295"/>
          </p:nvPr>
        </p:nvSpPr>
        <p:spPr>
          <a:xfrm>
            <a:off x="533400" y="1295400"/>
            <a:ext cx="8172450" cy="4533900"/>
          </a:xfrm>
          <a:prstGeom prst="rect">
            <a:avLst/>
          </a:prstGeom>
        </p:spPr>
        <p:txBody>
          <a:bodyPr/>
          <a:lstStyle/>
          <a:p>
            <a:pPr>
              <a:buSzPct val="85000"/>
              <a:buFont typeface="Wingdings" panose="05000000000000000000" pitchFamily="2" charset="2"/>
              <a:buChar char="Ø"/>
            </a:pPr>
            <a:r>
              <a:rPr lang="en-US" sz="3000" dirty="0"/>
              <a:t>Heavily reliant upon a plan/requirements</a:t>
            </a:r>
          </a:p>
          <a:p>
            <a:pPr>
              <a:buSzPct val="85000"/>
              <a:buFont typeface="Wingdings" panose="05000000000000000000" pitchFamily="2" charset="2"/>
              <a:buChar char="Ø"/>
            </a:pPr>
            <a:r>
              <a:rPr lang="en-US" sz="3000" dirty="0"/>
              <a:t>Don’t seek approval from the stakeholders until the very end</a:t>
            </a:r>
          </a:p>
          <a:p>
            <a:pPr>
              <a:buSzPct val="85000"/>
              <a:buFont typeface="Wingdings" panose="05000000000000000000" pitchFamily="2" charset="2"/>
              <a:buChar char="Ø"/>
            </a:pPr>
            <a:r>
              <a:rPr lang="en-US" sz="3000" dirty="0"/>
              <a:t>Don’t release any value until the end of the project</a:t>
            </a:r>
          </a:p>
          <a:p>
            <a:pPr>
              <a:buSzPct val="85000"/>
              <a:buFont typeface="Wingdings" panose="05000000000000000000" pitchFamily="2" charset="2"/>
              <a:buChar char="Ø"/>
            </a:pPr>
            <a:r>
              <a:rPr lang="en-US" sz="3000" dirty="0"/>
              <a:t>Leaves the testing until the end</a:t>
            </a:r>
          </a:p>
          <a:p>
            <a:pPr>
              <a:buSzPct val="85000"/>
              <a:buFont typeface="Wingdings" panose="05000000000000000000" pitchFamily="2" charset="2"/>
              <a:buChar char="Ø"/>
            </a:pPr>
            <a:r>
              <a:rPr lang="en-US" sz="3000" dirty="0"/>
              <a:t>Heavily reliant upon a project manager driving the way – the power of </a:t>
            </a:r>
            <a:r>
              <a:rPr lang="en-US" sz="3000" dirty="0" smtClean="0"/>
              <a:t>one</a:t>
            </a:r>
            <a:endParaRPr lang="en-US" sz="3000" dirty="0"/>
          </a:p>
        </p:txBody>
      </p:sp>
    </p:spTree>
    <p:extLst>
      <p:ext uri="{BB962C8B-B14F-4D97-AF65-F5344CB8AC3E}">
        <p14:creationId xmlns:p14="http://schemas.microsoft.com/office/powerpoint/2010/main" val="418010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mn-lt"/>
              </a:rPr>
              <a:t>AGILE vs. WATERFALL:  THE TAKEAWAYS</a:t>
            </a:r>
            <a:endParaRPr lang="en-US" sz="3200" dirty="0">
              <a:latin typeface="+mn-lt"/>
            </a:endParaRPr>
          </a:p>
        </p:txBody>
      </p:sp>
      <p:sp>
        <p:nvSpPr>
          <p:cNvPr id="3" name="Content Placeholder 2"/>
          <p:cNvSpPr>
            <a:spLocks noGrp="1"/>
          </p:cNvSpPr>
          <p:nvPr>
            <p:ph idx="4294967295"/>
          </p:nvPr>
        </p:nvSpPr>
        <p:spPr>
          <a:xfrm>
            <a:off x="457200" y="1295400"/>
            <a:ext cx="8172450" cy="4724400"/>
          </a:xfrm>
          <a:prstGeom prst="rect">
            <a:avLst/>
          </a:prstGeom>
        </p:spPr>
        <p:txBody>
          <a:bodyPr/>
          <a:lstStyle/>
          <a:p>
            <a:pPr>
              <a:buSzPct val="85000"/>
              <a:buFont typeface="Wingdings" panose="05000000000000000000" pitchFamily="2" charset="2"/>
              <a:buChar char="Ø"/>
            </a:pPr>
            <a:r>
              <a:rPr lang="en-US" sz="3000" dirty="0" smtClean="0"/>
              <a:t>Whether the model is waterfall or Agile, communication is generally considered to be the most important critical success factor for any project.</a:t>
            </a:r>
            <a:endParaRPr lang="en-US" sz="3000" dirty="0"/>
          </a:p>
          <a:p>
            <a:pPr>
              <a:buSzPct val="85000"/>
              <a:buFont typeface="Wingdings" panose="05000000000000000000" pitchFamily="2" charset="2"/>
              <a:buChar char="Ø"/>
            </a:pPr>
            <a:r>
              <a:rPr lang="en-US" sz="3000" dirty="0" smtClean="0"/>
              <a:t>Processes seem logical, but they often get in the way and slow down product development – and rollout into production</a:t>
            </a:r>
            <a:endParaRPr lang="en-US" sz="3000" dirty="0"/>
          </a:p>
          <a:p>
            <a:pPr>
              <a:buSzPct val="85000"/>
              <a:buFont typeface="Wingdings" panose="05000000000000000000" pitchFamily="2" charset="2"/>
              <a:buChar char="Ø"/>
            </a:pPr>
            <a:r>
              <a:rPr lang="en-US" sz="3000" dirty="0" smtClean="0"/>
              <a:t>Agile Teams create “Just In Time” documentation</a:t>
            </a:r>
            <a:endParaRPr lang="en-US" sz="3000" dirty="0"/>
          </a:p>
          <a:p>
            <a:pPr>
              <a:buSzPct val="85000"/>
              <a:buFont typeface="Wingdings" panose="05000000000000000000" pitchFamily="2" charset="2"/>
              <a:buChar char="Ø"/>
            </a:pPr>
            <a:r>
              <a:rPr lang="en-US" sz="3000" dirty="0" smtClean="0"/>
              <a:t>Agile embraces change; waterfall resists it.</a:t>
            </a:r>
            <a:endParaRPr lang="en-US" sz="3000" dirty="0"/>
          </a:p>
        </p:txBody>
      </p:sp>
    </p:spTree>
    <p:extLst>
      <p:ext uri="{BB962C8B-B14F-4D97-AF65-F5344CB8AC3E}">
        <p14:creationId xmlns:p14="http://schemas.microsoft.com/office/powerpoint/2010/main" val="709322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043_M5 xmlns="7394203e-1885-4480-a87e-0241470ce1cf" xsi:nil="true"/>
    <_x0043_M10 xmlns="7394203e-1885-4480-a87e-0241470ce1cf" xsi:nil="true"/>
    <_x0043_M4 xmlns="7394203e-1885-4480-a87e-0241470ce1cf" xsi:nil="true"/>
    <SubProjectID xmlns="7394203e-1885-4480-a87e-0241470ce1cf" xsi:nil="true"/>
    <_x0043_M7 xmlns="7394203e-1885-4480-a87e-0241470ce1cf" xsi:nil="true"/>
    <CreatedTime xmlns="7394203e-1885-4480-a87e-0241470ce1cf">2015-06-15T21:46:04+00:00</CreatedTime>
    <Activities xmlns="7394203e-1885-4480-a87e-0241470ce1cf" xsi:nil="true"/>
    <_x0043_M6 xmlns="7394203e-1885-4480-a87e-0241470ce1cf" xsi:nil="true"/>
    <_x0043_M1 xmlns="7394203e-1885-4480-a87e-0241470ce1cf" xsi:nil="true"/>
    <Comments xmlns="7394203e-1885-4480-a87e-0241470ce1cf">CTS\139249</Comments>
    <_x0043_M3 xmlns="7394203e-1885-4480-a87e-0241470ce1cf" xsi:nil="true"/>
    <ProjectID xmlns="7394203e-1885-4480-a87e-0241470ce1cf" xsi:nil="true"/>
    <Processes xmlns="7394203e-1885-4480-a87e-0241470ce1cf" xsi:nil="true"/>
    <Releases xmlns="7394203e-1885-4480-a87e-0241470ce1cf" xsi:nil="true"/>
    <UnmappedDocuments xmlns="7394203e-1885-4480-a87e-0241470ce1cf">false</UnmappedDocuments>
    <_x0043_M2 xmlns="7394203e-1885-4480-a87e-0241470ce1cf" xsi:nil="true"/>
    <AssociateID xmlns="7394203e-1885-4480-a87e-0241470ce1cf">CTS\139249</AssociateID>
    <Phase xmlns="7394203e-1885-4480-a87e-0241470ce1cf" xsi:nil="true"/>
    <CheckedOutPath xmlns="7394203e-1885-4480-a87e-0241470ce1cf" xsi:nil="true"/>
    <Functional_x0020_Modules xmlns="7394203e-1885-4480-a87e-0241470ce1cf" xsi:nil="true"/>
    <CopyToPath xmlns="7394203e-1885-4480-a87e-0241470ce1cf">https://cognizant20.cognizant.com/cts/OrgCommunities2/NA Learning Asset/DSC/NA Learning Asset/Agile Program-Powered by Agile CoE/PM Track Modules/Agile Project Management 2015</CopyToPath>
    <ViewCount xmlns="7394203e-1885-4480-a87e-0241470ce1cf" xsi:nil="true"/>
    <Rating1 xmlns="7394203e-1885-4480-a87e-0241470ce1cf" xsi:nil="true"/>
    <Work_x0020_request xmlns="7394203e-1885-4480-a87e-0241470ce1cf" xsi:nil="true"/>
    <MBID xmlns="7394203e-1885-4480-a87e-0241470ce1cf">DS_54d6edfa-1510-4306-9adc-a95f96f4b524</MBID>
    <ArtifactStatus xmlns="7394203e-1885-4480-a87e-0241470ce1cf" xsi:nil="true"/>
    <Rating3 xmlns="7394203e-1885-4480-a87e-0241470ce1cf" xsi:nil="true"/>
    <Rating2 xmlns="7394203e-1885-4480-a87e-0241470ce1cf" xsi:nil="true"/>
    <Rating5 xmlns="7394203e-1885-4480-a87e-0241470ce1cf" xsi:nil="true"/>
    <_x0043_M9 xmlns="7394203e-1885-4480-a87e-0241470ce1cf" xsi:nil="true"/>
    <ApprovalStatus xmlns="7394203e-1885-4480-a87e-0241470ce1cf">Approved</ApprovalStatus>
    <Rating4 xmlns="7394203e-1885-4480-a87e-0241470ce1cf" xsi:nil="true"/>
    <_x0043_M8 xmlns="7394203e-1885-4480-a87e-0241470ce1cf" xsi:nil="true"/>
    <AccountID xmlns="7394203e-1885-4480-a87e-0241470ce1cf" xsi:nil="true"/>
    <Tags xmlns="7394203e-1885-4480-a87e-0241470ce1cf" xsi:nil="true"/>
    <ClientSupplied xmlns="7394203e-1885-4480-a87e-0241470ce1cf">false</ClientSupplie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D2598F4CB80F49B58CAE0A3A7BCFD7" ma:contentTypeVersion="36" ma:contentTypeDescription="Create a new document." ma:contentTypeScope="" ma:versionID="ad9bde892bb2287943981c25e7dd1ad2">
  <xsd:schema xmlns:xsd="http://www.w3.org/2001/XMLSchema" xmlns:xs="http://www.w3.org/2001/XMLSchema" xmlns:p="http://schemas.microsoft.com/office/2006/metadata/properties" xmlns:ns2="7394203e-1885-4480-a87e-0241470ce1cf" targetNamespace="http://schemas.microsoft.com/office/2006/metadata/properties" ma:root="true" ma:fieldsID="e4b694eb3de29eac4b53e3312f17397a" ns2:_="">
    <xsd:import namespace="7394203e-1885-4480-a87e-0241470ce1cf"/>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94203e-1885-4480-a87e-0241470ce1cf"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1E088-E853-4C67-9807-6356E9A57F5C}">
  <ds:schemaRefs>
    <ds:schemaRef ds:uri="http://schemas.microsoft.com/sharepoint/v3/contenttype/forms"/>
  </ds:schemaRefs>
</ds:datastoreItem>
</file>

<file path=customXml/itemProps2.xml><?xml version="1.0" encoding="utf-8"?>
<ds:datastoreItem xmlns:ds="http://schemas.openxmlformats.org/officeDocument/2006/customXml" ds:itemID="{FA25A097-F113-4F81-8F1C-5D43D8192567}">
  <ds:schemaRefs>
    <ds:schemaRef ds:uri="http://schemas.microsoft.com/office/2006/metadata/properties"/>
    <ds:schemaRef ds:uri="http://schemas.microsoft.com/office/infopath/2007/PartnerControls"/>
    <ds:schemaRef ds:uri="7394203e-1885-4480-a87e-0241470ce1cf"/>
  </ds:schemaRefs>
</ds:datastoreItem>
</file>

<file path=customXml/itemProps3.xml><?xml version="1.0" encoding="utf-8"?>
<ds:datastoreItem xmlns:ds="http://schemas.openxmlformats.org/officeDocument/2006/customXml" ds:itemID="{11254A00-B5DA-4F05-9EA4-4D5ABF550F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94203e-1885-4480-a87e-0241470ce1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7981</TotalTime>
  <Words>5891</Words>
  <Application>Microsoft Office PowerPoint</Application>
  <PresentationFormat>On-screen Show (4:3)</PresentationFormat>
  <Paragraphs>368</Paragraphs>
  <Slides>30</Slides>
  <Notes>27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AGENDA</vt:lpstr>
      <vt:lpstr>THE AGILE NARRATIVE</vt:lpstr>
      <vt:lpstr>ADVANTAGES OF AGILE</vt:lpstr>
      <vt:lpstr>LIFECYCLE – AGILE VERSUS WATERFALL</vt:lpstr>
      <vt:lpstr>THE INVERTED TRIANGLE</vt:lpstr>
      <vt:lpstr>ISSUES OF WATERFALL</vt:lpstr>
      <vt:lpstr>AGILE vs. WATERFALL:  THE TAKEAWAYS</vt:lpstr>
      <vt:lpstr>THE AGILE MANIFESTO</vt:lpstr>
      <vt:lpstr>PRODUCT OVER DOCUMENTATION</vt:lpstr>
      <vt:lpstr>EMBRACE CHANGE OVER STAYING TO “THE PLAN”</vt:lpstr>
      <vt:lpstr>CUSTOMERS OVER CONTRACTS</vt:lpstr>
      <vt:lpstr>AGILE MANIFESTO’S TENETS – SOME TAKEAWAYS</vt:lpstr>
      <vt:lpstr>THE MANIFESTO’S 12 PRINCIPLES</vt:lpstr>
      <vt:lpstr>THE EMERGENCE OF SCRUM</vt:lpstr>
      <vt:lpstr>SCRUM: LIGHTWEIGHT AND SIMPLE</vt:lpstr>
      <vt:lpstr>SCRUM IS AN EMPIRICAL PROCESS</vt:lpstr>
      <vt:lpstr>THE RULES</vt:lpstr>
      <vt:lpstr>THE RULES (Con’t)</vt:lpstr>
      <vt:lpstr>AGILE PROJECT MANAGEMENT</vt:lpstr>
      <vt:lpstr>AGILE LEADERSHIP AND MANAGEMENT</vt:lpstr>
      <vt:lpstr>LEAN OVERVIEW</vt:lpstr>
      <vt:lpstr>LEAN PRINCIPLES</vt:lpstr>
      <vt:lpstr>LEAN PRINCIPLES</vt:lpstr>
      <vt:lpstr>LEAN PRINCIPLES</vt:lpstr>
      <vt:lpstr>RECAP OF WHAT WE COVERED TODAY</vt:lpstr>
      <vt:lpstr>ADDITIONAL READING</vt:lpstr>
      <vt:lpstr>HOMEWORK FOR YOUR TEAM:</vt:lpstr>
      <vt:lpstr>PowerPoint Presentation</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Ramalingam, Radha Shri (Cognizant)</dc:creator>
  <cp:lastModifiedBy>Cognizant Technology Solutions</cp:lastModifiedBy>
  <cp:revision>775</cp:revision>
  <dcterms:created xsi:type="dcterms:W3CDTF">2014-04-03T15:15:23Z</dcterms:created>
  <dcterms:modified xsi:type="dcterms:W3CDTF">2015-08-24T21:27:07Z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0x0101006ED2598F4CB80F49B58CAE0A3A7BCFD7</vt:lpwstr>
  </property>
</Properties>
</file>