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72" r:id="rId1"/>
  </p:sldMasterIdLst>
  <p:notesMasterIdLst>
    <p:notesMasterId r:id="rId16"/>
  </p:notesMasterIdLst>
  <p:sldIdLst>
    <p:sldId id="256" r:id="rId2"/>
    <p:sldId id="257" r:id="rId3"/>
    <p:sldId id="258" r:id="rId4"/>
    <p:sldId id="265" r:id="rId5"/>
    <p:sldId id="266" r:id="rId6"/>
    <p:sldId id="263" r:id="rId7"/>
    <p:sldId id="262" r:id="rId8"/>
    <p:sldId id="270" r:id="rId9"/>
    <p:sldId id="260" r:id="rId10"/>
    <p:sldId id="267" r:id="rId11"/>
    <p:sldId id="268" r:id="rId12"/>
    <p:sldId id="269" r:id="rId13"/>
    <p:sldId id="261" r:id="rId14"/>
    <p:sldId id="264"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55" y="8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863030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3077918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592571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12ad3c1f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12ad3c1f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350111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12ad3c1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12ad3c1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1433082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2040020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3114733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12ad3c1f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12ad3c1f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a:p>
        </p:txBody>
      </p:sp>
    </p:spTree>
    <p:extLst>
      <p:ext uri="{BB962C8B-B14F-4D97-AF65-F5344CB8AC3E}">
        <p14:creationId xmlns:p14="http://schemas.microsoft.com/office/powerpoint/2010/main" val="3269314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251154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12ad3c1f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12ad3c1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46704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54705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1207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702228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77353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616305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050799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035262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62669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82213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27417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95872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4/5/2021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75581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4/5/2021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74916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4/5/2021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89329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87804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466399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96DFF08F-DC6B-4601-B491-B0F83F6DD2DA}" type="datetimeFigureOut">
              <a:rPr lang="en-US" smtClean="0"/>
              <a:pPr/>
              <a:t>4/5/2021</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5004592"/>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 id="2147483986" r:id="rId14"/>
    <p:sldLayoutId id="2147483987" r:id="rId15"/>
    <p:sldLayoutId id="2147483988" r:id="rId16"/>
    <p:sldLayoutId id="2147483989"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indupriya9/AIHackathon"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www.counselchat.com" TargetMode="External"/><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941910" y="1031207"/>
            <a:ext cx="6686549" cy="1697086"/>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Wellness Chatbot</a:t>
            </a:r>
            <a:endParaRPr dirty="0"/>
          </a:p>
        </p:txBody>
      </p:sp>
      <p:sp>
        <p:nvSpPr>
          <p:cNvPr id="55" name="Google Shape;55;p13"/>
          <p:cNvSpPr txBox="1">
            <a:spLocks noGrp="1"/>
          </p:cNvSpPr>
          <p:nvPr>
            <p:ph type="subTitle" idx="1"/>
          </p:nvPr>
        </p:nvSpPr>
        <p:spPr>
          <a:xfrm>
            <a:off x="1941910" y="2982870"/>
            <a:ext cx="6686549" cy="559474"/>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600" dirty="0"/>
              <a:t>By Te Aroha team</a:t>
            </a:r>
          </a:p>
          <a:p>
            <a:pPr marL="0" lvl="0" indent="0" algn="ctr" rtl="0">
              <a:spcBef>
                <a:spcPts val="0"/>
              </a:spcBef>
              <a:spcAft>
                <a:spcPts val="0"/>
              </a:spcAft>
              <a:buNone/>
            </a:pPr>
            <a:endParaRPr lang="en" dirty="0"/>
          </a:p>
          <a:p>
            <a:pPr marL="0" lvl="0" indent="0" algn="ctr" rtl="0">
              <a:spcBef>
                <a:spcPts val="0"/>
              </a:spcBef>
              <a:spcAft>
                <a:spcPts val="0"/>
              </a:spcAft>
              <a:buNone/>
            </a:pPr>
            <a:endParaRPr lang="en" dirty="0"/>
          </a:p>
          <a:p>
            <a:pPr marL="0" lvl="0" indent="0" algn="ctr" rtl="0">
              <a:spcBef>
                <a:spcPts val="0"/>
              </a:spcBef>
              <a:spcAft>
                <a:spcPts val="0"/>
              </a:spcAft>
              <a:buNone/>
            </a:pPr>
            <a:endParaRPr dirty="0"/>
          </a:p>
        </p:txBody>
      </p:sp>
      <p:sp>
        <p:nvSpPr>
          <p:cNvPr id="5" name="TextBox 4">
            <a:extLst>
              <a:ext uri="{FF2B5EF4-FFF2-40B4-BE49-F238E27FC236}">
                <a16:creationId xmlns:a16="http://schemas.microsoft.com/office/drawing/2014/main" id="{AEF42A1B-995D-4C02-B82D-2D89BDF0D853}"/>
              </a:ext>
            </a:extLst>
          </p:cNvPr>
          <p:cNvSpPr txBox="1"/>
          <p:nvPr/>
        </p:nvSpPr>
        <p:spPr>
          <a:xfrm>
            <a:off x="2909454" y="3575249"/>
            <a:ext cx="4572000" cy="830997"/>
          </a:xfrm>
          <a:prstGeom prst="rect">
            <a:avLst/>
          </a:prstGeom>
          <a:noFill/>
        </p:spPr>
        <p:txBody>
          <a:bodyPr wrap="square">
            <a:spAutoFit/>
          </a:bodyPr>
          <a:lstStyle/>
          <a:p>
            <a:pPr marL="0" lvl="0" indent="0" algn="ctr" rtl="0">
              <a:spcBef>
                <a:spcPts val="0"/>
              </a:spcBef>
              <a:spcAft>
                <a:spcPts val="0"/>
              </a:spcAft>
              <a:buNone/>
            </a:pPr>
            <a:r>
              <a:rPr lang="en" sz="1200" dirty="0"/>
              <a:t>Indira Bandari</a:t>
            </a:r>
          </a:p>
          <a:p>
            <a:pPr marL="0" lvl="0" indent="0" algn="ctr" rtl="0">
              <a:spcBef>
                <a:spcPts val="0"/>
              </a:spcBef>
              <a:spcAft>
                <a:spcPts val="0"/>
              </a:spcAft>
              <a:buNone/>
            </a:pPr>
            <a:r>
              <a:rPr lang="en" sz="1200" dirty="0"/>
              <a:t>Haripriya Vemparala</a:t>
            </a:r>
          </a:p>
          <a:p>
            <a:pPr marL="0" lvl="0" indent="0" algn="ctr" rtl="0">
              <a:spcBef>
                <a:spcPts val="0"/>
              </a:spcBef>
              <a:spcAft>
                <a:spcPts val="0"/>
              </a:spcAft>
              <a:buNone/>
            </a:pPr>
            <a:r>
              <a:rPr lang="en" sz="1200" dirty="0"/>
              <a:t>Govardhani Tammina</a:t>
            </a:r>
          </a:p>
          <a:p>
            <a:pPr marL="0" lvl="0" indent="0" algn="ctr" rtl="0">
              <a:spcBef>
                <a:spcPts val="0"/>
              </a:spcBef>
              <a:spcAft>
                <a:spcPts val="0"/>
              </a:spcAft>
              <a:buNone/>
            </a:pPr>
            <a:r>
              <a:rPr lang="en" sz="1200" dirty="0"/>
              <a:t>Shaifali Kanojia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Solution Architecture</a:t>
            </a: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 name="Picture 3" descr="Diagram&#10;&#10;Description automatically generated">
            <a:extLst>
              <a:ext uri="{FF2B5EF4-FFF2-40B4-BE49-F238E27FC236}">
                <a16:creationId xmlns:a16="http://schemas.microsoft.com/office/drawing/2014/main" id="{DB1F9150-F85B-413F-8B21-39E0CFA85648}"/>
              </a:ext>
            </a:extLst>
          </p:cNvPr>
          <p:cNvPicPr>
            <a:picLocks noChangeAspect="1"/>
          </p:cNvPicPr>
          <p:nvPr/>
        </p:nvPicPr>
        <p:blipFill>
          <a:blip r:embed="rId3"/>
          <a:stretch>
            <a:fillRect/>
          </a:stretch>
        </p:blipFill>
        <p:spPr>
          <a:xfrm>
            <a:off x="938230" y="1157380"/>
            <a:ext cx="6784164" cy="3817041"/>
          </a:xfrm>
          <a:prstGeom prst="rect">
            <a:avLst/>
          </a:prstGeom>
        </p:spPr>
      </p:pic>
    </p:spTree>
    <p:extLst>
      <p:ext uri="{BB962C8B-B14F-4D97-AF65-F5344CB8AC3E}">
        <p14:creationId xmlns:p14="http://schemas.microsoft.com/office/powerpoint/2010/main" val="386843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Link to the Solution</a:t>
            </a: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6" name="TextBox 35">
            <a:extLst>
              <a:ext uri="{FF2B5EF4-FFF2-40B4-BE49-F238E27FC236}">
                <a16:creationId xmlns:a16="http://schemas.microsoft.com/office/drawing/2014/main" id="{14E84396-38D8-417B-A5D0-1C521FEE3752}"/>
              </a:ext>
            </a:extLst>
          </p:cNvPr>
          <p:cNvSpPr txBox="1"/>
          <p:nvPr/>
        </p:nvSpPr>
        <p:spPr>
          <a:xfrm>
            <a:off x="681259" y="2252048"/>
            <a:ext cx="7129241" cy="2031325"/>
          </a:xfrm>
          <a:prstGeom prst="rect">
            <a:avLst/>
          </a:prstGeom>
          <a:noFill/>
        </p:spPr>
        <p:txBody>
          <a:bodyPr wrap="square">
            <a:spAutoFit/>
          </a:bodyPr>
          <a:lstStyle/>
          <a:p>
            <a:r>
              <a:rPr lang="en-NZ" dirty="0">
                <a:hlinkClick r:id="rId3"/>
              </a:rPr>
              <a:t>http://mytechlearning.blogspot.com/2021/04/wellness-chatbot.html </a:t>
            </a:r>
          </a:p>
          <a:p>
            <a:endParaRPr lang="en-NZ" dirty="0">
              <a:hlinkClick r:id="rId3"/>
            </a:endParaRPr>
          </a:p>
          <a:p>
            <a:endParaRPr lang="en-NZ" dirty="0">
              <a:hlinkClick r:id="rId3"/>
            </a:endParaRPr>
          </a:p>
          <a:p>
            <a:r>
              <a:rPr lang="en-NZ" dirty="0">
                <a:hlinkClick r:id="rId3"/>
              </a:rPr>
              <a:t>https://github.com/indupriya9/AIHackathon</a:t>
            </a:r>
            <a:endParaRPr lang="en-NZ" dirty="0"/>
          </a:p>
          <a:p>
            <a:endParaRPr lang="en-NZ" dirty="0"/>
          </a:p>
          <a:p>
            <a:r>
              <a:rPr lang="en-NZ" dirty="0"/>
              <a:t> </a:t>
            </a:r>
          </a:p>
        </p:txBody>
      </p:sp>
    </p:spTree>
    <p:extLst>
      <p:ext uri="{BB962C8B-B14F-4D97-AF65-F5344CB8AC3E}">
        <p14:creationId xmlns:p14="http://schemas.microsoft.com/office/powerpoint/2010/main" val="45711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Chatbot Embed Link</a:t>
            </a: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6" name="TextBox 35">
            <a:extLst>
              <a:ext uri="{FF2B5EF4-FFF2-40B4-BE49-F238E27FC236}">
                <a16:creationId xmlns:a16="http://schemas.microsoft.com/office/drawing/2014/main" id="{14E84396-38D8-417B-A5D0-1C521FEE3752}"/>
              </a:ext>
            </a:extLst>
          </p:cNvPr>
          <p:cNvSpPr txBox="1"/>
          <p:nvPr/>
        </p:nvSpPr>
        <p:spPr>
          <a:xfrm>
            <a:off x="681259" y="2252048"/>
            <a:ext cx="7129241" cy="2308324"/>
          </a:xfrm>
          <a:prstGeom prst="rect">
            <a:avLst/>
          </a:prstGeom>
          <a:noFill/>
        </p:spPr>
        <p:txBody>
          <a:bodyPr wrap="square">
            <a:spAutoFit/>
          </a:bodyPr>
          <a:lstStyle/>
          <a:p>
            <a:r>
              <a:rPr lang="en-NZ" dirty="0"/>
              <a:t>&lt;iframe </a:t>
            </a:r>
            <a:r>
              <a:rPr lang="en-NZ" dirty="0" err="1"/>
              <a:t>src</a:t>
            </a:r>
            <a:r>
              <a:rPr lang="en-NZ" dirty="0"/>
              <a:t>='https://webchat.botframework.com/embed/</a:t>
            </a:r>
            <a:r>
              <a:rPr lang="en-NZ" dirty="0" err="1"/>
              <a:t>counselchat?s</a:t>
            </a:r>
            <a:r>
              <a:rPr lang="en-NZ" dirty="0"/>
              <a:t>=N_E8rfGBAdA.jIUBjNFbpOpfDX0Jgf0MyhaxCvrioSPzolJARFwnGYg'  style='min-width: 400px; width: 100%; min-height: 500px;'&gt;&lt;/iframe&gt;</a:t>
            </a:r>
          </a:p>
          <a:p>
            <a:endParaRPr lang="en-NZ" dirty="0"/>
          </a:p>
          <a:p>
            <a:endParaRPr lang="en-NZ" dirty="0"/>
          </a:p>
          <a:p>
            <a:r>
              <a:rPr lang="en-NZ" dirty="0"/>
              <a:t> </a:t>
            </a:r>
          </a:p>
        </p:txBody>
      </p:sp>
    </p:spTree>
    <p:extLst>
      <p:ext uri="{BB962C8B-B14F-4D97-AF65-F5344CB8AC3E}">
        <p14:creationId xmlns:p14="http://schemas.microsoft.com/office/powerpoint/2010/main" val="1164808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Team Te Aroha </a:t>
            </a:r>
            <a:endParaRPr dirty="0"/>
          </a:p>
        </p:txBody>
      </p:sp>
      <p:grpSp>
        <p:nvGrpSpPr>
          <p:cNvPr id="85" name="Google Shape;85;p18"/>
          <p:cNvGrpSpPr/>
          <p:nvPr/>
        </p:nvGrpSpPr>
        <p:grpSpPr>
          <a:xfrm>
            <a:off x="494075" y="1398225"/>
            <a:ext cx="1915151" cy="3012583"/>
            <a:chOff x="494075" y="1398225"/>
            <a:chExt cx="1915151" cy="3012583"/>
          </a:xfrm>
        </p:grpSpPr>
        <p:pic>
          <p:nvPicPr>
            <p:cNvPr id="86" name="Google Shape;86;p18"/>
            <p:cNvPicPr preferRelativeResize="0"/>
            <p:nvPr/>
          </p:nvPicPr>
          <p:blipFill>
            <a:blip r:embed="rId3">
              <a:alphaModFix/>
            </a:blip>
            <a:stretch>
              <a:fillRect/>
            </a:stretch>
          </p:blipFill>
          <p:spPr>
            <a:xfrm>
              <a:off x="494075" y="1398225"/>
              <a:ext cx="1738500" cy="1997700"/>
            </a:xfrm>
            <a:prstGeom prst="ellipse">
              <a:avLst/>
            </a:prstGeom>
            <a:noFill/>
            <a:ln>
              <a:noFill/>
            </a:ln>
          </p:spPr>
        </p:pic>
        <p:sp>
          <p:nvSpPr>
            <p:cNvPr id="87" name="Google Shape;87;p18"/>
            <p:cNvSpPr txBox="1"/>
            <p:nvPr/>
          </p:nvSpPr>
          <p:spPr>
            <a:xfrm>
              <a:off x="828526" y="3672175"/>
              <a:ext cx="15807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Indira Bandari</a:t>
              </a:r>
              <a:endParaRPr sz="1200" dirty="0"/>
            </a:p>
            <a:p>
              <a:pPr marL="0" lvl="0" indent="0" algn="l" rtl="0">
                <a:spcBef>
                  <a:spcPts val="0"/>
                </a:spcBef>
                <a:spcAft>
                  <a:spcPts val="0"/>
                </a:spcAft>
                <a:buNone/>
              </a:pPr>
              <a:r>
                <a:rPr lang="en" sz="1200" dirty="0"/>
                <a:t>BI and SQL Lead</a:t>
              </a:r>
              <a:endParaRPr sz="1200" dirty="0"/>
            </a:p>
            <a:p>
              <a:pPr marL="0" lvl="0" indent="0" algn="l" rtl="0">
                <a:spcBef>
                  <a:spcPts val="0"/>
                </a:spcBef>
                <a:spcAft>
                  <a:spcPts val="0"/>
                </a:spcAft>
                <a:buNone/>
              </a:pPr>
              <a:r>
                <a:rPr lang="en" sz="1200" dirty="0"/>
                <a:t>Healthcare </a:t>
              </a:r>
              <a:endParaRPr sz="1200" dirty="0"/>
            </a:p>
          </p:txBody>
        </p:sp>
      </p:grpSp>
      <p:grpSp>
        <p:nvGrpSpPr>
          <p:cNvPr id="88" name="Google Shape;88;p18"/>
          <p:cNvGrpSpPr/>
          <p:nvPr/>
        </p:nvGrpSpPr>
        <p:grpSpPr>
          <a:xfrm>
            <a:off x="2749600" y="1398225"/>
            <a:ext cx="2135350" cy="3092033"/>
            <a:chOff x="2749600" y="1398225"/>
            <a:chExt cx="2135350" cy="3092033"/>
          </a:xfrm>
        </p:grpSpPr>
        <p:pic>
          <p:nvPicPr>
            <p:cNvPr id="89" name="Google Shape;89;p18"/>
            <p:cNvPicPr preferRelativeResize="0"/>
            <p:nvPr/>
          </p:nvPicPr>
          <p:blipFill>
            <a:blip r:embed="rId4">
              <a:alphaModFix/>
            </a:blip>
            <a:stretch>
              <a:fillRect/>
            </a:stretch>
          </p:blipFill>
          <p:spPr>
            <a:xfrm>
              <a:off x="2749600" y="1398225"/>
              <a:ext cx="1878300" cy="1878300"/>
            </a:xfrm>
            <a:prstGeom prst="ellipse">
              <a:avLst/>
            </a:prstGeom>
            <a:noFill/>
            <a:ln>
              <a:noFill/>
            </a:ln>
          </p:spPr>
        </p:pic>
        <p:sp>
          <p:nvSpPr>
            <p:cNvPr id="90" name="Google Shape;90;p18"/>
            <p:cNvSpPr txBox="1"/>
            <p:nvPr/>
          </p:nvSpPr>
          <p:spPr>
            <a:xfrm>
              <a:off x="2798450" y="3751625"/>
              <a:ext cx="20865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Govardhani Tammina</a:t>
              </a:r>
              <a:endParaRPr sz="1200" dirty="0"/>
            </a:p>
            <a:p>
              <a:pPr marL="0" lvl="0" indent="0" algn="l" rtl="0">
                <a:spcBef>
                  <a:spcPts val="0"/>
                </a:spcBef>
                <a:spcAft>
                  <a:spcPts val="0"/>
                </a:spcAft>
                <a:buNone/>
              </a:pPr>
              <a:r>
                <a:rPr lang="en" sz="1200" dirty="0"/>
                <a:t>Data Analyst</a:t>
              </a:r>
              <a:endParaRPr sz="1200" dirty="0"/>
            </a:p>
            <a:p>
              <a:pPr marL="0" lvl="0" indent="0" algn="l" rtl="0">
                <a:spcBef>
                  <a:spcPts val="0"/>
                </a:spcBef>
                <a:spcAft>
                  <a:spcPts val="0"/>
                </a:spcAft>
                <a:buNone/>
              </a:pPr>
              <a:r>
                <a:rPr lang="en" sz="1200" dirty="0"/>
                <a:t>Education</a:t>
              </a:r>
              <a:endParaRPr sz="1200" dirty="0"/>
            </a:p>
          </p:txBody>
        </p:sp>
      </p:grpSp>
      <p:grpSp>
        <p:nvGrpSpPr>
          <p:cNvPr id="91" name="Google Shape;91;p18"/>
          <p:cNvGrpSpPr/>
          <p:nvPr/>
        </p:nvGrpSpPr>
        <p:grpSpPr>
          <a:xfrm>
            <a:off x="4884938" y="1398225"/>
            <a:ext cx="1956662" cy="3331824"/>
            <a:chOff x="4884938" y="1398225"/>
            <a:chExt cx="1956662" cy="3331824"/>
          </a:xfrm>
        </p:grpSpPr>
        <p:pic>
          <p:nvPicPr>
            <p:cNvPr id="92" name="Google Shape;92;p18"/>
            <p:cNvPicPr preferRelativeResize="0"/>
            <p:nvPr/>
          </p:nvPicPr>
          <p:blipFill>
            <a:blip r:embed="rId5">
              <a:alphaModFix/>
            </a:blip>
            <a:stretch>
              <a:fillRect/>
            </a:stretch>
          </p:blipFill>
          <p:spPr>
            <a:xfrm>
              <a:off x="4884938" y="1398225"/>
              <a:ext cx="1878300" cy="1878300"/>
            </a:xfrm>
            <a:prstGeom prst="ellipse">
              <a:avLst/>
            </a:prstGeom>
            <a:noFill/>
            <a:ln>
              <a:noFill/>
            </a:ln>
          </p:spPr>
        </p:pic>
        <p:sp>
          <p:nvSpPr>
            <p:cNvPr id="93" name="Google Shape;93;p18"/>
            <p:cNvSpPr txBox="1"/>
            <p:nvPr/>
          </p:nvSpPr>
          <p:spPr>
            <a:xfrm>
              <a:off x="5103100" y="3806750"/>
              <a:ext cx="17385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Shaifali Kanojia</a:t>
              </a:r>
              <a:endParaRPr sz="1200" dirty="0"/>
            </a:p>
            <a:p>
              <a:pPr marL="0" lvl="0" indent="0" algn="l" rtl="0">
                <a:spcBef>
                  <a:spcPts val="0"/>
                </a:spcBef>
                <a:spcAft>
                  <a:spcPts val="0"/>
                </a:spcAft>
                <a:buNone/>
              </a:pPr>
              <a:r>
                <a:rPr lang="en" sz="1200" dirty="0"/>
                <a:t>Data Services Analyst</a:t>
              </a:r>
              <a:endParaRPr sz="1200" dirty="0"/>
            </a:p>
            <a:p>
              <a:pPr marL="0" lvl="0" indent="0" algn="l" rtl="0">
                <a:spcBef>
                  <a:spcPts val="0"/>
                </a:spcBef>
                <a:spcAft>
                  <a:spcPts val="0"/>
                </a:spcAft>
                <a:buNone/>
              </a:pPr>
              <a:r>
                <a:rPr lang="en" sz="1200" dirty="0"/>
                <a:t>Media</a:t>
              </a:r>
              <a:endParaRPr sz="1200" dirty="0"/>
            </a:p>
          </p:txBody>
        </p:sp>
      </p:grpSp>
      <p:grpSp>
        <p:nvGrpSpPr>
          <p:cNvPr id="94" name="Google Shape;94;p18"/>
          <p:cNvGrpSpPr/>
          <p:nvPr/>
        </p:nvGrpSpPr>
        <p:grpSpPr>
          <a:xfrm>
            <a:off x="7020300" y="1398225"/>
            <a:ext cx="1993950" cy="3276699"/>
            <a:chOff x="7020300" y="1398225"/>
            <a:chExt cx="1993950" cy="3276699"/>
          </a:xfrm>
        </p:grpSpPr>
        <p:pic>
          <p:nvPicPr>
            <p:cNvPr id="95" name="Google Shape;95;p18"/>
            <p:cNvPicPr preferRelativeResize="0"/>
            <p:nvPr/>
          </p:nvPicPr>
          <p:blipFill>
            <a:blip r:embed="rId6">
              <a:alphaModFix/>
            </a:blip>
            <a:stretch>
              <a:fillRect/>
            </a:stretch>
          </p:blipFill>
          <p:spPr>
            <a:xfrm>
              <a:off x="7020300" y="1398225"/>
              <a:ext cx="1812000" cy="1812000"/>
            </a:xfrm>
            <a:prstGeom prst="ellipse">
              <a:avLst/>
            </a:prstGeom>
            <a:noFill/>
            <a:ln>
              <a:noFill/>
            </a:ln>
          </p:spPr>
        </p:pic>
        <p:sp>
          <p:nvSpPr>
            <p:cNvPr id="96" name="Google Shape;96;p18"/>
            <p:cNvSpPr txBox="1"/>
            <p:nvPr/>
          </p:nvSpPr>
          <p:spPr>
            <a:xfrm>
              <a:off x="7135950" y="3751625"/>
              <a:ext cx="18783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Haripriya Vemparala</a:t>
              </a:r>
              <a:endParaRPr sz="1200" dirty="0"/>
            </a:p>
            <a:p>
              <a:pPr marL="0" lvl="0" indent="0" algn="l" rtl="0">
                <a:spcBef>
                  <a:spcPts val="0"/>
                </a:spcBef>
                <a:spcAft>
                  <a:spcPts val="0"/>
                </a:spcAft>
                <a:buNone/>
              </a:pPr>
              <a:r>
                <a:rPr lang="en" sz="1200" dirty="0"/>
                <a:t>Implementation </a:t>
              </a:r>
              <a:r>
                <a:rPr lang="en" sz="1200" dirty="0">
                  <a:solidFill>
                    <a:schemeClr val="dk1"/>
                  </a:solidFill>
                </a:rPr>
                <a:t>Lead</a:t>
              </a:r>
              <a:r>
                <a:rPr lang="en" sz="1200" dirty="0"/>
                <a:t> and Data Analyst</a:t>
              </a:r>
              <a:endParaRPr sz="1200" dirty="0"/>
            </a:p>
            <a:p>
              <a:pPr marL="0" lvl="0" indent="0" algn="l" rtl="0">
                <a:spcBef>
                  <a:spcPts val="0"/>
                </a:spcBef>
                <a:spcAft>
                  <a:spcPts val="0"/>
                </a:spcAft>
                <a:buNone/>
              </a:pPr>
              <a:r>
                <a:rPr lang="en" sz="1200" dirty="0"/>
                <a:t>Healthcare</a:t>
              </a:r>
              <a:endParaRPr sz="12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solidFill>
                  <a:srgbClr val="FFFFFF"/>
                </a:solidFill>
              </a:rPr>
              <a:t>Thank You</a:t>
            </a:r>
            <a:endParaRPr lang="en-US" sz="3600" dirty="0">
              <a:solidFill>
                <a:srgbClr val="FFFFFF"/>
              </a:solidFill>
            </a:endParaRP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7" name="Google Shape;67;p15"/>
          <p:cNvSpPr txBox="1">
            <a:spLocks noGrp="1"/>
          </p:cNvSpPr>
          <p:nvPr>
            <p:ph type="body" idx="1"/>
          </p:nvPr>
        </p:nvSpPr>
        <p:spPr>
          <a:xfrm>
            <a:off x="1382544" y="1967947"/>
            <a:ext cx="7037556" cy="2465469"/>
          </a:xfrm>
          <a:prstGeom prst="rect">
            <a:avLst/>
          </a:prstGeom>
        </p:spPr>
        <p:txBody>
          <a:bodyPr spcFirstLastPara="1" vert="horz" lIns="91440" tIns="45720" rIns="91440" bIns="45720" rtlCol="0" anchorCtr="0">
            <a:normAutofit/>
          </a:bodyPr>
          <a:lstStyle/>
          <a:p>
            <a:pPr marL="0" lvl="0" indent="0" defTabSz="457200">
              <a:spcBef>
                <a:spcPts val="1000"/>
              </a:spcBef>
              <a:buFont typeface="Wingdings 3" charset="2"/>
              <a:buChar char=""/>
            </a:pPr>
            <a:endParaRPr lang="en-US" sz="1800" b="1" dirty="0"/>
          </a:p>
          <a:p>
            <a:pPr marL="0" lvl="0" indent="0" defTabSz="457200">
              <a:spcBef>
                <a:spcPts val="1000"/>
              </a:spcBef>
              <a:buFont typeface="Wingdings 3" charset="2"/>
              <a:buChar char=""/>
            </a:pPr>
            <a:endParaRPr lang="en-US" sz="1800" dirty="0"/>
          </a:p>
        </p:txBody>
      </p:sp>
    </p:spTree>
    <p:extLst>
      <p:ext uri="{BB962C8B-B14F-4D97-AF65-F5344CB8AC3E}">
        <p14:creationId xmlns:p14="http://schemas.microsoft.com/office/powerpoint/2010/main" val="393725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59"/>
        <p:cNvGrpSpPr/>
        <p:nvPr/>
      </p:nvGrpSpPr>
      <p:grpSpPr>
        <a:xfrm>
          <a:off x="0" y="0"/>
          <a:ext cx="0" cy="0"/>
          <a:chOff x="0" y="0"/>
          <a:chExt cx="0" cy="0"/>
        </a:xfrm>
      </p:grpSpPr>
      <p:grpSp>
        <p:nvGrpSpPr>
          <p:cNvPr id="66" name="Group 65">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67"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8"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9"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0"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1"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2"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3"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4"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5"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6"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7"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8"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0" name="Group 79">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1"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2"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3"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4"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5"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6"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7"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8"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9"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0"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1"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2"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4" name="Rectangle 93">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6"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98" name="Rectangle 9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Google Shape;60;p14"/>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What is the problem ?</a:t>
            </a:r>
          </a:p>
        </p:txBody>
      </p:sp>
      <p:sp>
        <p:nvSpPr>
          <p:cNvPr id="10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1" name="Google Shape;61;p14"/>
          <p:cNvSpPr txBox="1">
            <a:spLocks noGrp="1"/>
          </p:cNvSpPr>
          <p:nvPr>
            <p:ph type="body" idx="1"/>
          </p:nvPr>
        </p:nvSpPr>
        <p:spPr>
          <a:xfrm>
            <a:off x="1382544" y="1967947"/>
            <a:ext cx="7037556" cy="2465469"/>
          </a:xfrm>
          <a:prstGeom prst="rect">
            <a:avLst/>
          </a:prstGeom>
        </p:spPr>
        <p:txBody>
          <a:bodyPr spcFirstLastPara="1" vert="horz" lIns="91440" tIns="45720" rIns="91440" bIns="45720" rtlCol="0" anchorCtr="0">
            <a:normAutofit/>
          </a:bodyPr>
          <a:lstStyle/>
          <a:p>
            <a:pPr marL="0" lvl="0" indent="0" defTabSz="457200">
              <a:spcBef>
                <a:spcPts val="1000"/>
              </a:spcBef>
              <a:buFont typeface="Wingdings 3" charset="2"/>
              <a:buChar char=""/>
            </a:pPr>
            <a:r>
              <a:rPr lang="en-US" sz="1800" dirty="0"/>
              <a:t>In the current </a:t>
            </a:r>
            <a:r>
              <a:rPr lang="en-US" sz="1800" dirty="0" err="1"/>
              <a:t>covid</a:t>
            </a:r>
            <a:r>
              <a:rPr lang="en-US" sz="1800" dirty="0"/>
              <a:t> situation people with mental health concerns, living in remote areas, where the counseling help is miles away, may not get timely help.</a:t>
            </a:r>
          </a:p>
          <a:p>
            <a:pPr marL="0" lvl="0" indent="0" defTabSz="457200">
              <a:spcBef>
                <a:spcPts val="1000"/>
              </a:spcBef>
              <a:buFont typeface="Wingdings 3" charset="2"/>
              <a:buChar char=""/>
            </a:pPr>
            <a:r>
              <a:rPr lang="en-US" sz="1800" dirty="0"/>
              <a:t>Another scenario is some people may be facing stress and as a first step they would </a:t>
            </a:r>
            <a:r>
              <a:rPr lang="en-US" sz="1800" b="1" dirty="0"/>
              <a:t>not</a:t>
            </a:r>
            <a:r>
              <a:rPr lang="en-US" sz="1800" dirty="0"/>
              <a:t> want to visit a counsellor due to personal reasons.</a:t>
            </a:r>
            <a:endParaRPr lang="en-US" dirty="0"/>
          </a:p>
          <a:p>
            <a:pPr marL="0" lvl="0" indent="0" defTabSz="457200">
              <a:spcBef>
                <a:spcPts val="1000"/>
              </a:spcBef>
              <a:buFont typeface="Wingdings 3" charset="2"/>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What are we doing ?</a:t>
            </a: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7" name="Google Shape;67;p15"/>
          <p:cNvSpPr txBox="1">
            <a:spLocks noGrp="1"/>
          </p:cNvSpPr>
          <p:nvPr>
            <p:ph type="body" idx="1"/>
          </p:nvPr>
        </p:nvSpPr>
        <p:spPr>
          <a:xfrm>
            <a:off x="1382544" y="1967947"/>
            <a:ext cx="7037556" cy="2465469"/>
          </a:xfrm>
          <a:prstGeom prst="rect">
            <a:avLst/>
          </a:prstGeom>
        </p:spPr>
        <p:txBody>
          <a:bodyPr spcFirstLastPara="1" vert="horz" lIns="91440" tIns="45720" rIns="91440" bIns="45720" rtlCol="0" anchorCtr="0">
            <a:normAutofit/>
          </a:bodyPr>
          <a:lstStyle/>
          <a:p>
            <a:pPr marL="0" lvl="0" indent="0" defTabSz="457200">
              <a:spcBef>
                <a:spcPts val="1000"/>
              </a:spcBef>
              <a:buFont typeface="Wingdings 3" charset="2"/>
              <a:buChar char=""/>
            </a:pPr>
            <a:r>
              <a:rPr lang="en-US" sz="1800" dirty="0"/>
              <a:t>We investigated counselchat.com website and </a:t>
            </a:r>
            <a:r>
              <a:rPr lang="en-US" sz="1800" dirty="0" err="1"/>
              <a:t>analysed</a:t>
            </a:r>
            <a:r>
              <a:rPr lang="en-US" sz="1800" dirty="0"/>
              <a:t> the question and answers in Power BI.</a:t>
            </a:r>
          </a:p>
          <a:p>
            <a:pPr marL="0" lvl="0" indent="0" defTabSz="457200">
              <a:spcBef>
                <a:spcPts val="1000"/>
              </a:spcBef>
              <a:buFont typeface="Wingdings 3" charset="2"/>
              <a:buChar char=""/>
            </a:pPr>
            <a:r>
              <a:rPr lang="en-US" sz="1800" dirty="0"/>
              <a:t>We predicted the upvotes using Azure Machine Learning</a:t>
            </a:r>
          </a:p>
          <a:p>
            <a:pPr marL="0" lvl="0" indent="0" defTabSz="457200">
              <a:spcBef>
                <a:spcPts val="1000"/>
              </a:spcBef>
              <a:buFont typeface="Wingdings 3" charset="2"/>
              <a:buChar char=""/>
            </a:pPr>
            <a:endParaRPr lang="en-US" sz="1800" b="1" dirty="0"/>
          </a:p>
          <a:p>
            <a:pPr marL="0" lvl="0" indent="0" defTabSz="457200">
              <a:spcBef>
                <a:spcPts val="1000"/>
              </a:spcBef>
              <a:buFont typeface="Wingdings 3" charset="2"/>
              <a:buChar char=""/>
            </a:pP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Investigation and Analysis</a:t>
            </a: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 name="Picture 3">
            <a:extLst>
              <a:ext uri="{FF2B5EF4-FFF2-40B4-BE49-F238E27FC236}">
                <a16:creationId xmlns:a16="http://schemas.microsoft.com/office/drawing/2014/main" id="{C416554C-B463-42C4-ACC5-36B14C0A357E}"/>
              </a:ext>
            </a:extLst>
          </p:cNvPr>
          <p:cNvPicPr>
            <a:picLocks noChangeAspect="1"/>
          </p:cNvPicPr>
          <p:nvPr/>
        </p:nvPicPr>
        <p:blipFill>
          <a:blip r:embed="rId3"/>
          <a:stretch>
            <a:fillRect/>
          </a:stretch>
        </p:blipFill>
        <p:spPr>
          <a:xfrm>
            <a:off x="1181841" y="1428750"/>
            <a:ext cx="6346985" cy="3521505"/>
          </a:xfrm>
          <a:prstGeom prst="rect">
            <a:avLst/>
          </a:prstGeom>
        </p:spPr>
      </p:pic>
    </p:spTree>
    <p:extLst>
      <p:ext uri="{BB962C8B-B14F-4D97-AF65-F5344CB8AC3E}">
        <p14:creationId xmlns:p14="http://schemas.microsoft.com/office/powerpoint/2010/main" val="1923373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Upvotes Prediction</a:t>
            </a: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 name="Picture 3" descr="Diagram&#10;&#10;Description automatically generated">
            <a:extLst>
              <a:ext uri="{FF2B5EF4-FFF2-40B4-BE49-F238E27FC236}">
                <a16:creationId xmlns:a16="http://schemas.microsoft.com/office/drawing/2014/main" id="{42CB3378-12D1-4F50-A3A6-40BCBAD42FE3}"/>
              </a:ext>
            </a:extLst>
          </p:cNvPr>
          <p:cNvPicPr>
            <a:picLocks noChangeAspect="1"/>
          </p:cNvPicPr>
          <p:nvPr/>
        </p:nvPicPr>
        <p:blipFill>
          <a:blip r:embed="rId3"/>
          <a:stretch>
            <a:fillRect/>
          </a:stretch>
        </p:blipFill>
        <p:spPr>
          <a:xfrm>
            <a:off x="439788" y="1062324"/>
            <a:ext cx="6557516" cy="4081176"/>
          </a:xfrm>
          <a:prstGeom prst="rect">
            <a:avLst/>
          </a:prstGeom>
        </p:spPr>
      </p:pic>
    </p:spTree>
    <p:extLst>
      <p:ext uri="{BB962C8B-B14F-4D97-AF65-F5344CB8AC3E}">
        <p14:creationId xmlns:p14="http://schemas.microsoft.com/office/powerpoint/2010/main" val="407102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What is the solution ?</a:t>
            </a: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7" name="Google Shape;67;p15"/>
          <p:cNvSpPr txBox="1">
            <a:spLocks noGrp="1"/>
          </p:cNvSpPr>
          <p:nvPr>
            <p:ph type="body" idx="1"/>
          </p:nvPr>
        </p:nvSpPr>
        <p:spPr>
          <a:xfrm>
            <a:off x="1382544" y="1967947"/>
            <a:ext cx="7037556" cy="2465469"/>
          </a:xfrm>
          <a:prstGeom prst="rect">
            <a:avLst/>
          </a:prstGeom>
        </p:spPr>
        <p:txBody>
          <a:bodyPr spcFirstLastPara="1" vert="horz" lIns="91440" tIns="45720" rIns="91440" bIns="45720" rtlCol="0" anchorCtr="0">
            <a:normAutofit fontScale="92500" lnSpcReduction="10000"/>
          </a:bodyPr>
          <a:lstStyle/>
          <a:p>
            <a:pPr marL="0" indent="0" defTabSz="457200">
              <a:spcBef>
                <a:spcPts val="1000"/>
              </a:spcBef>
              <a:buFont typeface="Wingdings 3" charset="2"/>
              <a:buChar char=""/>
            </a:pPr>
            <a:r>
              <a:rPr lang="en-US" sz="1800" dirty="0"/>
              <a:t>Based on the analysis and prediction, we were convinced that we can help people who are facing mental health issues by providing counseling help online.  Therefore, we worked on the idea of building a wellness chatbot.</a:t>
            </a:r>
          </a:p>
          <a:p>
            <a:pPr marL="0" indent="0" defTabSz="457200">
              <a:spcBef>
                <a:spcPts val="1000"/>
              </a:spcBef>
              <a:buFont typeface="Wingdings 3" charset="2"/>
              <a:buChar char=""/>
            </a:pPr>
            <a:r>
              <a:rPr lang="en-US" sz="1800" dirty="0"/>
              <a:t>As a first step, only one topic was taken from </a:t>
            </a:r>
            <a:r>
              <a:rPr lang="en-US" sz="1800" dirty="0" err="1"/>
              <a:t>counselchat</a:t>
            </a:r>
            <a:r>
              <a:rPr lang="en-US" sz="1800" dirty="0"/>
              <a:t> which is </a:t>
            </a:r>
            <a:r>
              <a:rPr lang="en-US" sz="1800" b="1" dirty="0"/>
              <a:t>depression </a:t>
            </a:r>
            <a:endParaRPr lang="en-US" sz="1800" dirty="0"/>
          </a:p>
          <a:p>
            <a:pPr marL="0" lvl="0" indent="0" defTabSz="457200">
              <a:spcBef>
                <a:spcPts val="1000"/>
              </a:spcBef>
              <a:buFont typeface="Wingdings 3" charset="2"/>
              <a:buChar char=""/>
            </a:pPr>
            <a:r>
              <a:rPr lang="en-US" sz="1800" dirty="0"/>
              <a:t>This chatbot can be integrated with health and therapy websites as a level 1 counseling support.</a:t>
            </a:r>
          </a:p>
          <a:p>
            <a:pPr marL="0" lvl="0" indent="0" defTabSz="457200">
              <a:spcBef>
                <a:spcPts val="1000"/>
              </a:spcBef>
              <a:buFont typeface="Wingdings 3" charset="2"/>
              <a:buChar char=""/>
            </a:pPr>
            <a:endParaRPr lang="en-US" sz="1800" b="1" dirty="0"/>
          </a:p>
          <a:p>
            <a:pPr marL="0" lvl="0" indent="0" defTabSz="457200">
              <a:spcBef>
                <a:spcPts val="1000"/>
              </a:spcBef>
              <a:buFont typeface="Wingdings 3" charset="2"/>
              <a:buChar char=""/>
            </a:pPr>
            <a:endParaRPr lang="en-US" sz="1800" dirty="0"/>
          </a:p>
        </p:txBody>
      </p:sp>
    </p:spTree>
    <p:extLst>
      <p:ext uri="{BB962C8B-B14F-4D97-AF65-F5344CB8AC3E}">
        <p14:creationId xmlns:p14="http://schemas.microsoft.com/office/powerpoint/2010/main" val="1299790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71"/>
        <p:cNvGrpSpPr/>
        <p:nvPr/>
      </p:nvGrpSpPr>
      <p:grpSpPr>
        <a:xfrm>
          <a:off x="0" y="0"/>
          <a:ext cx="0" cy="0"/>
          <a:chOff x="0" y="0"/>
          <a:chExt cx="0" cy="0"/>
        </a:xfrm>
      </p:grpSpPr>
      <p:grpSp>
        <p:nvGrpSpPr>
          <p:cNvPr id="78" name="Group 7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2" name="Group 9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9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6" name="Rectangle 10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10" name="Rectangle 109">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Google Shape;72;p16"/>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solidFill>
                  <a:srgbClr val="FFFFFF"/>
                </a:solidFill>
              </a:rPr>
              <a:t>Who is going to benefit ?</a:t>
            </a:r>
          </a:p>
        </p:txBody>
      </p:sp>
      <p:sp>
        <p:nvSpPr>
          <p:cNvPr id="114"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3" name="Google Shape;73;p16"/>
          <p:cNvSpPr txBox="1">
            <a:spLocks noGrp="1"/>
          </p:cNvSpPr>
          <p:nvPr>
            <p:ph type="body" idx="1"/>
          </p:nvPr>
        </p:nvSpPr>
        <p:spPr>
          <a:xfrm>
            <a:off x="1382544" y="1967947"/>
            <a:ext cx="7037556" cy="2465469"/>
          </a:xfrm>
          <a:prstGeom prst="rect">
            <a:avLst/>
          </a:prstGeom>
        </p:spPr>
        <p:txBody>
          <a:bodyPr spcFirstLastPara="1" vert="horz" lIns="91440" tIns="45720" rIns="91440" bIns="45720" rtlCol="0" anchorCtr="0">
            <a:normAutofit/>
          </a:bodyPr>
          <a:lstStyle/>
          <a:p>
            <a:pPr marL="0" lvl="0" indent="0" defTabSz="457200">
              <a:spcBef>
                <a:spcPts val="1000"/>
              </a:spcBef>
              <a:buFont typeface="Wingdings 3" charset="2"/>
              <a:buChar char=""/>
            </a:pPr>
            <a:r>
              <a:rPr lang="en-US" sz="1600" dirty="0"/>
              <a:t>People who are living in remote areas and need initial engagement with a counsellor.</a:t>
            </a:r>
          </a:p>
          <a:p>
            <a:pPr marL="0" lvl="0" indent="0" defTabSz="457200">
              <a:spcBef>
                <a:spcPts val="1000"/>
              </a:spcBef>
              <a:buFont typeface="Wingdings 3" charset="2"/>
              <a:buChar char=""/>
            </a:pPr>
            <a:r>
              <a:rPr lang="en-US" sz="1600" dirty="0"/>
              <a:t>People who may not be inclined to go to a therapist can use the chatbot as an initial option</a:t>
            </a:r>
          </a:p>
          <a:p>
            <a:pPr marL="0" lvl="0" indent="0" defTabSz="457200">
              <a:spcBef>
                <a:spcPts val="1000"/>
              </a:spcBef>
              <a:buFont typeface="Wingdings 3" charset="2"/>
              <a:buChar char=""/>
            </a:pPr>
            <a:r>
              <a:rPr lang="en-US" sz="1600" dirty="0"/>
              <a:t>The wellness support teams in the healthcare industry can integrate the chatbot with their websites and apps. </a:t>
            </a:r>
          </a:p>
        </p:txBody>
      </p:sp>
    </p:spTree>
    <p:extLst>
      <p:ext uri="{BB962C8B-B14F-4D97-AF65-F5344CB8AC3E}">
        <p14:creationId xmlns:p14="http://schemas.microsoft.com/office/powerpoint/2010/main" val="2137823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Wellness Chatbot</a:t>
            </a: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3" name="Picture 2">
            <a:extLst>
              <a:ext uri="{FF2B5EF4-FFF2-40B4-BE49-F238E27FC236}">
                <a16:creationId xmlns:a16="http://schemas.microsoft.com/office/drawing/2014/main" id="{EEF18D29-01F4-4A78-AF0E-BFD65719018D}"/>
              </a:ext>
            </a:extLst>
          </p:cNvPr>
          <p:cNvPicPr>
            <a:picLocks noChangeAspect="1"/>
          </p:cNvPicPr>
          <p:nvPr/>
        </p:nvPicPr>
        <p:blipFill>
          <a:blip r:embed="rId3"/>
          <a:stretch>
            <a:fillRect/>
          </a:stretch>
        </p:blipFill>
        <p:spPr>
          <a:xfrm>
            <a:off x="699984" y="1200502"/>
            <a:ext cx="5936560" cy="3942997"/>
          </a:xfrm>
          <a:prstGeom prst="rect">
            <a:avLst/>
          </a:prstGeom>
        </p:spPr>
      </p:pic>
    </p:spTree>
    <p:extLst>
      <p:ext uri="{BB962C8B-B14F-4D97-AF65-F5344CB8AC3E}">
        <p14:creationId xmlns:p14="http://schemas.microsoft.com/office/powerpoint/2010/main" val="206270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77"/>
        <p:cNvGrpSpPr/>
        <p:nvPr/>
      </p:nvGrpSpPr>
      <p:grpSpPr>
        <a:xfrm>
          <a:off x="0" y="0"/>
          <a:ext cx="0" cy="0"/>
          <a:chOff x="0" y="0"/>
          <a:chExt cx="0" cy="0"/>
        </a:xfrm>
      </p:grpSpPr>
      <p:grpSp>
        <p:nvGrpSpPr>
          <p:cNvPr id="84" name="Group 83">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85"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6"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7"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8"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9"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0"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1"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2"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3"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4"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5"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6"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8" name="Group 97">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99"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0"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1"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2"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3"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5"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6"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7"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8"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9"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0"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2" name="Rectangle 111">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4"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16" name="Rectangle 115">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Google Shape;78;p17"/>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What approach did we take?</a:t>
            </a:r>
          </a:p>
        </p:txBody>
      </p:sp>
      <p:sp>
        <p:nvSpPr>
          <p:cNvPr id="120"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9" name="Google Shape;79;p17"/>
          <p:cNvSpPr txBox="1">
            <a:spLocks noGrp="1"/>
          </p:cNvSpPr>
          <p:nvPr>
            <p:ph type="body" idx="1"/>
          </p:nvPr>
        </p:nvSpPr>
        <p:spPr>
          <a:xfrm>
            <a:off x="1019091" y="1793081"/>
            <a:ext cx="7401009" cy="2640335"/>
          </a:xfrm>
          <a:prstGeom prst="rect">
            <a:avLst/>
          </a:prstGeom>
        </p:spPr>
        <p:txBody>
          <a:bodyPr spcFirstLastPara="1" vert="horz" lIns="91440" tIns="45720" rIns="91440" bIns="45720" rtlCol="0" anchorCtr="0">
            <a:normAutofit fontScale="92500" lnSpcReduction="20000"/>
          </a:bodyPr>
          <a:lstStyle/>
          <a:p>
            <a:pPr marL="0" lvl="0" indent="0" defTabSz="457200">
              <a:lnSpc>
                <a:spcPct val="90000"/>
              </a:lnSpc>
              <a:spcBef>
                <a:spcPts val="1000"/>
              </a:spcBef>
              <a:buFont typeface="Wingdings 3" charset="2"/>
              <a:buChar char=""/>
            </a:pPr>
            <a:r>
              <a:rPr lang="en-US" sz="1600" dirty="0"/>
              <a:t>Scraped the data from </a:t>
            </a:r>
            <a:r>
              <a:rPr lang="en-US" sz="1600" u="sng" dirty="0">
                <a:hlinkClick r:id="rId3"/>
              </a:rPr>
              <a:t>www.counselchat.com</a:t>
            </a:r>
            <a:r>
              <a:rPr lang="en-US" sz="1600" dirty="0"/>
              <a:t> using  Power Query to get the question and answers into Power BI</a:t>
            </a:r>
          </a:p>
          <a:p>
            <a:pPr marL="0" lvl="0" indent="0" defTabSz="457200">
              <a:lnSpc>
                <a:spcPct val="90000"/>
              </a:lnSpc>
              <a:spcBef>
                <a:spcPts val="1000"/>
              </a:spcBef>
              <a:buFont typeface="Wingdings 3" charset="2"/>
              <a:buChar char=""/>
            </a:pPr>
            <a:r>
              <a:rPr lang="en-US" sz="1600" dirty="0"/>
              <a:t>Created data visualization by topic to </a:t>
            </a:r>
            <a:r>
              <a:rPr lang="en-US" sz="1600" dirty="0" err="1"/>
              <a:t>analyse</a:t>
            </a:r>
            <a:r>
              <a:rPr lang="en-US" sz="1600" dirty="0"/>
              <a:t> the no of questions and answers and upvotes</a:t>
            </a:r>
          </a:p>
          <a:p>
            <a:pPr marL="0" indent="0" defTabSz="457200">
              <a:lnSpc>
                <a:spcPct val="90000"/>
              </a:lnSpc>
              <a:spcBef>
                <a:spcPts val="1000"/>
              </a:spcBef>
              <a:buFont typeface="Wingdings 3" charset="2"/>
              <a:buChar char=""/>
            </a:pPr>
            <a:r>
              <a:rPr lang="en-US" sz="1600" dirty="0"/>
              <a:t>Used a csv file in Azure Machine Learning</a:t>
            </a:r>
          </a:p>
          <a:p>
            <a:pPr marL="0" lvl="0" indent="0" defTabSz="457200">
              <a:lnSpc>
                <a:spcPct val="90000"/>
              </a:lnSpc>
              <a:spcBef>
                <a:spcPts val="1000"/>
              </a:spcBef>
              <a:buFont typeface="Wingdings 3" charset="2"/>
              <a:buChar char=""/>
            </a:pPr>
            <a:r>
              <a:rPr lang="en-US" sz="1600" dirty="0"/>
              <a:t>Created a model to predict the upvotes using Azure Machine Learning </a:t>
            </a:r>
          </a:p>
          <a:p>
            <a:pPr marL="0" lvl="0" indent="0" defTabSz="457200">
              <a:lnSpc>
                <a:spcPct val="90000"/>
              </a:lnSpc>
              <a:spcBef>
                <a:spcPts val="1000"/>
              </a:spcBef>
              <a:buFont typeface="Wingdings 3" charset="2"/>
              <a:buChar char=""/>
            </a:pPr>
            <a:r>
              <a:rPr lang="en-US" sz="1600" dirty="0"/>
              <a:t> Used a few questions and answers from depression topic to create a chatbot  with Azure </a:t>
            </a:r>
            <a:r>
              <a:rPr lang="en-US" sz="1600" dirty="0" err="1"/>
              <a:t>QnA</a:t>
            </a:r>
            <a:r>
              <a:rPr lang="en-US" sz="1600" dirty="0"/>
              <a:t> Maker and Bot Framework.</a:t>
            </a:r>
          </a:p>
          <a:p>
            <a:pPr marL="0" lvl="0" indent="0" defTabSz="457200">
              <a:lnSpc>
                <a:spcPct val="90000"/>
              </a:lnSpc>
              <a:spcBef>
                <a:spcPts val="1000"/>
              </a:spcBef>
              <a:buFont typeface="Wingdings 3" charset="2"/>
              <a:buChar char=""/>
            </a:pPr>
            <a:r>
              <a:rPr lang="en-US" sz="1600" dirty="0"/>
              <a:t>Created an integration/embed link for the chatbot to be embedded into various healthcare platforms.</a:t>
            </a:r>
          </a:p>
          <a:p>
            <a:pPr marL="0" lvl="0" indent="0" defTabSz="457200">
              <a:lnSpc>
                <a:spcPct val="90000"/>
              </a:lnSpc>
              <a:spcBef>
                <a:spcPts val="1000"/>
              </a:spcBef>
              <a:buFont typeface="Wingdings 3" charset="2"/>
              <a:buChar char=""/>
            </a:pPr>
            <a:endParaRPr lang="en-US" sz="1000" dirty="0"/>
          </a:p>
          <a:p>
            <a:pPr marL="0" lvl="0" indent="0" defTabSz="457200">
              <a:lnSpc>
                <a:spcPct val="90000"/>
              </a:lnSpc>
              <a:spcBef>
                <a:spcPts val="1000"/>
              </a:spcBef>
              <a:buFont typeface="Wingdings 3" charset="2"/>
              <a:buChar char=""/>
            </a:pPr>
            <a:endParaRPr lang="en-US" sz="1000" dirty="0"/>
          </a:p>
          <a:p>
            <a:pPr marL="0" lvl="0" indent="0" defTabSz="457200">
              <a:lnSpc>
                <a:spcPct val="90000"/>
              </a:lnSpc>
              <a:spcBef>
                <a:spcPts val="1000"/>
              </a:spcBef>
              <a:buFont typeface="Wingdings 3" charset="2"/>
              <a:buChar char=""/>
            </a:pPr>
            <a:endParaRPr lang="en-US" sz="1000"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258</TotalTime>
  <Words>451</Words>
  <Application>Microsoft Office PowerPoint</Application>
  <PresentationFormat>On-screen Show (16:9)</PresentationFormat>
  <Paragraphs>59</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Wellness Chatbot</vt:lpstr>
      <vt:lpstr>What is the problem ?</vt:lpstr>
      <vt:lpstr>What are we doing ?</vt:lpstr>
      <vt:lpstr>Investigation and Analysis</vt:lpstr>
      <vt:lpstr>Upvotes Prediction</vt:lpstr>
      <vt:lpstr>What is the solution ?</vt:lpstr>
      <vt:lpstr>Who is going to benefit ?</vt:lpstr>
      <vt:lpstr>Wellness Chatbot</vt:lpstr>
      <vt:lpstr>What approach did we take?</vt:lpstr>
      <vt:lpstr>Solution Architecture</vt:lpstr>
      <vt:lpstr>Link to the Solution</vt:lpstr>
      <vt:lpstr>Chatbot Embed Link</vt:lpstr>
      <vt:lpstr>Team Te Aroha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Wellness Chatbot</dc:title>
  <dc:creator>Indira Bandari</dc:creator>
  <cp:lastModifiedBy>Indira Bandari</cp:lastModifiedBy>
  <cp:revision>27</cp:revision>
  <dcterms:modified xsi:type="dcterms:W3CDTF">2021-04-05T13:54:53Z</dcterms:modified>
</cp:coreProperties>
</file>