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99" r:id="rId2"/>
    <p:sldMasterId id="2147483675" r:id="rId3"/>
  </p:sldMasterIdLst>
  <p:notesMasterIdLst>
    <p:notesMasterId r:id="rId22"/>
  </p:notesMasterIdLst>
  <p:sldIdLst>
    <p:sldId id="259" r:id="rId4"/>
    <p:sldId id="270" r:id="rId5"/>
    <p:sldId id="260" r:id="rId6"/>
    <p:sldId id="271" r:id="rId7"/>
    <p:sldId id="272" r:id="rId8"/>
    <p:sldId id="273" r:id="rId9"/>
    <p:sldId id="274" r:id="rId10"/>
    <p:sldId id="275" r:id="rId11"/>
    <p:sldId id="276" r:id="rId12"/>
    <p:sldId id="277" r:id="rId13"/>
    <p:sldId id="278" r:id="rId14"/>
    <p:sldId id="279" r:id="rId15"/>
    <p:sldId id="280" r:id="rId16"/>
    <p:sldId id="281" r:id="rId17"/>
    <p:sldId id="262" r:id="rId18"/>
    <p:sldId id="263" r:id="rId19"/>
    <p:sldId id="267" r:id="rId20"/>
    <p:sldId id="266" r:id="rId21"/>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5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C0EEB039-706A-4B37-8E3A-1AA49F466546}" type="datetimeFigureOut">
              <a:rPr lang="en-US" smtClean="0"/>
              <a:t>21-Aug-19</a:t>
            </a:fld>
            <a:endParaRPr lang="en-US"/>
          </a:p>
        </p:txBody>
      </p:sp>
      <p:sp>
        <p:nvSpPr>
          <p:cNvPr id="4" name="Slide Image Placeholder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F587F9EC-6213-4DAF-8078-3792D479780C}" type="slidenum">
              <a:rPr lang="en-US" smtClean="0"/>
              <a:t>‹#›</a:t>
            </a:fld>
            <a:endParaRPr lang="en-US"/>
          </a:p>
        </p:txBody>
      </p:sp>
    </p:spTree>
    <p:extLst>
      <p:ext uri="{BB962C8B-B14F-4D97-AF65-F5344CB8AC3E}">
        <p14:creationId xmlns:p14="http://schemas.microsoft.com/office/powerpoint/2010/main" val="280704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2</a:t>
            </a:fld>
            <a:endParaRPr lang="en-CA"/>
          </a:p>
        </p:txBody>
      </p:sp>
    </p:spTree>
    <p:extLst>
      <p:ext uri="{BB962C8B-B14F-4D97-AF65-F5344CB8AC3E}">
        <p14:creationId xmlns:p14="http://schemas.microsoft.com/office/powerpoint/2010/main" val="1532567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2463-6158-4E7C-92E3-676895F7F058}" type="slidenum">
              <a:rPr lang="en-US" smtClean="0"/>
              <a:t>14</a:t>
            </a:fld>
            <a:endParaRPr lang="en-US"/>
          </a:p>
        </p:txBody>
      </p:sp>
    </p:spTree>
    <p:extLst>
      <p:ext uri="{BB962C8B-B14F-4D97-AF65-F5344CB8AC3E}">
        <p14:creationId xmlns:p14="http://schemas.microsoft.com/office/powerpoint/2010/main" val="341883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2463-6158-4E7C-92E3-676895F7F058}" type="slidenum">
              <a:rPr lang="en-US" smtClean="0"/>
              <a:t>5</a:t>
            </a:fld>
            <a:endParaRPr lang="en-US"/>
          </a:p>
        </p:txBody>
      </p:sp>
    </p:spTree>
    <p:extLst>
      <p:ext uri="{BB962C8B-B14F-4D97-AF65-F5344CB8AC3E}">
        <p14:creationId xmlns:p14="http://schemas.microsoft.com/office/powerpoint/2010/main" val="1029886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2463-6158-4E7C-92E3-676895F7F058}" type="slidenum">
              <a:rPr lang="en-US" smtClean="0"/>
              <a:t>6</a:t>
            </a:fld>
            <a:endParaRPr lang="en-US"/>
          </a:p>
        </p:txBody>
      </p:sp>
    </p:spTree>
    <p:extLst>
      <p:ext uri="{BB962C8B-B14F-4D97-AF65-F5344CB8AC3E}">
        <p14:creationId xmlns:p14="http://schemas.microsoft.com/office/powerpoint/2010/main" val="31262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2463-6158-4E7C-92E3-676895F7F058}" type="slidenum">
              <a:rPr lang="en-US" smtClean="0"/>
              <a:t>7</a:t>
            </a:fld>
            <a:endParaRPr lang="en-US"/>
          </a:p>
        </p:txBody>
      </p:sp>
    </p:spTree>
    <p:extLst>
      <p:ext uri="{BB962C8B-B14F-4D97-AF65-F5344CB8AC3E}">
        <p14:creationId xmlns:p14="http://schemas.microsoft.com/office/powerpoint/2010/main" val="237643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2463-6158-4E7C-92E3-676895F7F058}" type="slidenum">
              <a:rPr lang="en-US" smtClean="0"/>
              <a:t>9</a:t>
            </a:fld>
            <a:endParaRPr lang="en-US"/>
          </a:p>
        </p:txBody>
      </p:sp>
    </p:spTree>
    <p:extLst>
      <p:ext uri="{BB962C8B-B14F-4D97-AF65-F5344CB8AC3E}">
        <p14:creationId xmlns:p14="http://schemas.microsoft.com/office/powerpoint/2010/main" val="224946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2463-6158-4E7C-92E3-676895F7F058}" type="slidenum">
              <a:rPr lang="en-US" smtClean="0"/>
              <a:t>10</a:t>
            </a:fld>
            <a:endParaRPr lang="en-US"/>
          </a:p>
        </p:txBody>
      </p:sp>
    </p:spTree>
    <p:extLst>
      <p:ext uri="{BB962C8B-B14F-4D97-AF65-F5344CB8AC3E}">
        <p14:creationId xmlns:p14="http://schemas.microsoft.com/office/powerpoint/2010/main" val="414808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2463-6158-4E7C-92E3-676895F7F058}" type="slidenum">
              <a:rPr lang="en-US" smtClean="0"/>
              <a:t>11</a:t>
            </a:fld>
            <a:endParaRPr lang="en-US"/>
          </a:p>
        </p:txBody>
      </p:sp>
    </p:spTree>
    <p:extLst>
      <p:ext uri="{BB962C8B-B14F-4D97-AF65-F5344CB8AC3E}">
        <p14:creationId xmlns:p14="http://schemas.microsoft.com/office/powerpoint/2010/main" val="1600204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2463-6158-4E7C-92E3-676895F7F058}" type="slidenum">
              <a:rPr lang="en-US" smtClean="0"/>
              <a:t>12</a:t>
            </a:fld>
            <a:endParaRPr lang="en-US"/>
          </a:p>
        </p:txBody>
      </p:sp>
    </p:spTree>
    <p:extLst>
      <p:ext uri="{BB962C8B-B14F-4D97-AF65-F5344CB8AC3E}">
        <p14:creationId xmlns:p14="http://schemas.microsoft.com/office/powerpoint/2010/main" val="2074034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a field which is raised out of Artificial Intelligence(AI). Applying AI, we wanted to build better and intelligent machines. But except for few mere tasks such as finding the shortest path between point A and B, we were unable to program more complex and constantly evolving </a:t>
            </a:r>
            <a:r>
              <a:rPr lang="en-US" dirty="0" err="1"/>
              <a:t>challenges.There</a:t>
            </a:r>
            <a:r>
              <a:rPr lang="en-US" dirty="0"/>
              <a:t> was a </a:t>
            </a:r>
            <a:r>
              <a:rPr lang="en-US" dirty="0" err="1"/>
              <a:t>realisation</a:t>
            </a:r>
            <a:r>
              <a:rPr lang="en-US" dirty="0"/>
              <a:t> that the only way to be able to achieve this task was to let machine learn from itself. This sounds similar to a child learning from its self. So machine learning was developed as a new capability for computers. And now machine learning is present in so many segments of technology, that we don’t even </a:t>
            </a:r>
            <a:r>
              <a:rPr lang="en-US" dirty="0" err="1"/>
              <a:t>realise</a:t>
            </a:r>
            <a:r>
              <a:rPr lang="en-US" dirty="0"/>
              <a:t> it while using it.</a:t>
            </a:r>
          </a:p>
        </p:txBody>
      </p:sp>
      <p:sp>
        <p:nvSpPr>
          <p:cNvPr id="4" name="Slide Number Placeholder 3"/>
          <p:cNvSpPr>
            <a:spLocks noGrp="1"/>
          </p:cNvSpPr>
          <p:nvPr>
            <p:ph type="sldNum" sz="quarter" idx="10"/>
          </p:nvPr>
        </p:nvSpPr>
        <p:spPr/>
        <p:txBody>
          <a:bodyPr/>
          <a:lstStyle/>
          <a:p>
            <a:fld id="{398B2463-6158-4E7C-92E3-676895F7F058}" type="slidenum">
              <a:rPr lang="en-US" smtClean="0"/>
              <a:t>13</a:t>
            </a:fld>
            <a:endParaRPr lang="en-US"/>
          </a:p>
        </p:txBody>
      </p:sp>
    </p:spTree>
    <p:extLst>
      <p:ext uri="{BB962C8B-B14F-4D97-AF65-F5344CB8AC3E}">
        <p14:creationId xmlns:p14="http://schemas.microsoft.com/office/powerpoint/2010/main" val="541368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CC0F64-BA2C-4ED9-85BB-C298960EF2F0}"/>
              </a:ext>
            </a:extLst>
          </p:cNvPr>
          <p:cNvSpPr/>
          <p:nvPr userDrawn="1"/>
        </p:nvSpPr>
        <p:spPr>
          <a:xfrm>
            <a:off x="1" y="1899138"/>
            <a:ext cx="12192000" cy="3226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B28EB3-AEA8-4C27-B261-AF92F47F82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10053" y="1420736"/>
            <a:ext cx="9371893" cy="4016526"/>
          </a:xfrm>
          <a:prstGeom prst="rect">
            <a:avLst/>
          </a:prstGeom>
        </p:spPr>
      </p:pic>
    </p:spTree>
    <p:extLst>
      <p:ext uri="{BB962C8B-B14F-4D97-AF65-F5344CB8AC3E}">
        <p14:creationId xmlns:p14="http://schemas.microsoft.com/office/powerpoint/2010/main" val="366483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8FEA-0C3E-456D-855B-59809286B8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C366C-25CA-4BCC-B795-01871B81F2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146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76AF-411F-41AB-8339-5B450CA7BFBB}"/>
              </a:ext>
            </a:extLst>
          </p:cNvPr>
          <p:cNvSpPr>
            <a:spLocks noGrp="1"/>
          </p:cNvSpPr>
          <p:nvPr>
            <p:ph type="title"/>
          </p:nvPr>
        </p:nvSpPr>
        <p:spPr>
          <a:xfrm>
            <a:off x="831850" y="754148"/>
            <a:ext cx="10515600"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2F10EFAB-4329-4BFF-AC0E-771DC39A047B}"/>
              </a:ext>
            </a:extLst>
          </p:cNvPr>
          <p:cNvSpPr>
            <a:spLocks noGrp="1"/>
          </p:cNvSpPr>
          <p:nvPr>
            <p:ph type="body" idx="1"/>
          </p:nvPr>
        </p:nvSpPr>
        <p:spPr>
          <a:xfrm>
            <a:off x="831850" y="363387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270780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F6C4-CFFB-46EA-8A33-105E51B51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B0912-4736-4055-BA64-3B2157C860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9C4E38-6E55-4ED4-845C-C4B71944A1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135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33E2-6C47-48A9-988D-D20B785BC6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71A12-2B17-4EE4-873A-5FE57278C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DBB669-C5AB-46E4-A539-B998F15E3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F63F7-0B5A-4026-A72B-828412029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C711BB-AAD2-4A63-95E2-7D342E853D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639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0F1F-14A5-4091-A3AD-0C966F9DF39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779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751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F935-DC7D-4305-885C-4A16BD868EE4}"/>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7F75D94-4E5E-46DA-A620-E6F5E93BF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03B566-51A7-42FF-BC11-DE612E3B7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395732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9C55-85F1-4EB6-9556-245D515D5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2AC299-C822-4B65-B31D-63F625B4B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29DCF5-8618-48E3-BF33-09A8E3F7E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8861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BA5EA5-7103-45B2-AD4D-5D266F059B4D}"/>
              </a:ext>
            </a:extLst>
          </p:cNvPr>
          <p:cNvSpPr>
            <a:spLocks noGrp="1"/>
          </p:cNvSpPr>
          <p:nvPr>
            <p:ph type="ctrTitle" hasCustomPrompt="1"/>
          </p:nvPr>
        </p:nvSpPr>
        <p:spPr>
          <a:xfrm>
            <a:off x="926841" y="2098714"/>
            <a:ext cx="9144000" cy="2387600"/>
          </a:xfrm>
        </p:spPr>
        <p:txBody>
          <a:bodyPr anchor="ctr" anchorCtr="0"/>
          <a:lstStyle>
            <a:lvl1pPr algn="l">
              <a:defRPr sz="600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4239820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319A4A41-3C48-4CE7-8E3A-5402C2008A5E}"/>
              </a:ext>
            </a:extLst>
          </p:cNvPr>
          <p:cNvSpPr>
            <a:spLocks noGrp="1"/>
          </p:cNvSpPr>
          <p:nvPr>
            <p:ph type="body" sz="half" idx="2"/>
          </p:nvPr>
        </p:nvSpPr>
        <p:spPr>
          <a:xfrm>
            <a:off x="6829169" y="152399"/>
            <a:ext cx="4310706" cy="6472335"/>
          </a:xfrm>
          <a:prstGeom prst="rect">
            <a:avLst/>
          </a:prstGeom>
        </p:spPr>
        <p:txBody>
          <a:bodyPr anchor="ctr" anchorCtr="0"/>
          <a:lstStyle>
            <a:lvl1pPr marL="0" indent="0">
              <a:buNone/>
              <a:defRPr sz="4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Title 1">
            <a:extLst>
              <a:ext uri="{FF2B5EF4-FFF2-40B4-BE49-F238E27FC236}">
                <a16:creationId xmlns:a16="http://schemas.microsoft.com/office/drawing/2014/main" id="{DCF3432F-A00E-4A70-BCF8-A5042E61A195}"/>
              </a:ext>
            </a:extLst>
          </p:cNvPr>
          <p:cNvSpPr>
            <a:spLocks noGrp="1"/>
          </p:cNvSpPr>
          <p:nvPr>
            <p:ph type="title"/>
          </p:nvPr>
        </p:nvSpPr>
        <p:spPr>
          <a:xfrm>
            <a:off x="503853" y="457199"/>
            <a:ext cx="4858979" cy="5822303"/>
          </a:xfrm>
          <a:prstGeom prst="rect">
            <a:avLst/>
          </a:prstGeom>
        </p:spPr>
        <p:txBody>
          <a:bodyPr anchor="ctr" anchorCtr="0"/>
          <a:lstStyle>
            <a:lvl1pPr>
              <a:defRPr sz="4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63248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980290-D9FB-443D-A9F0-1AFC162D289C}"/>
              </a:ext>
            </a:extLst>
          </p:cNvPr>
          <p:cNvSpPr>
            <a:spLocks noGrp="1"/>
          </p:cNvSpPr>
          <p:nvPr>
            <p:ph type="ctrTitle" hasCustomPrompt="1"/>
          </p:nvPr>
        </p:nvSpPr>
        <p:spPr>
          <a:xfrm>
            <a:off x="926841" y="2098714"/>
            <a:ext cx="9144000" cy="2387600"/>
          </a:xfrm>
        </p:spPr>
        <p:txBody>
          <a:bodyPr anchor="ctr" anchorCtr="0"/>
          <a:lstStyle>
            <a:lvl1pPr algn="l">
              <a:defRPr sz="6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47897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60345A-1697-4A15-9A42-62F2E8B0FCF5}"/>
              </a:ext>
            </a:extLst>
          </p:cNvPr>
          <p:cNvSpPr>
            <a:spLocks noChangeAspect="1"/>
          </p:cNvSpPr>
          <p:nvPr userDrawn="1"/>
        </p:nvSpPr>
        <p:spPr>
          <a:xfrm>
            <a:off x="6027576" y="0"/>
            <a:ext cx="61644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D1879F9A-D09A-4F85-B644-D8F7FA305E01}"/>
              </a:ext>
            </a:extLst>
          </p:cNvPr>
          <p:cNvSpPr>
            <a:spLocks noGrp="1"/>
          </p:cNvSpPr>
          <p:nvPr>
            <p:ph type="body" sz="half" idx="2"/>
          </p:nvPr>
        </p:nvSpPr>
        <p:spPr>
          <a:xfrm>
            <a:off x="6829169" y="152399"/>
            <a:ext cx="4310706" cy="6472335"/>
          </a:xfrm>
          <a:prstGeom prst="rect">
            <a:avLst/>
          </a:prstGeom>
        </p:spPr>
        <p:txBody>
          <a:bodyPr anchor="ctr" anchorCtr="0"/>
          <a:lstStyle>
            <a:lvl1pPr marL="0" indent="0">
              <a:buNone/>
              <a:defRPr sz="4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itle 1">
            <a:extLst>
              <a:ext uri="{FF2B5EF4-FFF2-40B4-BE49-F238E27FC236}">
                <a16:creationId xmlns:a16="http://schemas.microsoft.com/office/drawing/2014/main" id="{C96F27B2-A882-423A-91C9-6DDDD9CB7D52}"/>
              </a:ext>
            </a:extLst>
          </p:cNvPr>
          <p:cNvSpPr>
            <a:spLocks noGrp="1"/>
          </p:cNvSpPr>
          <p:nvPr>
            <p:ph type="title"/>
          </p:nvPr>
        </p:nvSpPr>
        <p:spPr>
          <a:xfrm>
            <a:off x="503853" y="457199"/>
            <a:ext cx="4858979" cy="5822303"/>
          </a:xfrm>
          <a:prstGeom prst="rect">
            <a:avLst/>
          </a:prstGeom>
        </p:spPr>
        <p:txBody>
          <a:bodyPr anchor="ctr" anchorCtr="0"/>
          <a:lstStyle>
            <a:lvl1pPr>
              <a:defRPr sz="4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78915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t="-50000" b="-50000"/>
          </a:stretch>
        </a:blip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319A4A41-3C48-4CE7-8E3A-5402C2008A5E}"/>
              </a:ext>
            </a:extLst>
          </p:cNvPr>
          <p:cNvSpPr>
            <a:spLocks noGrp="1"/>
          </p:cNvSpPr>
          <p:nvPr>
            <p:ph type="body" sz="half" idx="2"/>
          </p:nvPr>
        </p:nvSpPr>
        <p:spPr>
          <a:xfrm>
            <a:off x="6829169" y="152399"/>
            <a:ext cx="4310706" cy="6472335"/>
          </a:xfrm>
          <a:prstGeom prst="rect">
            <a:avLst/>
          </a:prstGeom>
        </p:spPr>
        <p:txBody>
          <a:bodyPr anchor="ctr" anchorCtr="0"/>
          <a:lstStyle>
            <a:lvl1pPr marL="0" indent="0">
              <a:buNone/>
              <a:defRPr sz="4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Title 1">
            <a:extLst>
              <a:ext uri="{FF2B5EF4-FFF2-40B4-BE49-F238E27FC236}">
                <a16:creationId xmlns:a16="http://schemas.microsoft.com/office/drawing/2014/main" id="{DCF3432F-A00E-4A70-BCF8-A5042E61A195}"/>
              </a:ext>
            </a:extLst>
          </p:cNvPr>
          <p:cNvSpPr>
            <a:spLocks noGrp="1"/>
          </p:cNvSpPr>
          <p:nvPr>
            <p:ph type="title"/>
          </p:nvPr>
        </p:nvSpPr>
        <p:spPr>
          <a:xfrm>
            <a:off x="503853" y="457199"/>
            <a:ext cx="4858979" cy="5822303"/>
          </a:xfrm>
          <a:prstGeom prst="rect">
            <a:avLst/>
          </a:prstGeom>
        </p:spPr>
        <p:txBody>
          <a:bodyPr anchor="ctr" anchorCtr="0"/>
          <a:lstStyle>
            <a:lvl1pPr>
              <a:defRPr sz="4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70250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t="-50000" b="-50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60345A-1697-4A15-9A42-62F2E8B0FCF5}"/>
              </a:ext>
            </a:extLst>
          </p:cNvPr>
          <p:cNvSpPr>
            <a:spLocks noChangeAspect="1"/>
          </p:cNvSpPr>
          <p:nvPr userDrawn="1"/>
        </p:nvSpPr>
        <p:spPr>
          <a:xfrm>
            <a:off x="6027576" y="0"/>
            <a:ext cx="61644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D1879F9A-D09A-4F85-B644-D8F7FA305E01}"/>
              </a:ext>
            </a:extLst>
          </p:cNvPr>
          <p:cNvSpPr>
            <a:spLocks noGrp="1"/>
          </p:cNvSpPr>
          <p:nvPr>
            <p:ph type="body" sz="half" idx="2"/>
          </p:nvPr>
        </p:nvSpPr>
        <p:spPr>
          <a:xfrm>
            <a:off x="6829169" y="152399"/>
            <a:ext cx="4310706" cy="6472335"/>
          </a:xfrm>
          <a:prstGeom prst="rect">
            <a:avLst/>
          </a:prstGeom>
        </p:spPr>
        <p:txBody>
          <a:bodyPr anchor="ctr" anchorCtr="0"/>
          <a:lstStyle>
            <a:lvl1pPr marL="0" indent="0">
              <a:buNone/>
              <a:defRPr sz="4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itle 1">
            <a:extLst>
              <a:ext uri="{FF2B5EF4-FFF2-40B4-BE49-F238E27FC236}">
                <a16:creationId xmlns:a16="http://schemas.microsoft.com/office/drawing/2014/main" id="{C96F27B2-A882-423A-91C9-6DDDD9CB7D52}"/>
              </a:ext>
            </a:extLst>
          </p:cNvPr>
          <p:cNvSpPr>
            <a:spLocks noGrp="1"/>
          </p:cNvSpPr>
          <p:nvPr>
            <p:ph type="title"/>
          </p:nvPr>
        </p:nvSpPr>
        <p:spPr>
          <a:xfrm>
            <a:off x="503853" y="457199"/>
            <a:ext cx="4858979" cy="5822303"/>
          </a:xfrm>
          <a:prstGeom prst="rect">
            <a:avLst/>
          </a:prstGeom>
        </p:spPr>
        <p:txBody>
          <a:bodyPr anchor="ctr" anchorCtr="0"/>
          <a:lstStyle>
            <a:lvl1pPr>
              <a:defRPr sz="4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40548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BA5EA5-7103-45B2-AD4D-5D266F059B4D}"/>
              </a:ext>
            </a:extLst>
          </p:cNvPr>
          <p:cNvSpPr>
            <a:spLocks noGrp="1"/>
          </p:cNvSpPr>
          <p:nvPr>
            <p:ph type="ctrTitle" hasCustomPrompt="1"/>
          </p:nvPr>
        </p:nvSpPr>
        <p:spPr>
          <a:xfrm>
            <a:off x="926841" y="2098714"/>
            <a:ext cx="9144000" cy="2387600"/>
          </a:xfrm>
        </p:spPr>
        <p:txBody>
          <a:bodyPr anchor="ctr" anchorCtr="0"/>
          <a:lstStyle>
            <a:lvl1pPr algn="l">
              <a:defRPr sz="6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74227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BA5EA5-7103-45B2-AD4D-5D266F059B4D}"/>
              </a:ext>
            </a:extLst>
          </p:cNvPr>
          <p:cNvSpPr>
            <a:spLocks noGrp="1"/>
          </p:cNvSpPr>
          <p:nvPr>
            <p:ph type="ctrTitle" hasCustomPrompt="1"/>
          </p:nvPr>
        </p:nvSpPr>
        <p:spPr>
          <a:xfrm>
            <a:off x="926841" y="2098714"/>
            <a:ext cx="9144000" cy="2387600"/>
          </a:xfrm>
        </p:spPr>
        <p:txBody>
          <a:bodyPr anchor="ctr" anchorCtr="0"/>
          <a:lstStyle>
            <a:lvl1pPr algn="l">
              <a:defRPr sz="6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06542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8F8AB5-FB80-42FF-814A-B6A17F9A6099}"/>
              </a:ext>
            </a:extLst>
          </p:cNvPr>
          <p:cNvSpPr>
            <a:spLocks noGrp="1"/>
          </p:cNvSpPr>
          <p:nvPr>
            <p:ph type="ctrTitle" hasCustomPrompt="1"/>
          </p:nvPr>
        </p:nvSpPr>
        <p:spPr>
          <a:xfrm>
            <a:off x="926841" y="2098714"/>
            <a:ext cx="9144000" cy="2387600"/>
          </a:xfrm>
        </p:spPr>
        <p:txBody>
          <a:bodyPr anchor="ctr" anchorCtr="0"/>
          <a:lstStyle>
            <a:lvl1pPr algn="l">
              <a:defRPr sz="6000">
                <a:solidFill>
                  <a:schemeClr val="tx1"/>
                </a:solidFill>
              </a:defRPr>
            </a:lvl1pPr>
          </a:lstStyle>
          <a:p>
            <a:r>
              <a:rPr lang="en-US" dirty="0"/>
              <a:t>CLICK TO EDIT MASTER TITLE STYLE</a:t>
            </a:r>
          </a:p>
        </p:txBody>
      </p:sp>
      <p:pic>
        <p:nvPicPr>
          <p:cNvPr id="6" name="Picture 5">
            <a:extLst>
              <a:ext uri="{FF2B5EF4-FFF2-40B4-BE49-F238E27FC236}">
                <a16:creationId xmlns:a16="http://schemas.microsoft.com/office/drawing/2014/main" id="{C87EC116-C2BD-4A22-AB0C-66286081589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7377" y="6237511"/>
            <a:ext cx="1685616" cy="722407"/>
          </a:xfrm>
          <a:prstGeom prst="rect">
            <a:avLst/>
          </a:prstGeom>
        </p:spPr>
      </p:pic>
    </p:spTree>
    <p:extLst>
      <p:ext uri="{BB962C8B-B14F-4D97-AF65-F5344CB8AC3E}">
        <p14:creationId xmlns:p14="http://schemas.microsoft.com/office/powerpoint/2010/main" val="103184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5" y="4894299"/>
            <a:ext cx="5697537" cy="390525"/>
          </a:xfrm>
        </p:spPr>
        <p:txBody>
          <a:bodyPr>
            <a:normAutofit/>
          </a:bodyPr>
          <a:lstStyle>
            <a:lvl1pPr marL="0" indent="0" algn="l" defTabSz="685807" rtl="0" eaLnBrk="1" latinLnBrk="0" hangingPunct="1">
              <a:buNone/>
              <a:defRPr lang="en-US" sz="1500" b="0" i="0" kern="1200" dirty="0" smtClean="0">
                <a:solidFill>
                  <a:srgbClr val="FF0000"/>
                </a:solidFill>
                <a:latin typeface="Segoe UI Semilight" charset="0"/>
                <a:ea typeface="Segoe UI Semilight" charset="0"/>
                <a:cs typeface="Segoe UI Semilight" charset="0"/>
              </a:defRPr>
            </a:lvl1pPr>
          </a:lstStyle>
          <a:p>
            <a:pPr marL="0" lvl="0" indent="0" algn="l" defTabSz="685807" rtl="0" eaLnBrk="1" latinLnBrk="0" hangingPunct="1">
              <a:lnSpc>
                <a:spcPct val="90000"/>
              </a:lnSpc>
              <a:spcBef>
                <a:spcPts val="75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5" y="5285019"/>
            <a:ext cx="5697537" cy="720219"/>
          </a:xfrm>
        </p:spPr>
        <p:txBody>
          <a:bodyPr>
            <a:normAutofit/>
          </a:bodyPr>
          <a:lstStyle>
            <a:lvl1pPr marL="0" indent="0" algn="l" defTabSz="685807" rtl="0" eaLnBrk="1" latinLnBrk="0" hangingPunct="1">
              <a:buNone/>
              <a:defRPr lang="en-US" sz="105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2" name="Title 1"/>
          <p:cNvSpPr>
            <a:spLocks noGrp="1"/>
          </p:cNvSpPr>
          <p:nvPr>
            <p:ph type="title" hasCustomPrompt="1"/>
          </p:nvPr>
        </p:nvSpPr>
        <p:spPr>
          <a:xfrm>
            <a:off x="5178904" y="1014186"/>
            <a:ext cx="5737253" cy="664889"/>
          </a:xfrm>
        </p:spPr>
        <p:txBody>
          <a:bodyPr/>
          <a:lstStyle/>
          <a:p>
            <a:r>
              <a:rPr lang="en-US" dirty="0"/>
              <a:t>[Speaker Slide]</a:t>
            </a:r>
          </a:p>
        </p:txBody>
      </p:sp>
      <p:cxnSp>
        <p:nvCxnSpPr>
          <p:cNvPr id="19" name="Straight Connector 18"/>
          <p:cNvCxnSpPr/>
          <p:nvPr/>
        </p:nvCxnSpPr>
        <p:spPr>
          <a:xfrm>
            <a:off x="4325230"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5" y="2360138"/>
            <a:ext cx="5697537" cy="390525"/>
          </a:xfrm>
        </p:spPr>
        <p:txBody>
          <a:bodyPr>
            <a:noAutofit/>
          </a:bodyPr>
          <a:lstStyle>
            <a:lvl1pPr marL="0" indent="0" algn="l" defTabSz="685807" rtl="0" eaLnBrk="1" latinLnBrk="0" hangingPunct="1">
              <a:buNone/>
              <a:defRPr lang="en-US" sz="15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5" y="2750862"/>
            <a:ext cx="5697537" cy="720219"/>
          </a:xfrm>
        </p:spPr>
        <p:txBody>
          <a:bodyPr>
            <a:normAutofit/>
          </a:bodyPr>
          <a:lstStyle>
            <a:lvl1pPr marL="0" indent="0" algn="l" defTabSz="685807" rtl="0" eaLnBrk="1" latinLnBrk="0" hangingPunct="1">
              <a:buNone/>
              <a:defRPr lang="en-US" sz="105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34" name="Text Placeholder 30"/>
          <p:cNvSpPr>
            <a:spLocks noGrp="1"/>
          </p:cNvSpPr>
          <p:nvPr>
            <p:ph type="body" sz="quarter" idx="12" hasCustomPrompt="1"/>
          </p:nvPr>
        </p:nvSpPr>
        <p:spPr>
          <a:xfrm>
            <a:off x="5218115" y="3626378"/>
            <a:ext cx="5697537" cy="390525"/>
          </a:xfrm>
        </p:spPr>
        <p:txBody>
          <a:bodyPr>
            <a:normAutofit/>
          </a:bodyPr>
          <a:lstStyle>
            <a:lvl1pPr marL="0" indent="0" algn="l" defTabSz="685807" rtl="0" eaLnBrk="1" latinLnBrk="0" hangingPunct="1">
              <a:buNone/>
              <a:defRPr lang="en-US" sz="1500" b="0" i="0" kern="1200" dirty="0" smtClean="0">
                <a:solidFill>
                  <a:srgbClr val="FF0000"/>
                </a:solidFill>
                <a:latin typeface="Segoe UI Semilight" charset="0"/>
                <a:ea typeface="Segoe UI Semilight" charset="0"/>
                <a:cs typeface="Segoe UI Semilight" charset="0"/>
              </a:defRPr>
            </a:lvl1pPr>
          </a:lstStyle>
          <a:p>
            <a:pPr marL="0" lvl="0" indent="0" algn="l" defTabSz="685807" rtl="0" eaLnBrk="1" latinLnBrk="0" hangingPunct="1">
              <a:lnSpc>
                <a:spcPct val="90000"/>
              </a:lnSpc>
              <a:spcBef>
                <a:spcPts val="75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5" y="4017098"/>
            <a:ext cx="5697537" cy="720219"/>
          </a:xfrm>
        </p:spPr>
        <p:txBody>
          <a:bodyPr>
            <a:normAutofit/>
          </a:bodyPr>
          <a:lstStyle>
            <a:lvl1pPr marL="0" indent="0" algn="l" defTabSz="685807" rtl="0" eaLnBrk="1" latinLnBrk="0" hangingPunct="1">
              <a:buNone/>
              <a:defRPr lang="en-US" sz="105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40" name="Picture Placeholder 38"/>
          <p:cNvSpPr>
            <a:spLocks noGrp="1"/>
          </p:cNvSpPr>
          <p:nvPr>
            <p:ph type="pic" sz="quarter" idx="16"/>
          </p:nvPr>
        </p:nvSpPr>
        <p:spPr>
          <a:xfrm>
            <a:off x="723902" y="963613"/>
            <a:ext cx="2671764" cy="2671762"/>
          </a:xfrm>
        </p:spPr>
        <p:txBody>
          <a:bodyPr anchor="ctr">
            <a:normAutofit/>
          </a:bodyPr>
          <a:lstStyle>
            <a:lvl1pPr marL="0" indent="0" algn="ctr">
              <a:buNone/>
              <a:defRPr sz="1200"/>
            </a:lvl1pPr>
          </a:lstStyle>
          <a:p>
            <a:r>
              <a:rPr lang="en-US"/>
              <a:t>Drag picture to placeholder or click icon to add</a:t>
            </a:r>
            <a:endParaRPr lang="en-US" dirty="0"/>
          </a:p>
        </p:txBody>
      </p:sp>
      <p:cxnSp>
        <p:nvCxnSpPr>
          <p:cNvPr id="48" name="Straight Connector 47"/>
          <p:cNvCxnSpPr/>
          <p:nvPr userDrawn="1"/>
        </p:nvCxnSpPr>
        <p:spPr>
          <a:xfrm>
            <a:off x="4325230"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05C83778-F2F4-4937-A972-568D284644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7905"/>
            <a:ext cx="1214461" cy="1214462"/>
          </a:xfrm>
          <a:prstGeom prst="rect">
            <a:avLst/>
          </a:prstGeom>
        </p:spPr>
      </p:pic>
    </p:spTree>
    <p:extLst>
      <p:ext uri="{BB962C8B-B14F-4D97-AF65-F5344CB8AC3E}">
        <p14:creationId xmlns:p14="http://schemas.microsoft.com/office/powerpoint/2010/main" val="33411304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7"/>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21-Aug-19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595893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8F98506E-93DF-4090-A03B-911248A63C92}"/>
              </a:ext>
            </a:extLst>
          </p:cNvPr>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4" name="Title 1">
            <a:extLst>
              <a:ext uri="{FF2B5EF4-FFF2-40B4-BE49-F238E27FC236}">
                <a16:creationId xmlns:a16="http://schemas.microsoft.com/office/drawing/2014/main" id="{986EC0AC-B875-43F2-A021-F2A75E7D51DB}"/>
              </a:ext>
            </a:extLst>
          </p:cNvPr>
          <p:cNvSpPr>
            <a:spLocks noGrp="1"/>
          </p:cNvSpPr>
          <p:nvPr>
            <p:ph type="title" hasCustomPrompt="1"/>
          </p:nvPr>
        </p:nvSpPr>
        <p:spPr>
          <a:xfrm>
            <a:off x="274702" y="2117165"/>
            <a:ext cx="6401051" cy="1837298"/>
          </a:xfrm>
          <a:noFill/>
        </p:spPr>
        <p:txBody>
          <a:bodyPr lIns="146304" tIns="91440" rIns="146304" bIns="91440" anchor="b" anchorCtr="0"/>
          <a:lstStyle>
            <a:lvl1pPr>
              <a:defRPr sz="5399" spc="-100" baseline="0">
                <a:gradFill>
                  <a:gsLst>
                    <a:gs pos="3030">
                      <a:schemeClr val="tx1"/>
                    </a:gs>
                    <a:gs pos="23000">
                      <a:schemeClr val="tx1"/>
                    </a:gs>
                  </a:gsLst>
                  <a:lin ang="5400000" scaled="0"/>
                </a:gradFill>
              </a:defRPr>
            </a:lvl1pPr>
          </a:lstStyle>
          <a:p>
            <a:r>
              <a:rPr lang="en-US"/>
              <a:t>Presentation title</a:t>
            </a:r>
          </a:p>
        </p:txBody>
      </p:sp>
    </p:spTree>
    <p:extLst>
      <p:ext uri="{BB962C8B-B14F-4D97-AF65-F5344CB8AC3E}">
        <p14:creationId xmlns:p14="http://schemas.microsoft.com/office/powerpoint/2010/main" val="303618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B7A-0E5D-4C42-9F4B-E1BFE405B77D}"/>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8A24F99-B464-499A-AD3E-BC8CE6A2D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6916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7.jp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2ED54B-52C0-4ACB-9246-A6DAF6964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pic>
        <p:nvPicPr>
          <p:cNvPr id="7" name="Picture 6">
            <a:extLst>
              <a:ext uri="{FF2B5EF4-FFF2-40B4-BE49-F238E27FC236}">
                <a16:creationId xmlns:a16="http://schemas.microsoft.com/office/drawing/2014/main" id="{AABAD230-D141-4D84-B620-B073BCD211C4}"/>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37377" y="6237511"/>
            <a:ext cx="1685616" cy="722407"/>
          </a:xfrm>
          <a:prstGeom prst="rect">
            <a:avLst/>
          </a:prstGeom>
        </p:spPr>
      </p:pic>
    </p:spTree>
    <p:extLst>
      <p:ext uri="{BB962C8B-B14F-4D97-AF65-F5344CB8AC3E}">
        <p14:creationId xmlns:p14="http://schemas.microsoft.com/office/powerpoint/2010/main" val="1453252557"/>
      </p:ext>
    </p:extLst>
  </p:cSld>
  <p:clrMap bg1="lt1" tx1="dk1" bg2="lt2" tx2="dk2" accent1="accent1" accent2="accent2" accent3="accent3" accent4="accent4" accent5="accent5" accent6="accent6" hlink="hlink" folHlink="folHlink"/>
  <p:sldLayoutIdLst>
    <p:sldLayoutId id="2147483714" r:id="rId1"/>
    <p:sldLayoutId id="2147483659" r:id="rId2"/>
    <p:sldLayoutId id="2147483668" r:id="rId3"/>
    <p:sldLayoutId id="2147483711" r:id="rId4"/>
    <p:sldLayoutId id="2147483686" r:id="rId5"/>
    <p:sldLayoutId id="2147483716" r:id="rId6"/>
    <p:sldLayoutId id="214748371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2ED54B-52C0-4ACB-9246-A6DAF6964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575FF2-9593-4E02-BAC2-56FDE35ED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C164DC73-9E82-45DA-AD29-D3C97770D89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311900"/>
            <a:ext cx="12192000" cy="546100"/>
          </a:xfrm>
          <a:prstGeom prst="rect">
            <a:avLst/>
          </a:prstGeom>
        </p:spPr>
      </p:pic>
      <p:pic>
        <p:nvPicPr>
          <p:cNvPr id="9" name="Picture 8">
            <a:extLst>
              <a:ext uri="{FF2B5EF4-FFF2-40B4-BE49-F238E27FC236}">
                <a16:creationId xmlns:a16="http://schemas.microsoft.com/office/drawing/2014/main" id="{E7AB4274-AB46-491C-AC2A-ABC357A7B010}"/>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37377" y="6237511"/>
            <a:ext cx="1685617" cy="722407"/>
          </a:xfrm>
          <a:prstGeom prst="rect">
            <a:avLst/>
          </a:prstGeom>
        </p:spPr>
      </p:pic>
    </p:spTree>
    <p:extLst>
      <p:ext uri="{BB962C8B-B14F-4D97-AF65-F5344CB8AC3E}">
        <p14:creationId xmlns:p14="http://schemas.microsoft.com/office/powerpoint/2010/main" val="98847986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7253F65-4EB8-48A2-88DF-90749AFBE3B2}"/>
              </a:ext>
            </a:extLst>
          </p:cNvPr>
          <p:cNvSpPr>
            <a:spLocks noChangeAspect="1"/>
          </p:cNvSpPr>
          <p:nvPr userDrawn="1"/>
        </p:nvSpPr>
        <p:spPr>
          <a:xfrm>
            <a:off x="6027576" y="0"/>
            <a:ext cx="61644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1A2615DE-AE85-4C8E-9B0A-9377C16F0C56}"/>
              </a:ext>
            </a:extLst>
          </p:cNvPr>
          <p:cNvSpPr txBox="1">
            <a:spLocks/>
          </p:cNvSpPr>
          <p:nvPr userDrawn="1"/>
        </p:nvSpPr>
        <p:spPr>
          <a:xfrm>
            <a:off x="6742925" y="152400"/>
            <a:ext cx="4767942" cy="6214188"/>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en-US" dirty="0"/>
              <a:t>Click to edit master title style</a:t>
            </a:r>
          </a:p>
        </p:txBody>
      </p:sp>
      <p:pic>
        <p:nvPicPr>
          <p:cNvPr id="6" name="Picture 5">
            <a:extLst>
              <a:ext uri="{FF2B5EF4-FFF2-40B4-BE49-F238E27FC236}">
                <a16:creationId xmlns:a16="http://schemas.microsoft.com/office/drawing/2014/main" id="{744D487C-7E6D-4FAC-BAEF-78ACBEC4A205}"/>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37377" y="6237511"/>
            <a:ext cx="1685616" cy="722407"/>
          </a:xfrm>
          <a:prstGeom prst="rect">
            <a:avLst/>
          </a:prstGeom>
        </p:spPr>
      </p:pic>
    </p:spTree>
    <p:extLst>
      <p:ext uri="{BB962C8B-B14F-4D97-AF65-F5344CB8AC3E}">
        <p14:creationId xmlns:p14="http://schemas.microsoft.com/office/powerpoint/2010/main" val="208172877"/>
      </p:ext>
    </p:extLst>
  </p:cSld>
  <p:clrMap bg1="lt1" tx1="dk1" bg2="lt2" tx2="dk2" accent1="accent1" accent2="accent2" accent3="accent3" accent4="accent4" accent5="accent5" accent6="accent6" hlink="hlink" folHlink="folHlink"/>
  <p:sldLayoutIdLst>
    <p:sldLayoutId id="2147483684" r:id="rId1"/>
    <p:sldLayoutId id="2147483677" r:id="rId2"/>
    <p:sldLayoutId id="2147483712" r:id="rId3"/>
    <p:sldLayoutId id="214748371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kyanyoga/sample-sales-data/version/1"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power-bi/desktop-sort-by-column"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mytechlearning.blogspot.com/2018/12/power-bi-did-you-know-series-1-contact.htm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hyperlink" Target="http://mytechlearning.blogspot.com/2018/12/power-bi-did-you-know-series-1-contact.html" TargetMode="Externa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ndb.nal.usda.gov/ndb/search/lis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radacad.com/custom-functions-made-easy-in-power-bi-desktop" TargetMode="External"/><Relationship Id="rId5" Type="http://schemas.openxmlformats.org/officeDocument/2006/relationships/hyperlink" Target="https://ndb.nal.usda.gov/ndb/search/list?&amp;qlookup=strawberry&amp;offset=0&amp;order=asc" TargetMode="External"/><Relationship Id="rId4" Type="http://schemas.openxmlformats.org/officeDocument/2006/relationships/hyperlink" Target="https://ndb.nal.usda.gov/ndb/search/list?&amp;qlookup=strawberr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etservice.com/maps-radar/local-observations/local-3-hourly-observation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docs.microsoft.com/en-us/power-bi/desktop-connect-to-web-by-exampl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kyanyoga/sample-sales-data/version/1"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kyanyoga/sample-sales-data/version/1"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7411CF0-9D68-456A-B5FC-79E8A3DFA650}"/>
              </a:ext>
            </a:extLst>
          </p:cNvPr>
          <p:cNvSpPr>
            <a:spLocks noGrp="1"/>
          </p:cNvSpPr>
          <p:nvPr>
            <p:ph type="body" sz="quarter" idx="12"/>
          </p:nvPr>
        </p:nvSpPr>
        <p:spPr>
          <a:xfrm>
            <a:off x="276540" y="3954458"/>
            <a:ext cx="8220915" cy="1830388"/>
          </a:xfrm>
        </p:spPr>
        <p:txBody>
          <a:bodyPr/>
          <a:lstStyle/>
          <a:p>
            <a:r>
              <a:rPr lang="en-US" dirty="0" smtClean="0"/>
              <a:t>Indira Bandari</a:t>
            </a:r>
            <a:endParaRPr lang="en-US" dirty="0"/>
          </a:p>
        </p:txBody>
      </p:sp>
      <p:sp>
        <p:nvSpPr>
          <p:cNvPr id="3" name="Title 2">
            <a:extLst>
              <a:ext uri="{FF2B5EF4-FFF2-40B4-BE49-F238E27FC236}">
                <a16:creationId xmlns:a16="http://schemas.microsoft.com/office/drawing/2014/main" id="{DBE37AAA-73D4-4EB7-88A8-2D686C4F378F}"/>
              </a:ext>
            </a:extLst>
          </p:cNvPr>
          <p:cNvSpPr>
            <a:spLocks noGrp="1"/>
          </p:cNvSpPr>
          <p:nvPr>
            <p:ph type="title"/>
          </p:nvPr>
        </p:nvSpPr>
        <p:spPr>
          <a:xfrm>
            <a:off x="274702" y="2117165"/>
            <a:ext cx="9146389" cy="1837298"/>
          </a:xfrm>
        </p:spPr>
        <p:txBody>
          <a:bodyPr>
            <a:normAutofit/>
          </a:bodyPr>
          <a:lstStyle/>
          <a:p>
            <a:r>
              <a:rPr lang="en-US" dirty="0" smtClean="0"/>
              <a:t>Top 10 tips every Power BI Creator should know</a:t>
            </a:r>
            <a:endParaRPr lang="en-US" dirty="0"/>
          </a:p>
        </p:txBody>
      </p:sp>
    </p:spTree>
    <p:extLst>
      <p:ext uri="{BB962C8B-B14F-4D97-AF65-F5344CB8AC3E}">
        <p14:creationId xmlns:p14="http://schemas.microsoft.com/office/powerpoint/2010/main" val="368248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Categorise</a:t>
            </a:r>
            <a:r>
              <a:rPr lang="en-US" dirty="0" smtClean="0"/>
              <a:t> your data</a:t>
            </a:r>
            <a:endParaRPr lang="en-US" dirty="0"/>
          </a:p>
        </p:txBody>
      </p:sp>
      <p:sp>
        <p:nvSpPr>
          <p:cNvPr id="3" name="Content Placeholder 2"/>
          <p:cNvSpPr>
            <a:spLocks noGrp="1"/>
          </p:cNvSpPr>
          <p:nvPr>
            <p:ph sz="quarter" idx="13"/>
          </p:nvPr>
        </p:nvSpPr>
        <p:spPr>
          <a:xfrm>
            <a:off x="2031753" y="2217687"/>
            <a:ext cx="7732500" cy="2705964"/>
          </a:xfrm>
        </p:spPr>
        <p:txBody>
          <a:bodyPr>
            <a:normAutofit lnSpcReduction="10000"/>
          </a:bodyPr>
          <a:lstStyle/>
          <a:p>
            <a:r>
              <a:rPr lang="en-US" b="1" dirty="0" smtClean="0"/>
              <a:t>Data Source: </a:t>
            </a:r>
            <a:r>
              <a:rPr lang="en-US" dirty="0" err="1"/>
              <a:t>kaggle</a:t>
            </a:r>
            <a:r>
              <a:rPr lang="en-US" dirty="0"/>
              <a:t> retail data sample</a:t>
            </a:r>
          </a:p>
          <a:p>
            <a:r>
              <a:rPr lang="en-US" dirty="0">
                <a:hlinkClick r:id="rId3"/>
              </a:rPr>
              <a:t>https://</a:t>
            </a:r>
            <a:r>
              <a:rPr lang="en-US" dirty="0" smtClean="0">
                <a:hlinkClick r:id="rId3"/>
              </a:rPr>
              <a:t>www.kaggle.com/kyanyoga/sample-sales-data/version/1</a:t>
            </a:r>
            <a:r>
              <a:rPr lang="en-US" dirty="0"/>
              <a:t> </a:t>
            </a:r>
            <a:endParaRPr lang="en-US" dirty="0" smtClean="0"/>
          </a:p>
          <a:p>
            <a:endParaRPr lang="en-US" dirty="0"/>
          </a:p>
          <a:p>
            <a:r>
              <a:rPr lang="en-US" dirty="0" err="1" smtClean="0"/>
              <a:t>Eg</a:t>
            </a:r>
            <a:r>
              <a:rPr lang="en-US" dirty="0" smtClean="0"/>
              <a:t>:  Country, State, City, Latitude, Longitude, Barcode</a:t>
            </a:r>
            <a:endParaRPr lang="en-US" dirty="0"/>
          </a:p>
          <a:p>
            <a:endParaRPr lang="en-US" dirty="0" smtClean="0"/>
          </a:p>
        </p:txBody>
      </p:sp>
    </p:spTree>
    <p:extLst>
      <p:ext uri="{BB962C8B-B14F-4D97-AF65-F5344CB8AC3E}">
        <p14:creationId xmlns:p14="http://schemas.microsoft.com/office/powerpoint/2010/main" val="3879733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751" y="1314320"/>
            <a:ext cx="6946171" cy="990661"/>
          </a:xfrm>
        </p:spPr>
        <p:txBody>
          <a:bodyPr/>
          <a:lstStyle/>
          <a:p>
            <a:r>
              <a:rPr lang="en-US" dirty="0" smtClean="0"/>
              <a:t>Format Painter</a:t>
            </a:r>
            <a:endParaRPr lang="en-US" dirty="0"/>
          </a:p>
        </p:txBody>
      </p:sp>
      <p:sp>
        <p:nvSpPr>
          <p:cNvPr id="3" name="Content Placeholder 2"/>
          <p:cNvSpPr>
            <a:spLocks noGrp="1"/>
          </p:cNvSpPr>
          <p:nvPr>
            <p:ph sz="quarter" idx="13"/>
          </p:nvPr>
        </p:nvSpPr>
        <p:spPr>
          <a:xfrm>
            <a:off x="2038102" y="2492384"/>
            <a:ext cx="7796508" cy="3311189"/>
          </a:xfrm>
        </p:spPr>
        <p:txBody>
          <a:bodyPr/>
          <a:lstStyle/>
          <a:p>
            <a:r>
              <a:rPr lang="en-US" dirty="0" smtClean="0"/>
              <a:t>Format Painter from the Tool Bar</a:t>
            </a:r>
            <a:endParaRPr lang="en-US" dirty="0"/>
          </a:p>
        </p:txBody>
      </p:sp>
    </p:spTree>
    <p:extLst>
      <p:ext uri="{BB962C8B-B14F-4D97-AF65-F5344CB8AC3E}">
        <p14:creationId xmlns:p14="http://schemas.microsoft.com/office/powerpoint/2010/main" val="307732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 a Visual by a </a:t>
            </a:r>
            <a:r>
              <a:rPr lang="en-US" dirty="0" smtClean="0"/>
              <a:t>different column </a:t>
            </a:r>
            <a:endParaRPr lang="en-US" dirty="0"/>
          </a:p>
        </p:txBody>
      </p:sp>
      <p:sp>
        <p:nvSpPr>
          <p:cNvPr id="4" name="Content Placeholder 3"/>
          <p:cNvSpPr>
            <a:spLocks noGrp="1"/>
          </p:cNvSpPr>
          <p:nvPr>
            <p:ph sz="quarter" idx="13"/>
          </p:nvPr>
        </p:nvSpPr>
        <p:spPr/>
        <p:txBody>
          <a:bodyPr/>
          <a:lstStyle/>
          <a:p>
            <a:r>
              <a:rPr lang="en-US" dirty="0" smtClean="0"/>
              <a:t>Reference:</a:t>
            </a:r>
          </a:p>
          <a:p>
            <a:r>
              <a:rPr lang="en-US" dirty="0">
                <a:hlinkClick r:id="rId3"/>
              </a:rPr>
              <a:t>https://</a:t>
            </a:r>
            <a:r>
              <a:rPr lang="en-US" dirty="0" smtClean="0">
                <a:hlinkClick r:id="rId3"/>
              </a:rPr>
              <a:t>docs.microsoft.com/en-us/power-bi/desktop-sort-by-column</a:t>
            </a:r>
            <a:r>
              <a:rPr lang="en-US" dirty="0" smtClean="0"/>
              <a:t> </a:t>
            </a:r>
            <a:endParaRPr lang="en-US" dirty="0"/>
          </a:p>
        </p:txBody>
      </p:sp>
    </p:spTree>
    <p:extLst>
      <p:ext uri="{BB962C8B-B14F-4D97-AF65-F5344CB8AC3E}">
        <p14:creationId xmlns:p14="http://schemas.microsoft.com/office/powerpoint/2010/main" val="2570802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981" y="1161912"/>
            <a:ext cx="6447896" cy="990661"/>
          </a:xfrm>
        </p:spPr>
        <p:txBody>
          <a:bodyPr>
            <a:normAutofit fontScale="90000"/>
          </a:bodyPr>
          <a:lstStyle/>
          <a:p>
            <a:r>
              <a:rPr lang="en-US" dirty="0" smtClean="0"/>
              <a:t>Disconnect a Visual from a Slicer</a:t>
            </a:r>
            <a:endParaRPr lang="en-US" dirty="0"/>
          </a:p>
        </p:txBody>
      </p:sp>
      <p:sp>
        <p:nvSpPr>
          <p:cNvPr id="4" name="Content Placeholder 3"/>
          <p:cNvSpPr>
            <a:spLocks noGrp="1"/>
          </p:cNvSpPr>
          <p:nvPr>
            <p:ph sz="quarter" idx="13"/>
          </p:nvPr>
        </p:nvSpPr>
        <p:spPr>
          <a:xfrm>
            <a:off x="1913981" y="2784139"/>
            <a:ext cx="7796508" cy="2483544"/>
          </a:xfrm>
        </p:spPr>
        <p:txBody>
          <a:bodyPr>
            <a:normAutofit/>
          </a:bodyPr>
          <a:lstStyle/>
          <a:p>
            <a:r>
              <a:rPr lang="en-US" dirty="0"/>
              <a:t> Click on </a:t>
            </a:r>
            <a:r>
              <a:rPr lang="en-US" dirty="0" smtClean="0"/>
              <a:t>the </a:t>
            </a:r>
            <a:r>
              <a:rPr lang="en-US" b="1" dirty="0" smtClean="0"/>
              <a:t>slicer</a:t>
            </a:r>
            <a:endParaRPr lang="en-US" dirty="0" smtClean="0"/>
          </a:p>
          <a:p>
            <a:r>
              <a:rPr lang="en-US" dirty="0"/>
              <a:t> </a:t>
            </a:r>
            <a:r>
              <a:rPr lang="en-US" dirty="0" smtClean="0"/>
              <a:t>Format Tab, </a:t>
            </a:r>
            <a:r>
              <a:rPr lang="en-US" dirty="0"/>
              <a:t>select Edit Interactions</a:t>
            </a:r>
            <a:r>
              <a:rPr lang="en-US" dirty="0" smtClean="0"/>
              <a:t>.</a:t>
            </a:r>
          </a:p>
          <a:p>
            <a:r>
              <a:rPr lang="en-US" dirty="0"/>
              <a:t> </a:t>
            </a:r>
            <a:r>
              <a:rPr lang="en-US" b="1" dirty="0"/>
              <a:t>Turn off</a:t>
            </a:r>
            <a:r>
              <a:rPr lang="en-US" dirty="0"/>
              <a:t> the interaction on </a:t>
            </a:r>
            <a:r>
              <a:rPr lang="en-US" dirty="0" smtClean="0"/>
              <a:t>the respective</a:t>
            </a:r>
            <a:r>
              <a:rPr lang="en-US" dirty="0"/>
              <a:t> </a:t>
            </a:r>
            <a:r>
              <a:rPr lang="en-US" b="1" dirty="0"/>
              <a:t>visual</a:t>
            </a:r>
            <a:r>
              <a:rPr lang="en-US" dirty="0"/>
              <a:t> </a:t>
            </a:r>
          </a:p>
          <a:p>
            <a:endParaRPr lang="en-US" dirty="0" smtClean="0"/>
          </a:p>
        </p:txBody>
      </p:sp>
    </p:spTree>
    <p:extLst>
      <p:ext uri="{BB962C8B-B14F-4D97-AF65-F5344CB8AC3E}">
        <p14:creationId xmlns:p14="http://schemas.microsoft.com/office/powerpoint/2010/main" val="2109309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981" y="1161912"/>
            <a:ext cx="6447896" cy="990661"/>
          </a:xfrm>
        </p:spPr>
        <p:txBody>
          <a:bodyPr>
            <a:normAutofit fontScale="90000"/>
          </a:bodyPr>
          <a:lstStyle/>
          <a:p>
            <a:r>
              <a:rPr lang="en-US" dirty="0" smtClean="0"/>
              <a:t>Adding a Contact Us button</a:t>
            </a:r>
            <a:endParaRPr lang="en-US" dirty="0"/>
          </a:p>
        </p:txBody>
      </p:sp>
      <p:sp>
        <p:nvSpPr>
          <p:cNvPr id="4" name="Content Placeholder 3"/>
          <p:cNvSpPr>
            <a:spLocks noGrp="1"/>
          </p:cNvSpPr>
          <p:nvPr>
            <p:ph sz="quarter" idx="13"/>
          </p:nvPr>
        </p:nvSpPr>
        <p:spPr>
          <a:xfrm>
            <a:off x="1913981" y="2634492"/>
            <a:ext cx="7796508" cy="2483544"/>
          </a:xfrm>
        </p:spPr>
        <p:txBody>
          <a:bodyPr>
            <a:normAutofit fontScale="77500" lnSpcReduction="20000"/>
          </a:bodyPr>
          <a:lstStyle/>
          <a:p>
            <a:r>
              <a:rPr lang="en-US" dirty="0" smtClean="0"/>
              <a:t>Type * change the font to windings</a:t>
            </a:r>
          </a:p>
          <a:p>
            <a:r>
              <a:rPr lang="en-US" dirty="0" smtClean="0"/>
              <a:t>Add a hyperlink to mail:indupriya9@yahoo.com </a:t>
            </a:r>
          </a:p>
          <a:p>
            <a:endParaRPr lang="en-US" dirty="0"/>
          </a:p>
          <a:p>
            <a:endParaRPr lang="en-US" dirty="0" smtClean="0"/>
          </a:p>
          <a:p>
            <a:r>
              <a:rPr lang="en-US" dirty="0" smtClean="0"/>
              <a:t>Reference:</a:t>
            </a:r>
          </a:p>
          <a:p>
            <a:r>
              <a:rPr lang="en-US" dirty="0">
                <a:hlinkClick r:id="rId3"/>
              </a:rPr>
              <a:t>http://</a:t>
            </a:r>
            <a:r>
              <a:rPr lang="en-US" dirty="0" smtClean="0">
                <a:hlinkClick r:id="rId3"/>
              </a:rPr>
              <a:t>mytechlearning.blogspot.com/2018/12/power-bi-did-you-know-series-1-contact.html</a:t>
            </a:r>
            <a:r>
              <a:rPr lang="en-US" dirty="0" smtClean="0"/>
              <a:t> </a:t>
            </a:r>
            <a:endParaRPr lang="en-US" dirty="0"/>
          </a:p>
        </p:txBody>
      </p:sp>
    </p:spTree>
    <p:extLst>
      <p:ext uri="{BB962C8B-B14F-4D97-AF65-F5344CB8AC3E}">
        <p14:creationId xmlns:p14="http://schemas.microsoft.com/office/powerpoint/2010/main" val="750840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A949-982D-4514-B9B0-BD0E1494C23A}"/>
              </a:ext>
            </a:extLst>
          </p:cNvPr>
          <p:cNvSpPr>
            <a:spLocks noGrp="1"/>
          </p:cNvSpPr>
          <p:nvPr>
            <p:ph type="title"/>
          </p:nvPr>
        </p:nvSpPr>
        <p:spPr>
          <a:xfrm>
            <a:off x="838200" y="365125"/>
            <a:ext cx="10515600" cy="1325563"/>
          </a:xfrm>
        </p:spPr>
        <p:txBody>
          <a:bodyPr anchor="b" anchorCtr="0"/>
          <a:lstStyle/>
          <a:p>
            <a:r>
              <a:rPr lang="en-US" dirty="0"/>
              <a:t>Recap tips learnt</a:t>
            </a:r>
          </a:p>
        </p:txBody>
      </p:sp>
      <p:sp>
        <p:nvSpPr>
          <p:cNvPr id="5" name="Content Placeholder 4">
            <a:extLst>
              <a:ext uri="{FF2B5EF4-FFF2-40B4-BE49-F238E27FC236}">
                <a16:creationId xmlns:a16="http://schemas.microsoft.com/office/drawing/2014/main" id="{9708CAF3-A002-4373-A5C6-44361EE0EB35}"/>
              </a:ext>
            </a:extLst>
          </p:cNvPr>
          <p:cNvSpPr>
            <a:spLocks noGrp="1"/>
          </p:cNvSpPr>
          <p:nvPr>
            <p:ph idx="1"/>
          </p:nvPr>
        </p:nvSpPr>
        <p:spPr>
          <a:xfrm>
            <a:off x="838200" y="1825625"/>
            <a:ext cx="10515600" cy="4351338"/>
          </a:xfrm>
        </p:spPr>
        <p:txBody>
          <a:bodyPr>
            <a:normAutofit fontScale="92500" lnSpcReduction="20000"/>
          </a:bodyPr>
          <a:lstStyle/>
          <a:p>
            <a:pPr marL="786264" indent="-786264">
              <a:buFont typeface="+mj-lt"/>
              <a:buAutoNum type="arabicPeriod"/>
            </a:pPr>
            <a:r>
              <a:rPr lang="en-US" dirty="0" err="1"/>
              <a:t>Webscraping</a:t>
            </a:r>
            <a:endParaRPr lang="en-US" dirty="0"/>
          </a:p>
          <a:p>
            <a:pPr marL="786264" indent="-786264">
              <a:buFont typeface="+mj-lt"/>
              <a:buAutoNum type="arabicPeriod"/>
            </a:pPr>
            <a:r>
              <a:rPr lang="en-US" dirty="0"/>
              <a:t>Get data </a:t>
            </a:r>
            <a:r>
              <a:rPr lang="en-US" dirty="0" smtClean="0"/>
              <a:t>by example</a:t>
            </a:r>
            <a:endParaRPr lang="en-US" dirty="0"/>
          </a:p>
          <a:p>
            <a:pPr marL="786264" indent="-786264">
              <a:buFont typeface="+mj-lt"/>
              <a:buAutoNum type="arabicPeriod"/>
            </a:pPr>
            <a:r>
              <a:rPr lang="en-US" dirty="0"/>
              <a:t>Adding Dynamic Goals</a:t>
            </a:r>
          </a:p>
          <a:p>
            <a:pPr marL="786264" indent="-786264">
              <a:buFont typeface="+mj-lt"/>
              <a:buAutoNum type="arabicPeriod"/>
            </a:pPr>
            <a:r>
              <a:rPr lang="en-US" dirty="0"/>
              <a:t>Create Dynamic Labels</a:t>
            </a:r>
          </a:p>
          <a:p>
            <a:pPr marL="786264" indent="-786264">
              <a:buFont typeface="+mj-lt"/>
              <a:buAutoNum type="arabicPeriod"/>
            </a:pPr>
            <a:r>
              <a:rPr lang="en-US" dirty="0"/>
              <a:t>Create Dynamic Titles</a:t>
            </a:r>
          </a:p>
          <a:p>
            <a:pPr marL="786264" indent="-786264">
              <a:buFont typeface="+mj-lt"/>
              <a:buAutoNum type="arabicPeriod"/>
            </a:pPr>
            <a:r>
              <a:rPr lang="en-US" dirty="0" err="1"/>
              <a:t>Categorise</a:t>
            </a:r>
            <a:r>
              <a:rPr lang="en-US" dirty="0"/>
              <a:t> your data</a:t>
            </a:r>
          </a:p>
          <a:p>
            <a:pPr marL="786264" indent="-786264">
              <a:buFont typeface="+mj-lt"/>
              <a:buAutoNum type="arabicPeriod"/>
            </a:pPr>
            <a:r>
              <a:rPr lang="en-US" dirty="0"/>
              <a:t>Format Painter</a:t>
            </a:r>
          </a:p>
          <a:p>
            <a:pPr marL="786264" indent="-786264">
              <a:buFont typeface="+mj-lt"/>
              <a:buAutoNum type="arabicPeriod"/>
            </a:pPr>
            <a:r>
              <a:rPr lang="en-US" dirty="0"/>
              <a:t>Sort a Visual by a different column</a:t>
            </a:r>
          </a:p>
          <a:p>
            <a:pPr marL="786264" indent="-786264">
              <a:buFont typeface="+mj-lt"/>
              <a:buAutoNum type="arabicPeriod"/>
            </a:pPr>
            <a:r>
              <a:rPr lang="en-US" dirty="0"/>
              <a:t>Disconnect a visual from a slicer</a:t>
            </a:r>
          </a:p>
          <a:p>
            <a:pPr marL="786264" indent="-786264">
              <a:buFont typeface="+mj-lt"/>
              <a:buAutoNum type="arabicPeriod"/>
            </a:pPr>
            <a:r>
              <a:rPr lang="en-US" dirty="0"/>
              <a:t>Adding a Contact Us button</a:t>
            </a:r>
          </a:p>
        </p:txBody>
      </p:sp>
    </p:spTree>
    <p:extLst>
      <p:ext uri="{BB962C8B-B14F-4D97-AF65-F5344CB8AC3E}">
        <p14:creationId xmlns:p14="http://schemas.microsoft.com/office/powerpoint/2010/main" val="1529927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6347DA-36E1-40AF-921B-89B7097993D5}"/>
              </a:ext>
            </a:extLst>
          </p:cNvPr>
          <p:cNvSpPr>
            <a:spLocks noGrp="1"/>
          </p:cNvSpPr>
          <p:nvPr>
            <p:ph type="body" sz="half" idx="2"/>
          </p:nvPr>
        </p:nvSpPr>
        <p:spPr/>
        <p:txBody>
          <a:bodyPr/>
          <a:lstStyle/>
          <a:p>
            <a:r>
              <a:rPr lang="en-US" dirty="0"/>
              <a:t>Load only those columns that you need</a:t>
            </a:r>
            <a:r>
              <a:rPr lang="en-US" dirty="0" smtClean="0"/>
              <a:t>.</a:t>
            </a:r>
          </a:p>
          <a:p>
            <a:endParaRPr lang="en-US" dirty="0"/>
          </a:p>
          <a:p>
            <a:r>
              <a:rPr lang="en-US" dirty="0"/>
              <a:t>Filter the data first before you transform</a:t>
            </a:r>
          </a:p>
          <a:p>
            <a:endParaRPr lang="en-US" dirty="0"/>
          </a:p>
        </p:txBody>
      </p:sp>
      <p:sp>
        <p:nvSpPr>
          <p:cNvPr id="2" name="Title 1">
            <a:extLst>
              <a:ext uri="{FF2B5EF4-FFF2-40B4-BE49-F238E27FC236}">
                <a16:creationId xmlns:a16="http://schemas.microsoft.com/office/drawing/2014/main" id="{D2606BBA-2C18-414C-81F4-195773EBEC35}"/>
              </a:ext>
            </a:extLst>
          </p:cNvPr>
          <p:cNvSpPr>
            <a:spLocks noGrp="1"/>
          </p:cNvSpPr>
          <p:nvPr>
            <p:ph type="title"/>
          </p:nvPr>
        </p:nvSpPr>
        <p:spPr/>
        <p:txBody>
          <a:bodyPr/>
          <a:lstStyle/>
          <a:p>
            <a:r>
              <a:rPr lang="en-US" dirty="0"/>
              <a:t>Other quick tips to improve performance</a:t>
            </a:r>
          </a:p>
        </p:txBody>
      </p:sp>
    </p:spTree>
    <p:extLst>
      <p:ext uri="{BB962C8B-B14F-4D97-AF65-F5344CB8AC3E}">
        <p14:creationId xmlns:p14="http://schemas.microsoft.com/office/powerpoint/2010/main" val="1424878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029D638-F9F7-4BCB-B3C8-F6EE7B2A1F0B}"/>
              </a:ext>
            </a:extLst>
          </p:cNvPr>
          <p:cNvSpPr>
            <a:spLocks noGrp="1"/>
          </p:cNvSpPr>
          <p:nvPr>
            <p:ph type="body" sz="half" idx="2"/>
          </p:nvPr>
        </p:nvSpPr>
        <p:spPr>
          <a:xfrm>
            <a:off x="6650182" y="152399"/>
            <a:ext cx="5301673" cy="6472335"/>
          </a:xfrm>
        </p:spPr>
        <p:txBody>
          <a:bodyPr/>
          <a:lstStyle/>
          <a:p>
            <a:r>
              <a:rPr lang="en-US" sz="3200" dirty="0"/>
              <a:t>Type * change the font to windings</a:t>
            </a:r>
          </a:p>
          <a:p>
            <a:r>
              <a:rPr lang="en-US" sz="3200" dirty="0"/>
              <a:t>Add a hyperlink </a:t>
            </a:r>
            <a:r>
              <a:rPr lang="en-US" sz="3200" dirty="0" smtClean="0"/>
              <a:t>mail:indupriya9@yahoo.com </a:t>
            </a:r>
            <a:endParaRPr lang="en-US" sz="3200" dirty="0"/>
          </a:p>
          <a:p>
            <a:endParaRPr lang="en-US" sz="3200" dirty="0"/>
          </a:p>
          <a:p>
            <a:endParaRPr lang="en-US" sz="3200" dirty="0"/>
          </a:p>
          <a:p>
            <a:r>
              <a:rPr lang="en-US" sz="3200" dirty="0"/>
              <a:t>Reference:</a:t>
            </a:r>
          </a:p>
          <a:p>
            <a:r>
              <a:rPr lang="en-US" sz="3200" dirty="0">
                <a:hlinkClick r:id="rId2"/>
              </a:rPr>
              <a:t>http://mytechlearning.blogspot.com/2018/12/power-bi-did-you-know-series-1-contact.html</a:t>
            </a:r>
            <a:r>
              <a:rPr lang="en-US" sz="3200" dirty="0"/>
              <a:t> </a:t>
            </a:r>
          </a:p>
          <a:p>
            <a:endParaRPr lang="en-US" sz="3200" dirty="0"/>
          </a:p>
        </p:txBody>
      </p:sp>
      <p:sp>
        <p:nvSpPr>
          <p:cNvPr id="4" name="Title 3">
            <a:extLst>
              <a:ext uri="{FF2B5EF4-FFF2-40B4-BE49-F238E27FC236}">
                <a16:creationId xmlns:a16="http://schemas.microsoft.com/office/drawing/2014/main" id="{7F4E6EA8-E482-4989-98F3-5CC75791B5CD}"/>
              </a:ext>
            </a:extLst>
          </p:cNvPr>
          <p:cNvSpPr>
            <a:spLocks noGrp="1"/>
          </p:cNvSpPr>
          <p:nvPr>
            <p:ph type="title"/>
          </p:nvPr>
        </p:nvSpPr>
        <p:spPr/>
        <p:txBody>
          <a:bodyPr/>
          <a:lstStyle/>
          <a:p>
            <a:r>
              <a:rPr lang="en-US" dirty="0"/>
              <a:t>Adding a Contact Us button</a:t>
            </a:r>
          </a:p>
        </p:txBody>
      </p:sp>
    </p:spTree>
    <p:extLst>
      <p:ext uri="{BB962C8B-B14F-4D97-AF65-F5344CB8AC3E}">
        <p14:creationId xmlns:p14="http://schemas.microsoft.com/office/powerpoint/2010/main" val="1721843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64D2D58-1811-41C9-BA80-F7A98E32EAE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586287" y="2938462"/>
            <a:ext cx="3019425" cy="981075"/>
          </a:xfrm>
          <a:prstGeom prst="rect">
            <a:avLst/>
          </a:prstGeom>
        </p:spPr>
      </p:pic>
    </p:spTree>
    <p:extLst>
      <p:ext uri="{BB962C8B-B14F-4D97-AF65-F5344CB8AC3E}">
        <p14:creationId xmlns:p14="http://schemas.microsoft.com/office/powerpoint/2010/main" val="2925669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5095350" y="4720276"/>
            <a:ext cx="4273414" cy="292911"/>
          </a:xfrm>
        </p:spPr>
        <p:txBody>
          <a:bodyPr>
            <a:normAutofit lnSpcReduction="10000"/>
          </a:bodyPr>
          <a:lstStyle/>
          <a:p>
            <a:r>
              <a:rPr lang="en-US" dirty="0"/>
              <a:t>Community</a:t>
            </a:r>
          </a:p>
        </p:txBody>
      </p:sp>
      <p:sp>
        <p:nvSpPr>
          <p:cNvPr id="8" name="Text Placeholder 7"/>
          <p:cNvSpPr>
            <a:spLocks noGrp="1"/>
          </p:cNvSpPr>
          <p:nvPr>
            <p:ph type="body" sz="quarter" idx="15"/>
          </p:nvPr>
        </p:nvSpPr>
        <p:spPr>
          <a:xfrm>
            <a:off x="5110244" y="5089478"/>
            <a:ext cx="4604126" cy="1056005"/>
          </a:xfrm>
        </p:spPr>
        <p:txBody>
          <a:bodyPr>
            <a:normAutofit/>
          </a:bodyPr>
          <a:lstStyle/>
          <a:p>
            <a:r>
              <a:rPr lang="en-US" sz="1270" dirty="0"/>
              <a:t>Volunteering and sharing my knowledge is my passion. In my pass time I teach game development for primary school kids. Last year I started teaching database concepts and data </a:t>
            </a:r>
            <a:r>
              <a:rPr lang="en-US" sz="1270" dirty="0" err="1"/>
              <a:t>visualisations</a:t>
            </a:r>
            <a:r>
              <a:rPr lang="en-US" sz="1270" dirty="0"/>
              <a:t> to 11-16 year old kids.</a:t>
            </a:r>
          </a:p>
        </p:txBody>
      </p:sp>
      <p:sp>
        <p:nvSpPr>
          <p:cNvPr id="2" name="Title 1"/>
          <p:cNvSpPr>
            <a:spLocks noGrp="1"/>
          </p:cNvSpPr>
          <p:nvPr>
            <p:ph type="title"/>
          </p:nvPr>
        </p:nvSpPr>
        <p:spPr>
          <a:xfrm>
            <a:off x="5080456" y="726943"/>
            <a:ext cx="4303204" cy="498698"/>
          </a:xfrm>
        </p:spPr>
        <p:txBody>
          <a:bodyPr>
            <a:normAutofit fontScale="90000"/>
          </a:bodyPr>
          <a:lstStyle/>
          <a:p>
            <a:r>
              <a:rPr lang="en-US" dirty="0" smtClean="0"/>
              <a:t>Indira Bandari</a:t>
            </a:r>
            <a:endParaRPr lang="en-US" dirty="0"/>
          </a:p>
        </p:txBody>
      </p:sp>
      <p:sp>
        <p:nvSpPr>
          <p:cNvPr id="3" name="Text Placeholder 2"/>
          <p:cNvSpPr>
            <a:spLocks noGrp="1"/>
          </p:cNvSpPr>
          <p:nvPr>
            <p:ph type="body" sz="quarter" idx="10"/>
          </p:nvPr>
        </p:nvSpPr>
        <p:spPr>
          <a:xfrm>
            <a:off x="5111944" y="1702103"/>
            <a:ext cx="4273416" cy="292907"/>
          </a:xfrm>
        </p:spPr>
        <p:txBody>
          <a:bodyPr/>
          <a:lstStyle/>
          <a:p>
            <a:r>
              <a:rPr lang="en-US" dirty="0"/>
              <a:t>Experience</a:t>
            </a:r>
          </a:p>
        </p:txBody>
      </p:sp>
      <p:sp>
        <p:nvSpPr>
          <p:cNvPr id="4" name="Text Placeholder 3"/>
          <p:cNvSpPr>
            <a:spLocks noGrp="1"/>
          </p:cNvSpPr>
          <p:nvPr>
            <p:ph type="body" sz="quarter" idx="11"/>
          </p:nvPr>
        </p:nvSpPr>
        <p:spPr>
          <a:xfrm>
            <a:off x="5140034" y="2136259"/>
            <a:ext cx="4918366" cy="1262120"/>
          </a:xfrm>
        </p:spPr>
        <p:txBody>
          <a:bodyPr>
            <a:noAutofit/>
          </a:bodyPr>
          <a:lstStyle/>
          <a:p>
            <a:r>
              <a:rPr lang="en-US" sz="1270" dirty="0"/>
              <a:t>I have a Masters degree in Statistics and am passionate about data, analytics and learning data science.  </a:t>
            </a:r>
          </a:p>
          <a:p>
            <a:r>
              <a:rPr lang="en-US" sz="1270" dirty="0" smtClean="0"/>
              <a:t>Business </a:t>
            </a:r>
            <a:r>
              <a:rPr lang="en-US" sz="1270" dirty="0"/>
              <a:t>Intelligence Consultant with over 15 years experience in designing and developing data warehouses and analytical solutions.  </a:t>
            </a:r>
          </a:p>
        </p:txBody>
      </p:sp>
      <p:sp>
        <p:nvSpPr>
          <p:cNvPr id="5" name="Text Placeholder 4"/>
          <p:cNvSpPr>
            <a:spLocks noGrp="1"/>
          </p:cNvSpPr>
          <p:nvPr>
            <p:ph type="body" sz="quarter" idx="12"/>
          </p:nvPr>
        </p:nvSpPr>
        <p:spPr>
          <a:xfrm>
            <a:off x="5111946" y="3503520"/>
            <a:ext cx="4273414" cy="292911"/>
          </a:xfrm>
        </p:spPr>
        <p:txBody>
          <a:bodyPr>
            <a:normAutofit lnSpcReduction="10000"/>
          </a:bodyPr>
          <a:lstStyle/>
          <a:p>
            <a:r>
              <a:rPr lang="en-US" dirty="0" smtClean="0"/>
              <a:t>Speaker, Co-</a:t>
            </a:r>
            <a:r>
              <a:rPr lang="en-US" dirty="0" err="1" smtClean="0"/>
              <a:t>Organiser</a:t>
            </a:r>
            <a:endParaRPr lang="en-US" dirty="0"/>
          </a:p>
        </p:txBody>
      </p:sp>
      <p:sp>
        <p:nvSpPr>
          <p:cNvPr id="6" name="Text Placeholder 5"/>
          <p:cNvSpPr>
            <a:spLocks noGrp="1"/>
          </p:cNvSpPr>
          <p:nvPr>
            <p:ph type="body" sz="quarter" idx="13"/>
          </p:nvPr>
        </p:nvSpPr>
        <p:spPr>
          <a:xfrm>
            <a:off x="5111946" y="3900144"/>
            <a:ext cx="4392919" cy="725004"/>
          </a:xfrm>
        </p:spPr>
        <p:txBody>
          <a:bodyPr>
            <a:normAutofit lnSpcReduction="10000"/>
          </a:bodyPr>
          <a:lstStyle/>
          <a:p>
            <a:r>
              <a:rPr lang="en-US" sz="1270" dirty="0"/>
              <a:t>Speaker at Local Users Groups and Meetups, webinars and SQL Saturdays in New Zealand. Co-</a:t>
            </a:r>
            <a:r>
              <a:rPr lang="en-US" sz="1270" dirty="0" err="1"/>
              <a:t>Organiser</a:t>
            </a:r>
            <a:r>
              <a:rPr lang="en-US" sz="1270" dirty="0"/>
              <a:t> for Auckland Artificial Intelligence Meetup, New Zealand Power BI Meetup, and Auckland SQL Saturday Event</a:t>
            </a:r>
          </a:p>
        </p:txBody>
      </p:sp>
      <p:pic>
        <p:nvPicPr>
          <p:cNvPr id="52" name="Picture Placeholder 2">
            <a:extLst>
              <a:ext uri="{FF2B5EF4-FFF2-40B4-BE49-F238E27FC236}">
                <a16:creationId xmlns:a16="http://schemas.microsoft.com/office/drawing/2014/main" id="{F122A4A6-9522-4CD2-B5D9-551DCB59FAFD}"/>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093012" y="869136"/>
            <a:ext cx="2003914" cy="2003914"/>
          </a:xfrm>
        </p:spPr>
      </p:pic>
      <p:grpSp>
        <p:nvGrpSpPr>
          <p:cNvPr id="34" name="Group 33">
            <a:extLst>
              <a:ext uri="{FF2B5EF4-FFF2-40B4-BE49-F238E27FC236}">
                <a16:creationId xmlns:a16="http://schemas.microsoft.com/office/drawing/2014/main" id="{F2CA171E-6771-44EC-9CA5-D5D74206FE7F}"/>
              </a:ext>
            </a:extLst>
          </p:cNvPr>
          <p:cNvGrpSpPr/>
          <p:nvPr/>
        </p:nvGrpSpPr>
        <p:grpSpPr>
          <a:xfrm>
            <a:off x="809587" y="4087519"/>
            <a:ext cx="265386" cy="265386"/>
            <a:chOff x="5754904" y="5138763"/>
            <a:chExt cx="353832" cy="353832"/>
          </a:xfrm>
        </p:grpSpPr>
        <p:sp>
          <p:nvSpPr>
            <p:cNvPr id="35" name="Freeform 383">
              <a:extLst>
                <a:ext uri="{FF2B5EF4-FFF2-40B4-BE49-F238E27FC236}">
                  <a16:creationId xmlns:a16="http://schemas.microsoft.com/office/drawing/2014/main" id="{E4555A3F-B723-4787-84B4-3864F34E2DC7}"/>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pPr defTabSz="685807">
                <a:defRPr/>
              </a:pPr>
              <a:endParaRPr lang="en-US" sz="1350">
                <a:solidFill>
                  <a:srgbClr val="101820"/>
                </a:solidFill>
                <a:latin typeface="Segoe UI"/>
              </a:endParaRPr>
            </a:p>
          </p:txBody>
        </p:sp>
        <p:sp>
          <p:nvSpPr>
            <p:cNvPr id="36" name="Rounded Rectangle 11">
              <a:extLst>
                <a:ext uri="{FF2B5EF4-FFF2-40B4-BE49-F238E27FC236}">
                  <a16:creationId xmlns:a16="http://schemas.microsoft.com/office/drawing/2014/main" id="{C9040202-9115-477F-BB36-5BDB878848CA}"/>
                </a:ext>
              </a:extLst>
            </p:cNvPr>
            <p:cNvSpPr/>
            <p:nvPr/>
          </p:nvSpPr>
          <p:spPr>
            <a:xfrm>
              <a:off x="5754904" y="5138763"/>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7">
                <a:defRPr/>
              </a:pPr>
              <a:endParaRPr lang="en-US" sz="1350">
                <a:solidFill>
                  <a:srgbClr val="6558B1"/>
                </a:solidFill>
                <a:latin typeface="Segoe UI"/>
              </a:endParaRPr>
            </a:p>
          </p:txBody>
        </p:sp>
      </p:grpSp>
      <p:grpSp>
        <p:nvGrpSpPr>
          <p:cNvPr id="37" name="Group 36">
            <a:extLst>
              <a:ext uri="{FF2B5EF4-FFF2-40B4-BE49-F238E27FC236}">
                <a16:creationId xmlns:a16="http://schemas.microsoft.com/office/drawing/2014/main" id="{562D6A79-E1FB-4C8C-AF4F-D5150D7BC9A4}"/>
              </a:ext>
            </a:extLst>
          </p:cNvPr>
          <p:cNvGrpSpPr/>
          <p:nvPr/>
        </p:nvGrpSpPr>
        <p:grpSpPr>
          <a:xfrm>
            <a:off x="809587" y="4454890"/>
            <a:ext cx="265386" cy="265386"/>
            <a:chOff x="6866055" y="5146675"/>
            <a:chExt cx="353832" cy="353832"/>
          </a:xfrm>
        </p:grpSpPr>
        <p:sp>
          <p:nvSpPr>
            <p:cNvPr id="38" name="Rounded Rectangle 13">
              <a:extLst>
                <a:ext uri="{FF2B5EF4-FFF2-40B4-BE49-F238E27FC236}">
                  <a16:creationId xmlns:a16="http://schemas.microsoft.com/office/drawing/2014/main" id="{D41AE71D-5134-4F3B-9265-C826CBAF1FBC}"/>
                </a:ext>
              </a:extLst>
            </p:cNvPr>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7">
                <a:defRPr/>
              </a:pPr>
              <a:endParaRPr lang="en-US" sz="1350">
                <a:solidFill>
                  <a:srgbClr val="6558B1"/>
                </a:solidFill>
                <a:latin typeface="Segoe UI"/>
              </a:endParaRPr>
            </a:p>
          </p:txBody>
        </p:sp>
        <p:grpSp>
          <p:nvGrpSpPr>
            <p:cNvPr id="39" name="Group 1216">
              <a:extLst>
                <a:ext uri="{FF2B5EF4-FFF2-40B4-BE49-F238E27FC236}">
                  <a16:creationId xmlns:a16="http://schemas.microsoft.com/office/drawing/2014/main" id="{53BEBD85-CCDA-4A5B-B05A-8E55787BFE77}"/>
                </a:ext>
              </a:extLst>
            </p:cNvPr>
            <p:cNvGrpSpPr>
              <a:grpSpLocks/>
            </p:cNvGrpSpPr>
            <p:nvPr/>
          </p:nvGrpSpPr>
          <p:grpSpPr bwMode="auto">
            <a:xfrm>
              <a:off x="6984982" y="5246681"/>
              <a:ext cx="126997" cy="126995"/>
              <a:chOff x="8400256" y="3573016"/>
              <a:chExt cx="423863" cy="422275"/>
            </a:xfrm>
            <a:solidFill>
              <a:schemeClr val="tx1"/>
            </a:solidFill>
          </p:grpSpPr>
          <p:sp>
            <p:nvSpPr>
              <p:cNvPr id="40" name="Oval 315">
                <a:extLst>
                  <a:ext uri="{FF2B5EF4-FFF2-40B4-BE49-F238E27FC236}">
                    <a16:creationId xmlns:a16="http://schemas.microsoft.com/office/drawing/2014/main" id="{83AD5C23-39C6-421F-8258-57BC5983931D}"/>
                  </a:ext>
                </a:extLst>
              </p:cNvPr>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685807">
                  <a:defRPr/>
                </a:pPr>
                <a:endParaRPr lang="en-AU" altLang="x-none" sz="1350">
                  <a:solidFill>
                    <a:srgbClr val="101820"/>
                  </a:solidFill>
                </a:endParaRPr>
              </a:p>
            </p:txBody>
          </p:sp>
          <p:sp>
            <p:nvSpPr>
              <p:cNvPr id="41" name="Rectangle 316">
                <a:extLst>
                  <a:ext uri="{FF2B5EF4-FFF2-40B4-BE49-F238E27FC236}">
                    <a16:creationId xmlns:a16="http://schemas.microsoft.com/office/drawing/2014/main" id="{EFE1CDEE-8987-4035-BD0E-A558C680F6C9}"/>
                  </a:ext>
                </a:extLst>
              </p:cNvPr>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685807">
                  <a:defRPr/>
                </a:pPr>
                <a:endParaRPr lang="en-AU" altLang="x-none" sz="1350">
                  <a:solidFill>
                    <a:srgbClr val="101820"/>
                  </a:solidFill>
                </a:endParaRPr>
              </a:p>
            </p:txBody>
          </p:sp>
          <p:sp>
            <p:nvSpPr>
              <p:cNvPr id="42" name="Freeform 317">
                <a:extLst>
                  <a:ext uri="{FF2B5EF4-FFF2-40B4-BE49-F238E27FC236}">
                    <a16:creationId xmlns:a16="http://schemas.microsoft.com/office/drawing/2014/main" id="{2847FBBC-49F1-47F9-9FA4-8D69906FD2F5}"/>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7">
                  <a:defRPr/>
                </a:pPr>
                <a:endParaRPr lang="en-US" sz="1350">
                  <a:solidFill>
                    <a:srgbClr val="101820"/>
                  </a:solidFill>
                  <a:latin typeface="Segoe UI"/>
                </a:endParaRPr>
              </a:p>
            </p:txBody>
          </p:sp>
        </p:grpSp>
      </p:grpSp>
      <p:sp>
        <p:nvSpPr>
          <p:cNvPr id="44" name="Text Placeholder 41">
            <a:extLst>
              <a:ext uri="{FF2B5EF4-FFF2-40B4-BE49-F238E27FC236}">
                <a16:creationId xmlns:a16="http://schemas.microsoft.com/office/drawing/2014/main" id="{A0527BA9-AA3C-43EE-B814-AAFE50AB7019}"/>
              </a:ext>
            </a:extLst>
          </p:cNvPr>
          <p:cNvSpPr txBox="1">
            <a:spLocks/>
          </p:cNvSpPr>
          <p:nvPr/>
        </p:nvSpPr>
        <p:spPr>
          <a:xfrm>
            <a:off x="2183553" y="4087385"/>
            <a:ext cx="1619325" cy="265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i="0" kern="1200" dirty="0">
                <a:solidFill>
                  <a:schemeClr val="bg1"/>
                </a:solidFill>
                <a:latin typeface="+mn-lt"/>
                <a:ea typeface="Gotham Book" charset="0"/>
                <a:cs typeface="Gotham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7">
              <a:defRPr/>
            </a:pPr>
            <a:endParaRPr lang="en-CA" sz="1200" dirty="0">
              <a:solidFill>
                <a:srgbClr val="6558B1"/>
              </a:solidFill>
              <a:latin typeface="Segoe UI"/>
            </a:endParaRPr>
          </a:p>
        </p:txBody>
      </p:sp>
      <p:sp>
        <p:nvSpPr>
          <p:cNvPr id="45" name="Text Placeholder 41">
            <a:extLst>
              <a:ext uri="{FF2B5EF4-FFF2-40B4-BE49-F238E27FC236}">
                <a16:creationId xmlns:a16="http://schemas.microsoft.com/office/drawing/2014/main" id="{6A227582-090E-4841-977C-40B285AE85E3}"/>
              </a:ext>
            </a:extLst>
          </p:cNvPr>
          <p:cNvSpPr txBox="1">
            <a:spLocks/>
          </p:cNvSpPr>
          <p:nvPr/>
        </p:nvSpPr>
        <p:spPr>
          <a:xfrm>
            <a:off x="1121374" y="4454756"/>
            <a:ext cx="2250489" cy="265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i="0" kern="1200" dirty="0">
                <a:solidFill>
                  <a:schemeClr val="bg1"/>
                </a:solidFill>
                <a:latin typeface="+mn-lt"/>
                <a:ea typeface="Gotham Book" charset="0"/>
                <a:cs typeface="Gotham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7">
              <a:defRPr/>
            </a:pPr>
            <a:r>
              <a:rPr lang="en-CA" sz="1200" dirty="0">
                <a:solidFill>
                  <a:srgbClr val="6558B1"/>
                </a:solidFill>
              </a:rPr>
              <a:t>in/indira-bandari-a1530119/</a:t>
            </a:r>
            <a:endParaRPr lang="en-CA" sz="1200" dirty="0">
              <a:solidFill>
                <a:srgbClr val="6558B1"/>
              </a:solidFill>
              <a:latin typeface="Segoe UI"/>
            </a:endParaRPr>
          </a:p>
        </p:txBody>
      </p:sp>
      <p:sp>
        <p:nvSpPr>
          <p:cNvPr id="46" name="Text Placeholder 41">
            <a:extLst>
              <a:ext uri="{FF2B5EF4-FFF2-40B4-BE49-F238E27FC236}">
                <a16:creationId xmlns:a16="http://schemas.microsoft.com/office/drawing/2014/main" id="{AD09ED69-D349-419A-BB95-4F0D7604F807}"/>
              </a:ext>
            </a:extLst>
          </p:cNvPr>
          <p:cNvSpPr txBox="1">
            <a:spLocks/>
          </p:cNvSpPr>
          <p:nvPr/>
        </p:nvSpPr>
        <p:spPr>
          <a:xfrm>
            <a:off x="1121375" y="4837143"/>
            <a:ext cx="2659202" cy="362649"/>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i="0" kern="1200" dirty="0">
                <a:solidFill>
                  <a:schemeClr val="bg1"/>
                </a:solidFill>
                <a:latin typeface="+mn-lt"/>
                <a:ea typeface="Gotham Book" charset="0"/>
                <a:cs typeface="Gotham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7">
              <a:defRPr/>
            </a:pPr>
            <a:r>
              <a:rPr lang="en-CA" sz="1050" dirty="0">
                <a:solidFill>
                  <a:srgbClr val="6558B1"/>
                </a:solidFill>
              </a:rPr>
              <a:t>http://mytechlearning.blogspot.co.nz</a:t>
            </a:r>
            <a:endParaRPr lang="en-CA" sz="1050" dirty="0">
              <a:solidFill>
                <a:srgbClr val="6558B1"/>
              </a:solidFill>
              <a:latin typeface="Segoe UI"/>
            </a:endParaRPr>
          </a:p>
        </p:txBody>
      </p:sp>
      <p:sp>
        <p:nvSpPr>
          <p:cNvPr id="47" name="Rounded Rectangle 13">
            <a:extLst>
              <a:ext uri="{FF2B5EF4-FFF2-40B4-BE49-F238E27FC236}">
                <a16:creationId xmlns:a16="http://schemas.microsoft.com/office/drawing/2014/main" id="{C87BD342-74C8-4607-BCCC-77A8386ABC95}"/>
              </a:ext>
            </a:extLst>
          </p:cNvPr>
          <p:cNvSpPr/>
          <p:nvPr/>
        </p:nvSpPr>
        <p:spPr>
          <a:xfrm>
            <a:off x="787498" y="4801809"/>
            <a:ext cx="265386" cy="265386"/>
          </a:xfrm>
          <a:prstGeom prst="roundRect">
            <a:avLst>
              <a:gd name="adj" fmla="val 0"/>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7">
              <a:defRPr/>
            </a:pPr>
            <a:endParaRPr lang="en-US" sz="1350">
              <a:solidFill>
                <a:srgbClr val="6558B1"/>
              </a:solidFill>
              <a:latin typeface="Segoe UI"/>
            </a:endParaRPr>
          </a:p>
        </p:txBody>
      </p:sp>
      <p:pic>
        <p:nvPicPr>
          <p:cNvPr id="48" name="Picture 47">
            <a:extLst>
              <a:ext uri="{FF2B5EF4-FFF2-40B4-BE49-F238E27FC236}">
                <a16:creationId xmlns:a16="http://schemas.microsoft.com/office/drawing/2014/main" id="{91DEF42F-14B7-4DA4-919D-CFD2FBC08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391" y="4875411"/>
            <a:ext cx="172443" cy="1724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9" name="Picture 48">
            <a:extLst>
              <a:ext uri="{FF2B5EF4-FFF2-40B4-BE49-F238E27FC236}">
                <a16:creationId xmlns:a16="http://schemas.microsoft.com/office/drawing/2014/main" id="{F07A0E5D-58F6-4C43-B8E2-2A88A98BC5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390" y="5254977"/>
            <a:ext cx="169239" cy="169239"/>
          </a:xfrm>
          <a:prstGeom prst="rect">
            <a:avLst/>
          </a:prstGeom>
        </p:spPr>
      </p:pic>
      <p:sp>
        <p:nvSpPr>
          <p:cNvPr id="50" name="Rounded Rectangle 8">
            <a:extLst>
              <a:ext uri="{FF2B5EF4-FFF2-40B4-BE49-F238E27FC236}">
                <a16:creationId xmlns:a16="http://schemas.microsoft.com/office/drawing/2014/main" id="{219FF6E0-2CF8-4EA6-A11F-DCCD527091EE}"/>
              </a:ext>
            </a:extLst>
          </p:cNvPr>
          <p:cNvSpPr/>
          <p:nvPr/>
        </p:nvSpPr>
        <p:spPr>
          <a:xfrm>
            <a:off x="828795" y="5199928"/>
            <a:ext cx="265386" cy="265386"/>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7">
              <a:defRPr/>
            </a:pPr>
            <a:endParaRPr lang="en-US" sz="1350">
              <a:solidFill>
                <a:srgbClr val="6558B1"/>
              </a:solidFill>
              <a:latin typeface="Segoe UI"/>
            </a:endParaRPr>
          </a:p>
        </p:txBody>
      </p:sp>
      <p:sp>
        <p:nvSpPr>
          <p:cNvPr id="51" name="Text Placeholder 41">
            <a:extLst>
              <a:ext uri="{FF2B5EF4-FFF2-40B4-BE49-F238E27FC236}">
                <a16:creationId xmlns:a16="http://schemas.microsoft.com/office/drawing/2014/main" id="{3B0A7900-317D-4E29-A7AC-5A99292D6C6E}"/>
              </a:ext>
            </a:extLst>
          </p:cNvPr>
          <p:cNvSpPr txBox="1">
            <a:spLocks/>
          </p:cNvSpPr>
          <p:nvPr/>
        </p:nvSpPr>
        <p:spPr>
          <a:xfrm>
            <a:off x="1121375" y="5228507"/>
            <a:ext cx="1820636" cy="399299"/>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i="0" kern="1200" dirty="0">
                <a:solidFill>
                  <a:schemeClr val="bg1"/>
                </a:solidFill>
                <a:latin typeface="+mn-lt"/>
                <a:ea typeface="Gotham Book" charset="0"/>
                <a:cs typeface="Gotham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7">
              <a:defRPr/>
            </a:pPr>
            <a:r>
              <a:rPr lang="en-CA" sz="1200" dirty="0">
                <a:solidFill>
                  <a:srgbClr val="6558B1"/>
                </a:solidFill>
                <a:latin typeface="Segoe UI"/>
              </a:rPr>
              <a:t>indupriya9@yahoo.com</a:t>
            </a:r>
          </a:p>
        </p:txBody>
      </p:sp>
      <p:sp>
        <p:nvSpPr>
          <p:cNvPr id="61" name="Text Placeholder 41">
            <a:extLst>
              <a:ext uri="{FF2B5EF4-FFF2-40B4-BE49-F238E27FC236}">
                <a16:creationId xmlns:a16="http://schemas.microsoft.com/office/drawing/2014/main" id="{BF23FE78-F0A1-4764-894D-92C6A0F72629}"/>
              </a:ext>
            </a:extLst>
          </p:cNvPr>
          <p:cNvSpPr txBox="1">
            <a:spLocks/>
          </p:cNvSpPr>
          <p:nvPr/>
        </p:nvSpPr>
        <p:spPr>
          <a:xfrm>
            <a:off x="1121374" y="4114833"/>
            <a:ext cx="1581223" cy="265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i="0" kern="1200" dirty="0">
                <a:solidFill>
                  <a:schemeClr val="bg1"/>
                </a:solidFill>
                <a:latin typeface="+mn-lt"/>
                <a:ea typeface="Gotham Book" charset="0"/>
                <a:cs typeface="Gotham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7">
              <a:defRPr/>
            </a:pPr>
            <a:r>
              <a:rPr lang="en-CA" sz="1200" dirty="0">
                <a:solidFill>
                  <a:srgbClr val="6558B1"/>
                </a:solidFill>
                <a:latin typeface="Segoe UI"/>
              </a:rPr>
              <a:t>@indupriya9</a:t>
            </a:r>
          </a:p>
        </p:txBody>
      </p:sp>
      <p:sp>
        <p:nvSpPr>
          <p:cNvPr id="28" name="Text Placeholder 2"/>
          <p:cNvSpPr txBox="1">
            <a:spLocks/>
          </p:cNvSpPr>
          <p:nvPr/>
        </p:nvSpPr>
        <p:spPr>
          <a:xfrm>
            <a:off x="1010938" y="3105472"/>
            <a:ext cx="2502216" cy="292907"/>
          </a:xfrm>
          <a:prstGeom prst="rect">
            <a:avLst/>
          </a:prstGeom>
        </p:spPr>
        <p:txBody>
          <a:bodyPr vert="horz" lIns="0" tIns="0" rIns="0" bIns="0" rtlCol="0" anchor="t">
            <a:noAutofit/>
          </a:bodyPr>
          <a:lstStyle>
            <a:lvl1pPr marL="0" indent="0" algn="l" defTabSz="648027" rtl="0" eaLnBrk="1" latinLnBrk="0" hangingPunct="1">
              <a:spcBef>
                <a:spcPct val="20000"/>
              </a:spcBef>
              <a:buFont typeface="Wingdings" charset="2"/>
              <a:buNone/>
              <a:defRPr lang="en-US" sz="1417" b="0" i="0" kern="1200" dirty="0" smtClean="0">
                <a:solidFill>
                  <a:srgbClr val="FF0000"/>
                </a:solidFill>
                <a:latin typeface="Segoe UI Semilight" charset="0"/>
                <a:ea typeface="Segoe UI Semilight" charset="0"/>
                <a:cs typeface="Segoe UI Semilight" charset="0"/>
              </a:defRPr>
            </a:lvl1pPr>
            <a:lvl2pPr marL="576012" indent="0" algn="l" defTabSz="576012" rtl="0" eaLnBrk="1" latinLnBrk="0" hangingPunct="1">
              <a:spcBef>
                <a:spcPct val="20000"/>
              </a:spcBef>
              <a:buFont typeface="Wingdings" charset="2"/>
              <a:buNone/>
              <a:defRPr sz="3200" kern="1200">
                <a:solidFill>
                  <a:schemeClr val="tx2"/>
                </a:solidFill>
                <a:latin typeface="+mn-lt"/>
                <a:ea typeface="+mn-ea"/>
                <a:cs typeface="+mn-cs"/>
              </a:defRPr>
            </a:lvl2pPr>
            <a:lvl3pPr marL="1152025" indent="0" algn="l" defTabSz="576012" rtl="0" eaLnBrk="1" latinLnBrk="0" hangingPunct="1">
              <a:spcBef>
                <a:spcPct val="20000"/>
              </a:spcBef>
              <a:buFont typeface="Wingdings" charset="2"/>
              <a:buNone/>
              <a:defRPr sz="2400" kern="1200">
                <a:solidFill>
                  <a:schemeClr val="tx2"/>
                </a:solidFill>
                <a:latin typeface="+mn-lt"/>
                <a:ea typeface="+mn-ea"/>
                <a:cs typeface="+mn-cs"/>
              </a:defRPr>
            </a:lvl3pPr>
            <a:lvl4pPr marL="1728035" indent="0" algn="l" defTabSz="576012" rtl="0" eaLnBrk="1" latinLnBrk="0" hangingPunct="1">
              <a:spcBef>
                <a:spcPct val="20000"/>
              </a:spcBef>
              <a:buFont typeface="Wingdings" charset="2"/>
              <a:buNone/>
              <a:defRPr sz="2400" kern="1200">
                <a:solidFill>
                  <a:schemeClr val="tx2"/>
                </a:solidFill>
                <a:latin typeface="+mn-lt"/>
                <a:ea typeface="+mn-ea"/>
                <a:cs typeface="+mn-cs"/>
              </a:defRPr>
            </a:lvl4pPr>
            <a:lvl5pPr marL="2304048" indent="0" algn="l" defTabSz="576012" rtl="0" eaLnBrk="1" latinLnBrk="0" hangingPunct="1">
              <a:spcBef>
                <a:spcPct val="20000"/>
              </a:spcBef>
              <a:buFont typeface="Wingdings" charset="2"/>
              <a:buNone/>
              <a:defRPr sz="2000" kern="1200">
                <a:solidFill>
                  <a:schemeClr val="tx2"/>
                </a:solidFill>
                <a:latin typeface="+mn-lt"/>
                <a:ea typeface="+mn-ea"/>
                <a:cs typeface="+mn-cs"/>
              </a:defRPr>
            </a:lvl5pPr>
            <a:lvl6pPr marL="3168066" indent="-288006" algn="l" defTabSz="576012" rtl="0" eaLnBrk="1" latinLnBrk="0" hangingPunct="1">
              <a:spcBef>
                <a:spcPct val="20000"/>
              </a:spcBef>
              <a:buFont typeface="Arial"/>
              <a:buChar char="•"/>
              <a:defRPr sz="2520" kern="1200">
                <a:solidFill>
                  <a:schemeClr val="tx1"/>
                </a:solidFill>
                <a:latin typeface="+mn-lt"/>
                <a:ea typeface="+mn-ea"/>
                <a:cs typeface="+mn-cs"/>
              </a:defRPr>
            </a:lvl6pPr>
            <a:lvl7pPr marL="3744077" indent="-288006" algn="l" defTabSz="576012" rtl="0" eaLnBrk="1" latinLnBrk="0" hangingPunct="1">
              <a:spcBef>
                <a:spcPct val="20000"/>
              </a:spcBef>
              <a:buFont typeface="Arial"/>
              <a:buChar char="•"/>
              <a:defRPr sz="2520" kern="1200">
                <a:solidFill>
                  <a:schemeClr val="tx1"/>
                </a:solidFill>
                <a:latin typeface="+mn-lt"/>
                <a:ea typeface="+mn-ea"/>
                <a:cs typeface="+mn-cs"/>
              </a:defRPr>
            </a:lvl7pPr>
            <a:lvl8pPr marL="4320089" indent="-288006" algn="l" defTabSz="576012" rtl="0" eaLnBrk="1" latinLnBrk="0" hangingPunct="1">
              <a:spcBef>
                <a:spcPct val="20000"/>
              </a:spcBef>
              <a:buFont typeface="Arial"/>
              <a:buChar char="•"/>
              <a:defRPr sz="2520" kern="1200">
                <a:solidFill>
                  <a:schemeClr val="tx1"/>
                </a:solidFill>
                <a:latin typeface="+mn-lt"/>
                <a:ea typeface="+mn-ea"/>
                <a:cs typeface="+mn-cs"/>
              </a:defRPr>
            </a:lvl8pPr>
            <a:lvl9pPr marL="4896100" indent="-288006" algn="l" defTabSz="576012" rtl="0" eaLnBrk="1" latinLnBrk="0" hangingPunct="1">
              <a:spcBef>
                <a:spcPct val="20000"/>
              </a:spcBef>
              <a:buFont typeface="Arial"/>
              <a:buChar char="•"/>
              <a:defRPr sz="2520" kern="1200">
                <a:solidFill>
                  <a:schemeClr val="tx1"/>
                </a:solidFill>
                <a:latin typeface="+mn-lt"/>
                <a:ea typeface="+mn-ea"/>
                <a:cs typeface="+mn-cs"/>
              </a:defRPr>
            </a:lvl9pPr>
          </a:lstStyle>
          <a:p>
            <a:r>
              <a:rPr lang="en-US" sz="1500" dirty="0">
                <a:solidFill>
                  <a:srgbClr val="00B050"/>
                </a:solidFill>
              </a:rPr>
              <a:t>Microsoft Data Platform MVP</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1965" y="641192"/>
            <a:ext cx="2133600" cy="2286000"/>
          </a:xfrm>
          <a:prstGeom prst="rect">
            <a:avLst/>
          </a:prstGeom>
        </p:spPr>
      </p:pic>
    </p:spTree>
    <p:extLst>
      <p:ext uri="{BB962C8B-B14F-4D97-AF65-F5344CB8AC3E}">
        <p14:creationId xmlns:p14="http://schemas.microsoft.com/office/powerpoint/2010/main" val="1778959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BE46-3C99-4746-8AF1-3521D9427D7E}"/>
              </a:ext>
            </a:extLst>
          </p:cNvPr>
          <p:cNvSpPr>
            <a:spLocks noGrp="1"/>
          </p:cNvSpPr>
          <p:nvPr>
            <p:ph type="ctrTitle"/>
          </p:nvPr>
        </p:nvSpPr>
        <p:spPr/>
        <p:txBody>
          <a:bodyPr/>
          <a:lstStyle/>
          <a:p>
            <a:r>
              <a:rPr lang="en-US" dirty="0" smtClean="0"/>
              <a:t>Agenda</a:t>
            </a:r>
            <a:endParaRPr lang="en-US" dirty="0"/>
          </a:p>
        </p:txBody>
      </p:sp>
    </p:spTree>
    <p:extLst>
      <p:ext uri="{BB962C8B-B14F-4D97-AF65-F5344CB8AC3E}">
        <p14:creationId xmlns:p14="http://schemas.microsoft.com/office/powerpoint/2010/main" val="155455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normAutofit fontScale="62500" lnSpcReduction="20000"/>
          </a:bodyPr>
          <a:lstStyle/>
          <a:p>
            <a:pPr marL="786264" indent="-786264">
              <a:buFont typeface="+mj-lt"/>
              <a:buAutoNum type="arabicPeriod"/>
            </a:pPr>
            <a:r>
              <a:rPr lang="en-US" dirty="0" err="1" smtClean="0"/>
              <a:t>Webscraping</a:t>
            </a:r>
            <a:endParaRPr lang="en-US" dirty="0" smtClean="0"/>
          </a:p>
          <a:p>
            <a:pPr marL="786264" indent="-786264">
              <a:buFont typeface="+mj-lt"/>
              <a:buAutoNum type="arabicPeriod"/>
            </a:pPr>
            <a:r>
              <a:rPr lang="en-US" dirty="0"/>
              <a:t>Get data </a:t>
            </a:r>
            <a:r>
              <a:rPr lang="en-US" dirty="0" smtClean="0"/>
              <a:t>by example</a:t>
            </a:r>
            <a:endParaRPr lang="en-US" dirty="0"/>
          </a:p>
          <a:p>
            <a:pPr marL="786264" indent="-786264">
              <a:buFont typeface="+mj-lt"/>
              <a:buAutoNum type="arabicPeriod"/>
            </a:pPr>
            <a:r>
              <a:rPr lang="en-US" dirty="0" smtClean="0"/>
              <a:t>Adding </a:t>
            </a:r>
            <a:r>
              <a:rPr lang="en-US" dirty="0"/>
              <a:t>Dynamic Goals</a:t>
            </a:r>
          </a:p>
          <a:p>
            <a:pPr marL="786264" indent="-786264">
              <a:buFont typeface="+mj-lt"/>
              <a:buAutoNum type="arabicPeriod"/>
            </a:pPr>
            <a:r>
              <a:rPr lang="en-US" dirty="0" smtClean="0"/>
              <a:t>Create Dynamic Labels</a:t>
            </a:r>
          </a:p>
          <a:p>
            <a:pPr marL="786264" indent="-786264">
              <a:buFont typeface="+mj-lt"/>
              <a:buAutoNum type="arabicPeriod"/>
            </a:pPr>
            <a:r>
              <a:rPr lang="en-US" dirty="0" smtClean="0"/>
              <a:t>Create Dynamic Titles</a:t>
            </a:r>
          </a:p>
          <a:p>
            <a:pPr marL="786264" indent="-786264">
              <a:buFont typeface="+mj-lt"/>
              <a:buAutoNum type="arabicPeriod"/>
            </a:pPr>
            <a:r>
              <a:rPr lang="en-US" dirty="0" err="1" smtClean="0"/>
              <a:t>Categorise</a:t>
            </a:r>
            <a:r>
              <a:rPr lang="en-US" dirty="0" smtClean="0"/>
              <a:t> your data</a:t>
            </a:r>
            <a:endParaRPr lang="en-US" dirty="0"/>
          </a:p>
          <a:p>
            <a:pPr marL="786264" indent="-786264">
              <a:buFont typeface="+mj-lt"/>
              <a:buAutoNum type="arabicPeriod"/>
            </a:pPr>
            <a:r>
              <a:rPr lang="en-US" dirty="0" smtClean="0"/>
              <a:t>Format Painter</a:t>
            </a:r>
          </a:p>
          <a:p>
            <a:pPr marL="786264" indent="-786264">
              <a:buFont typeface="+mj-lt"/>
              <a:buAutoNum type="arabicPeriod"/>
            </a:pPr>
            <a:r>
              <a:rPr lang="en-US" dirty="0" smtClean="0"/>
              <a:t>Sort a Visual by a different column</a:t>
            </a:r>
          </a:p>
          <a:p>
            <a:pPr marL="786264" indent="-786264">
              <a:buFont typeface="+mj-lt"/>
              <a:buAutoNum type="arabicPeriod"/>
            </a:pPr>
            <a:r>
              <a:rPr lang="en-US" dirty="0" smtClean="0"/>
              <a:t>Disconnect a visual from a slicer</a:t>
            </a:r>
          </a:p>
          <a:p>
            <a:pPr marL="786264" indent="-786264">
              <a:buFont typeface="+mj-lt"/>
              <a:buAutoNum type="arabicPeriod"/>
            </a:pPr>
            <a:r>
              <a:rPr lang="en-US" dirty="0" smtClean="0"/>
              <a:t>Adding </a:t>
            </a:r>
            <a:r>
              <a:rPr lang="en-US" dirty="0"/>
              <a:t>a Contact Us </a:t>
            </a:r>
            <a:r>
              <a:rPr lang="en-US" dirty="0" smtClean="0"/>
              <a:t>but</a:t>
            </a:r>
            <a:r>
              <a:rPr lang="en-US" dirty="0"/>
              <a:t>ton</a:t>
            </a:r>
          </a:p>
          <a:p>
            <a:pPr>
              <a:buFont typeface="+mj-lt"/>
              <a:buAutoNum type="arabicPeriod"/>
            </a:pPr>
            <a:endParaRPr lang="en-US" dirty="0" smtClean="0"/>
          </a:p>
        </p:txBody>
      </p:sp>
    </p:spTree>
    <p:extLst>
      <p:ext uri="{BB962C8B-B14F-4D97-AF65-F5344CB8AC3E}">
        <p14:creationId xmlns:p14="http://schemas.microsoft.com/office/powerpoint/2010/main" val="1479639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Webscraping</a:t>
            </a:r>
            <a:endParaRPr lang="en-US" dirty="0"/>
          </a:p>
        </p:txBody>
      </p:sp>
      <p:sp>
        <p:nvSpPr>
          <p:cNvPr id="3" name="Content Placeholder 2"/>
          <p:cNvSpPr>
            <a:spLocks noGrp="1"/>
          </p:cNvSpPr>
          <p:nvPr>
            <p:ph sz="quarter" idx="13"/>
          </p:nvPr>
        </p:nvSpPr>
        <p:spPr>
          <a:xfrm>
            <a:off x="2031752" y="2217687"/>
            <a:ext cx="6240124" cy="3308673"/>
          </a:xfrm>
        </p:spPr>
        <p:txBody>
          <a:bodyPr>
            <a:normAutofit fontScale="85000" lnSpcReduction="20000"/>
          </a:bodyPr>
          <a:lstStyle/>
          <a:p>
            <a:r>
              <a:rPr lang="en-US" dirty="0" smtClean="0"/>
              <a:t>Data Source</a:t>
            </a:r>
            <a:r>
              <a:rPr lang="en-US" dirty="0"/>
              <a:t>:  </a:t>
            </a:r>
            <a:r>
              <a:rPr lang="en-US" dirty="0">
                <a:hlinkClick r:id="rId3"/>
              </a:rPr>
              <a:t>https://</a:t>
            </a:r>
            <a:r>
              <a:rPr lang="en-US" dirty="0" smtClean="0">
                <a:hlinkClick r:id="rId3"/>
              </a:rPr>
              <a:t>ndb.nal.usda.gov/ndb/search/list</a:t>
            </a:r>
            <a:r>
              <a:rPr lang="en-US" dirty="0" smtClean="0"/>
              <a:t> </a:t>
            </a:r>
          </a:p>
          <a:p>
            <a:r>
              <a:rPr lang="en-US" dirty="0">
                <a:hlinkClick r:id="rId4"/>
              </a:rPr>
              <a:t>https://ndb.nal.usda.gov/ndb/search/list?&amp;</a:t>
            </a:r>
            <a:r>
              <a:rPr lang="en-US" dirty="0" smtClean="0">
                <a:hlinkClick r:id="rId4"/>
              </a:rPr>
              <a:t>qlookup=strawberry</a:t>
            </a:r>
            <a:r>
              <a:rPr lang="en-US" dirty="0" smtClean="0"/>
              <a:t> </a:t>
            </a:r>
          </a:p>
          <a:p>
            <a:r>
              <a:rPr lang="en-US" dirty="0">
                <a:hlinkClick r:id="rId5"/>
              </a:rPr>
              <a:t>https://ndb.nal.usda.gov/ndb/search/list?&amp;</a:t>
            </a:r>
            <a:r>
              <a:rPr lang="en-US" dirty="0" smtClean="0">
                <a:hlinkClick r:id="rId5"/>
              </a:rPr>
              <a:t>qlookup=strawberry&amp;offset=0&amp;order=asc</a:t>
            </a:r>
            <a:r>
              <a:rPr lang="en-US" dirty="0" smtClean="0"/>
              <a:t> </a:t>
            </a:r>
            <a:endParaRPr lang="en-US" dirty="0"/>
          </a:p>
          <a:p>
            <a:endParaRPr lang="en-US" dirty="0" smtClean="0"/>
          </a:p>
          <a:p>
            <a:r>
              <a:rPr lang="en-US" dirty="0" smtClean="0"/>
              <a:t>References:  </a:t>
            </a:r>
          </a:p>
          <a:p>
            <a:r>
              <a:rPr lang="en-US" dirty="0" smtClean="0">
                <a:hlinkClick r:id="rId6"/>
              </a:rPr>
              <a:t>http</a:t>
            </a:r>
            <a:r>
              <a:rPr lang="en-US" dirty="0">
                <a:hlinkClick r:id="rId6"/>
              </a:rPr>
              <a:t>://</a:t>
            </a:r>
            <a:r>
              <a:rPr lang="en-US" dirty="0" smtClean="0">
                <a:hlinkClick r:id="rId6"/>
              </a:rPr>
              <a:t>radacad.com/custom-functions-made-easy-in-power-bi-desktop</a:t>
            </a:r>
            <a:r>
              <a:rPr lang="en-US" dirty="0" smtClean="0"/>
              <a:t> </a:t>
            </a:r>
            <a:endParaRPr lang="en-US" dirty="0"/>
          </a:p>
        </p:txBody>
      </p:sp>
    </p:spTree>
    <p:extLst>
      <p:ext uri="{BB962C8B-B14F-4D97-AF65-F5344CB8AC3E}">
        <p14:creationId xmlns:p14="http://schemas.microsoft.com/office/powerpoint/2010/main" val="1645062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Get data </a:t>
            </a:r>
            <a:r>
              <a:rPr lang="en-US" dirty="0" smtClean="0"/>
              <a:t>by example</a:t>
            </a:r>
            <a:r>
              <a:rPr lang="en-US" dirty="0"/>
              <a:t/>
            </a:r>
            <a:br>
              <a:rPr lang="en-US" dirty="0"/>
            </a:br>
            <a:endParaRPr lang="en-US" dirty="0"/>
          </a:p>
        </p:txBody>
      </p:sp>
      <p:sp>
        <p:nvSpPr>
          <p:cNvPr id="3" name="Content Placeholder 2"/>
          <p:cNvSpPr>
            <a:spLocks noGrp="1"/>
          </p:cNvSpPr>
          <p:nvPr>
            <p:ph sz="quarter" idx="13"/>
          </p:nvPr>
        </p:nvSpPr>
        <p:spPr>
          <a:xfrm>
            <a:off x="2031752" y="2217687"/>
            <a:ext cx="6240124" cy="3308673"/>
          </a:xfrm>
        </p:spPr>
        <p:txBody>
          <a:bodyPr>
            <a:normAutofit fontScale="92500" lnSpcReduction="10000"/>
          </a:bodyPr>
          <a:lstStyle/>
          <a:p>
            <a:r>
              <a:rPr lang="en-US" dirty="0">
                <a:hlinkClick r:id="rId3"/>
              </a:rPr>
              <a:t>https://</a:t>
            </a:r>
            <a:r>
              <a:rPr lang="en-US" dirty="0" smtClean="0">
                <a:hlinkClick r:id="rId3"/>
              </a:rPr>
              <a:t>www.metservice.com/maps-radar/local-observations/local-3-hourly-observations</a:t>
            </a:r>
            <a:r>
              <a:rPr lang="en-US" dirty="0" smtClean="0"/>
              <a:t> </a:t>
            </a:r>
          </a:p>
          <a:p>
            <a:endParaRPr lang="en-US" dirty="0"/>
          </a:p>
          <a:p>
            <a:r>
              <a:rPr lang="en-US" dirty="0"/>
              <a:t>References:  </a:t>
            </a:r>
          </a:p>
          <a:p>
            <a:r>
              <a:rPr lang="en-US" dirty="0">
                <a:hlinkClick r:id="rId4"/>
              </a:rPr>
              <a:t>https://</a:t>
            </a:r>
            <a:r>
              <a:rPr lang="en-US" dirty="0" smtClean="0">
                <a:hlinkClick r:id="rId4"/>
              </a:rPr>
              <a:t>docs.microsoft.com/en-us/power-bi/desktop-connect-to-web-by-example</a:t>
            </a:r>
            <a:r>
              <a:rPr lang="en-US" dirty="0" smtClean="0"/>
              <a:t> </a:t>
            </a:r>
            <a:endParaRPr lang="en-US" dirty="0"/>
          </a:p>
          <a:p>
            <a:pPr>
              <a:buFont typeface="+mj-lt"/>
              <a:buAutoNum type="arabicPeriod"/>
            </a:pPr>
            <a:endParaRPr lang="en-US" dirty="0"/>
          </a:p>
          <a:p>
            <a:endParaRPr lang="en-US" dirty="0"/>
          </a:p>
        </p:txBody>
      </p:sp>
    </p:spTree>
    <p:extLst>
      <p:ext uri="{BB962C8B-B14F-4D97-AF65-F5344CB8AC3E}">
        <p14:creationId xmlns:p14="http://schemas.microsoft.com/office/powerpoint/2010/main" val="2426693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Adding Dynamic Goals</a:t>
            </a:r>
            <a:br>
              <a:rPr lang="en-US" dirty="0"/>
            </a:br>
            <a:endParaRPr lang="en-US" dirty="0"/>
          </a:p>
        </p:txBody>
      </p:sp>
      <p:sp>
        <p:nvSpPr>
          <p:cNvPr id="3" name="Content Placeholder 2"/>
          <p:cNvSpPr>
            <a:spLocks noGrp="1"/>
          </p:cNvSpPr>
          <p:nvPr>
            <p:ph sz="quarter" idx="13"/>
          </p:nvPr>
        </p:nvSpPr>
        <p:spPr>
          <a:xfrm>
            <a:off x="2031752" y="2217687"/>
            <a:ext cx="6240124" cy="3308673"/>
          </a:xfrm>
        </p:spPr>
        <p:txBody>
          <a:bodyPr>
            <a:normAutofit/>
          </a:bodyPr>
          <a:lstStyle/>
          <a:p>
            <a:r>
              <a:rPr lang="en-US" dirty="0" smtClean="0"/>
              <a:t>Data Source:  My </a:t>
            </a:r>
            <a:r>
              <a:rPr lang="en-US" dirty="0" err="1" smtClean="0"/>
              <a:t>youtube</a:t>
            </a:r>
            <a:r>
              <a:rPr lang="en-US" dirty="0" smtClean="0"/>
              <a:t> channel</a:t>
            </a:r>
          </a:p>
          <a:p>
            <a:endParaRPr lang="en-US" dirty="0" smtClean="0"/>
          </a:p>
          <a:p>
            <a:endParaRPr lang="en-US" dirty="0"/>
          </a:p>
        </p:txBody>
      </p:sp>
    </p:spTree>
    <p:extLst>
      <p:ext uri="{BB962C8B-B14F-4D97-AF65-F5344CB8AC3E}">
        <p14:creationId xmlns:p14="http://schemas.microsoft.com/office/powerpoint/2010/main" val="3121220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Dynamic </a:t>
            </a:r>
            <a:r>
              <a:rPr lang="en-US" dirty="0" smtClean="0"/>
              <a:t>Titles</a:t>
            </a:r>
            <a:endParaRPr lang="en-US" dirty="0"/>
          </a:p>
        </p:txBody>
      </p:sp>
      <p:sp>
        <p:nvSpPr>
          <p:cNvPr id="3" name="Content Placeholder 2"/>
          <p:cNvSpPr>
            <a:spLocks noGrp="1"/>
          </p:cNvSpPr>
          <p:nvPr>
            <p:ph sz="quarter" idx="13"/>
          </p:nvPr>
        </p:nvSpPr>
        <p:spPr>
          <a:xfrm>
            <a:off x="2127890" y="2993344"/>
            <a:ext cx="7466763" cy="2483544"/>
          </a:xfrm>
        </p:spPr>
        <p:txBody>
          <a:bodyPr>
            <a:normAutofit/>
          </a:bodyPr>
          <a:lstStyle/>
          <a:p>
            <a:pPr fontAlgn="base"/>
            <a:r>
              <a:rPr lang="en-US" b="1" dirty="0">
                <a:latin typeface="Arial Narrow" panose="020B0606020202030204" pitchFamily="34" charset="0"/>
              </a:rPr>
              <a:t>Data Source: </a:t>
            </a:r>
            <a:r>
              <a:rPr lang="en-US" b="1" dirty="0" err="1">
                <a:latin typeface="Arial Narrow" panose="020B0606020202030204" pitchFamily="34" charset="0"/>
              </a:rPr>
              <a:t>kaggle</a:t>
            </a:r>
            <a:r>
              <a:rPr lang="en-US" b="1" dirty="0">
                <a:latin typeface="Arial Narrow" panose="020B0606020202030204" pitchFamily="34" charset="0"/>
              </a:rPr>
              <a:t> retail data sample</a:t>
            </a:r>
          </a:p>
          <a:p>
            <a:pPr fontAlgn="base"/>
            <a:r>
              <a:rPr lang="en-US" b="1" dirty="0">
                <a:latin typeface="Arial Narrow" panose="020B0606020202030204" pitchFamily="34" charset="0"/>
                <a:hlinkClick r:id="rId2"/>
              </a:rPr>
              <a:t>https://</a:t>
            </a:r>
            <a:r>
              <a:rPr lang="en-US" b="1" dirty="0" smtClean="0">
                <a:latin typeface="Arial Narrow" panose="020B0606020202030204" pitchFamily="34" charset="0"/>
                <a:hlinkClick r:id="rId2"/>
              </a:rPr>
              <a:t>www.kaggle.com/kyanyoga/sample-sales-data/version/1</a:t>
            </a:r>
            <a:r>
              <a:rPr lang="en-US" b="1" dirty="0" smtClean="0">
                <a:latin typeface="Arial Narrow" panose="020B0606020202030204" pitchFamily="34" charset="0"/>
              </a:rPr>
              <a:t> </a:t>
            </a:r>
            <a:endParaRPr lang="en-US" dirty="0" smtClean="0">
              <a:latin typeface="Arial Narrow" panose="020B0606020202030204" pitchFamily="34" charset="0"/>
            </a:endParaRPr>
          </a:p>
          <a:p>
            <a:pPr fontAlgn="base"/>
            <a:endParaRPr lang="en-US" dirty="0">
              <a:latin typeface="Arial Narrow" panose="020B0606020202030204" pitchFamily="34" charset="0"/>
            </a:endParaRPr>
          </a:p>
          <a:p>
            <a:pPr fontAlgn="base"/>
            <a:r>
              <a:rPr lang="en-US" dirty="0"/>
              <a:t> </a:t>
            </a:r>
          </a:p>
          <a:p>
            <a:endParaRPr lang="en-US" dirty="0"/>
          </a:p>
        </p:txBody>
      </p:sp>
      <p:sp>
        <p:nvSpPr>
          <p:cNvPr id="4" name="TextBox 3"/>
          <p:cNvSpPr txBox="1"/>
          <p:nvPr/>
        </p:nvSpPr>
        <p:spPr>
          <a:xfrm>
            <a:off x="2396101" y="4865575"/>
            <a:ext cx="3239605" cy="385490"/>
          </a:xfrm>
          <a:prstGeom prst="rect">
            <a:avLst/>
          </a:prstGeom>
          <a:noFill/>
        </p:spPr>
        <p:txBody>
          <a:bodyPr wrap="none" rtlCol="0">
            <a:spAutoFit/>
          </a:bodyPr>
          <a:lstStyle/>
          <a:p>
            <a:r>
              <a:rPr lang="en-US" sz="1905" dirty="0"/>
              <a:t>ISFILTERED, CONCATENATEX</a:t>
            </a:r>
          </a:p>
        </p:txBody>
      </p:sp>
    </p:spTree>
    <p:extLst>
      <p:ext uri="{BB962C8B-B14F-4D97-AF65-F5344CB8AC3E}">
        <p14:creationId xmlns:p14="http://schemas.microsoft.com/office/powerpoint/2010/main" val="521239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Adding Dynamic </a:t>
            </a:r>
            <a:r>
              <a:rPr lang="en-US" dirty="0" smtClean="0"/>
              <a:t>Labels</a:t>
            </a:r>
            <a:r>
              <a:rPr lang="en-US" dirty="0"/>
              <a:t/>
            </a:r>
            <a:br>
              <a:rPr lang="en-US" dirty="0"/>
            </a:br>
            <a:endParaRPr lang="en-US" dirty="0"/>
          </a:p>
        </p:txBody>
      </p:sp>
      <p:sp>
        <p:nvSpPr>
          <p:cNvPr id="3" name="Content Placeholder 2"/>
          <p:cNvSpPr>
            <a:spLocks noGrp="1"/>
          </p:cNvSpPr>
          <p:nvPr>
            <p:ph sz="quarter" idx="13"/>
          </p:nvPr>
        </p:nvSpPr>
        <p:spPr>
          <a:xfrm>
            <a:off x="2031752" y="1336843"/>
            <a:ext cx="8351210" cy="4189517"/>
          </a:xfrm>
        </p:spPr>
        <p:txBody>
          <a:bodyPr>
            <a:normAutofit/>
          </a:bodyPr>
          <a:lstStyle/>
          <a:p>
            <a:r>
              <a:rPr lang="en-US" dirty="0" smtClean="0"/>
              <a:t>SELECTEDVALUE</a:t>
            </a:r>
          </a:p>
          <a:p>
            <a:endParaRPr lang="en-US" dirty="0"/>
          </a:p>
          <a:p>
            <a:r>
              <a:rPr lang="en-US" dirty="0" smtClean="0"/>
              <a:t>Data Source</a:t>
            </a:r>
            <a:r>
              <a:rPr lang="en-US" dirty="0"/>
              <a:t>:  </a:t>
            </a:r>
            <a:r>
              <a:rPr lang="en-US" dirty="0" err="1"/>
              <a:t>kaggle</a:t>
            </a:r>
            <a:r>
              <a:rPr lang="en-US" dirty="0"/>
              <a:t> retail data sample</a:t>
            </a:r>
          </a:p>
          <a:p>
            <a:r>
              <a:rPr lang="en-US" dirty="0">
                <a:hlinkClick r:id="rId3"/>
              </a:rPr>
              <a:t>https://</a:t>
            </a:r>
            <a:r>
              <a:rPr lang="en-US" dirty="0" smtClean="0">
                <a:hlinkClick r:id="rId3"/>
              </a:rPr>
              <a:t>www.kaggle.com/kyanyoga/sample-sales-data/version/1</a:t>
            </a:r>
            <a:r>
              <a:rPr lang="en-US" dirty="0" smtClean="0"/>
              <a:t> </a:t>
            </a:r>
          </a:p>
          <a:p>
            <a:endParaRPr lang="en-US" dirty="0" smtClean="0"/>
          </a:p>
          <a:p>
            <a:endParaRPr lang="en-US" dirty="0"/>
          </a:p>
        </p:txBody>
      </p:sp>
    </p:spTree>
    <p:extLst>
      <p:ext uri="{BB962C8B-B14F-4D97-AF65-F5344CB8AC3E}">
        <p14:creationId xmlns:p14="http://schemas.microsoft.com/office/powerpoint/2010/main" val="1222503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Dynamic Communities">
      <a:dk1>
        <a:srgbClr val="3F454F"/>
      </a:dk1>
      <a:lt1>
        <a:srgbClr val="FFFFFF"/>
      </a:lt1>
      <a:dk2>
        <a:srgbClr val="84BD00"/>
      </a:dk2>
      <a:lt2>
        <a:srgbClr val="EAEAEA"/>
      </a:lt2>
      <a:accent1>
        <a:srgbClr val="2B2663"/>
      </a:accent1>
      <a:accent2>
        <a:srgbClr val="0095C8"/>
      </a:accent2>
      <a:accent3>
        <a:srgbClr val="E4002B"/>
      </a:accent3>
      <a:accent4>
        <a:srgbClr val="FFB81C"/>
      </a:accent4>
      <a:accent5>
        <a:srgbClr val="3D1B52"/>
      </a:accent5>
      <a:accent6>
        <a:srgbClr val="F2C818"/>
      </a:accent6>
      <a:hlink>
        <a:srgbClr val="0095C8"/>
      </a:hlink>
      <a:folHlink>
        <a:srgbClr val="655DC0"/>
      </a:folHlink>
    </a:clrScheme>
    <a:fontScheme name="DC - Segoe">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ynamic Communities">
      <a:dk1>
        <a:srgbClr val="3F454F"/>
      </a:dk1>
      <a:lt1>
        <a:srgbClr val="FFFFFF"/>
      </a:lt1>
      <a:dk2>
        <a:srgbClr val="84BD00"/>
      </a:dk2>
      <a:lt2>
        <a:srgbClr val="EAEAEA"/>
      </a:lt2>
      <a:accent1>
        <a:srgbClr val="2B2663"/>
      </a:accent1>
      <a:accent2>
        <a:srgbClr val="0095C8"/>
      </a:accent2>
      <a:accent3>
        <a:srgbClr val="E4002B"/>
      </a:accent3>
      <a:accent4>
        <a:srgbClr val="FFB81C"/>
      </a:accent4>
      <a:accent5>
        <a:srgbClr val="3D1B52"/>
      </a:accent5>
      <a:accent6>
        <a:srgbClr val="F2C818"/>
      </a:accent6>
      <a:hlink>
        <a:srgbClr val="0095C8"/>
      </a:hlink>
      <a:folHlink>
        <a:srgbClr val="655DC0"/>
      </a:folHlink>
    </a:clrScheme>
    <a:fontScheme name="DC - Segoe">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Dynamic Communities">
      <a:dk1>
        <a:srgbClr val="3F454F"/>
      </a:dk1>
      <a:lt1>
        <a:srgbClr val="FFFFFF"/>
      </a:lt1>
      <a:dk2>
        <a:srgbClr val="84BD00"/>
      </a:dk2>
      <a:lt2>
        <a:srgbClr val="EAEAEA"/>
      </a:lt2>
      <a:accent1>
        <a:srgbClr val="2B2663"/>
      </a:accent1>
      <a:accent2>
        <a:srgbClr val="0095C8"/>
      </a:accent2>
      <a:accent3>
        <a:srgbClr val="E4002B"/>
      </a:accent3>
      <a:accent4>
        <a:srgbClr val="FFB81C"/>
      </a:accent4>
      <a:accent5>
        <a:srgbClr val="3D1B52"/>
      </a:accent5>
      <a:accent6>
        <a:srgbClr val="F2C818"/>
      </a:accent6>
      <a:hlink>
        <a:srgbClr val="0095C8"/>
      </a:hlink>
      <a:folHlink>
        <a:srgbClr val="655DC0"/>
      </a:folHlink>
    </a:clrScheme>
    <a:fontScheme name="DC - Segoe">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543</Words>
  <Application>Microsoft Office PowerPoint</Application>
  <PresentationFormat>Widescreen</PresentationFormat>
  <Paragraphs>106</Paragraphs>
  <Slides>18</Slides>
  <Notes>10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18</vt:i4>
      </vt:variant>
    </vt:vector>
  </HeadingPairs>
  <TitlesOfParts>
    <vt:vector size="32" baseType="lpstr">
      <vt:lpstr>Arial</vt:lpstr>
      <vt:lpstr>Arial Narrow</vt:lpstr>
      <vt:lpstr>Calibri</vt:lpstr>
      <vt:lpstr>Gotham Book</vt:lpstr>
      <vt:lpstr>Gotham Light</vt:lpstr>
      <vt:lpstr>Open Sans</vt:lpstr>
      <vt:lpstr>segoe ui</vt:lpstr>
      <vt:lpstr>segoe ui</vt:lpstr>
      <vt:lpstr>segoe ui black</vt:lpstr>
      <vt:lpstr>Segoe UI Semilight</vt:lpstr>
      <vt:lpstr>Wingdings</vt:lpstr>
      <vt:lpstr>1_Office Theme</vt:lpstr>
      <vt:lpstr>Office Theme</vt:lpstr>
      <vt:lpstr>2_Office Theme</vt:lpstr>
      <vt:lpstr>Top 10 tips every Power BI Creator should know</vt:lpstr>
      <vt:lpstr>Indira Bandari</vt:lpstr>
      <vt:lpstr>Agenda</vt:lpstr>
      <vt:lpstr>Agenda</vt:lpstr>
      <vt:lpstr> Webscraping</vt:lpstr>
      <vt:lpstr> Get data by example </vt:lpstr>
      <vt:lpstr> Adding Dynamic Goals </vt:lpstr>
      <vt:lpstr>Adding Dynamic Titles</vt:lpstr>
      <vt:lpstr> Adding Dynamic Labels </vt:lpstr>
      <vt:lpstr>Categorise your data</vt:lpstr>
      <vt:lpstr>Format Painter</vt:lpstr>
      <vt:lpstr>Sort a Visual by a different column </vt:lpstr>
      <vt:lpstr>Disconnect a Visual from a Slicer</vt:lpstr>
      <vt:lpstr>Adding a Contact Us button</vt:lpstr>
      <vt:lpstr>Recap tips learnt</vt:lpstr>
      <vt:lpstr>Other quick tips to improve performance</vt:lpstr>
      <vt:lpstr>Adding a Contact Us button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 Hagerott</dc:creator>
  <cp:lastModifiedBy>Indira Bandari</cp:lastModifiedBy>
  <cp:revision>23</cp:revision>
  <dcterms:created xsi:type="dcterms:W3CDTF">2019-05-15T15:06:01Z</dcterms:created>
  <dcterms:modified xsi:type="dcterms:W3CDTF">2019-08-21T05:14:16Z</dcterms:modified>
</cp:coreProperties>
</file>