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1" r:id="rId4"/>
    <p:sldId id="272" r:id="rId5"/>
    <p:sldId id="257" r:id="rId6"/>
    <p:sldId id="258" r:id="rId7"/>
    <p:sldId id="262" r:id="rId8"/>
    <p:sldId id="259" r:id="rId9"/>
    <p:sldId id="263" r:id="rId10"/>
    <p:sldId id="260" r:id="rId11"/>
    <p:sldId id="266" r:id="rId12"/>
    <p:sldId id="264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10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757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5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2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9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6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A1385A-B49F-413F-B672-710B9F9DA5D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E599-5BBA-4C48-ADCE-1416ADB39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2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371760" cy="3329581"/>
          </a:xfrm>
        </p:spPr>
        <p:txBody>
          <a:bodyPr/>
          <a:lstStyle/>
          <a:p>
            <a:pPr algn="ctr"/>
            <a:r>
              <a:rPr lang="en-US" dirty="0" err="1" smtClean="0"/>
              <a:t>Wallmart</a:t>
            </a:r>
            <a:r>
              <a:rPr lang="en-US" dirty="0" smtClean="0"/>
              <a:t> Sales Forecast Using Deep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0458" y="5343437"/>
            <a:ext cx="107207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Since </a:t>
            </a:r>
            <a:r>
              <a:rPr lang="en-US" sz="2000" dirty="0" err="1" smtClean="0"/>
              <a:t>databrick</a:t>
            </a:r>
            <a:r>
              <a:rPr lang="en-US" sz="2000" dirty="0" smtClean="0"/>
              <a:t> doesn’t support GPU enabled worksheet in community edition, I turned the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into SPARK environment and worked with </a:t>
            </a:r>
            <a:r>
              <a:rPr lang="en-US" sz="2000" dirty="0" err="1" smtClean="0"/>
              <a:t>pyspark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80458" y="6084277"/>
            <a:ext cx="7722822" cy="1327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Implementation done by </a:t>
            </a:r>
            <a:r>
              <a:rPr lang="en-US" dirty="0" err="1" smtClean="0"/>
              <a:t>Keras</a:t>
            </a:r>
            <a:r>
              <a:rPr lang="en-US" dirty="0" smtClean="0"/>
              <a:t> using </a:t>
            </a:r>
            <a:r>
              <a:rPr lang="en-US" dirty="0" err="1" smtClean="0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673" y="1601900"/>
            <a:ext cx="2944322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78" y="4149967"/>
            <a:ext cx="4076251" cy="25006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8471" y="2165244"/>
            <a:ext cx="72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Non holiday data is more compared to the data’s recorded during holiday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48472" y="4753976"/>
            <a:ext cx="72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of weekly Sales during </a:t>
            </a:r>
          </a:p>
          <a:p>
            <a:r>
              <a:rPr lang="en-US" b="1" dirty="0"/>
              <a:t> </a:t>
            </a:r>
            <a:r>
              <a:rPr lang="en-US" b="1" dirty="0" smtClean="0"/>
              <a:t> 	Holiday is more compared to Non-Holidays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173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64" y="3669996"/>
            <a:ext cx="10397636" cy="2402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64" y="1191272"/>
            <a:ext cx="2458182" cy="2391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7402" y="2071900"/>
            <a:ext cx="72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Sales during Holidays is more compared to non holiday sales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3630" y="6224800"/>
            <a:ext cx="883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Bar chart indicating the sales of each store during holiday and non holidays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497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13" y="1074483"/>
            <a:ext cx="8947150" cy="3408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5739" y="5081954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Stores with maximum sales recorded and minimum are clearly seen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216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07224"/>
            <a:ext cx="8946541" cy="2241175"/>
          </a:xfrm>
        </p:spPr>
        <p:txBody>
          <a:bodyPr/>
          <a:lstStyle/>
          <a:p>
            <a:r>
              <a:rPr lang="en-US" b="1" dirty="0" smtClean="0"/>
              <a:t>Clearly there is </a:t>
            </a:r>
          </a:p>
          <a:p>
            <a:pPr lvl="1"/>
            <a:r>
              <a:rPr lang="en-US" b="1" dirty="0" smtClean="0"/>
              <a:t>Seasonality</a:t>
            </a:r>
          </a:p>
          <a:p>
            <a:pPr lvl="1"/>
            <a:r>
              <a:rPr lang="en-US" b="1" dirty="0" smtClean="0"/>
              <a:t>Trend </a:t>
            </a:r>
          </a:p>
          <a:p>
            <a:pPr lvl="1"/>
            <a:r>
              <a:rPr lang="en-US" b="1" dirty="0" err="1" smtClean="0"/>
              <a:t>Cyclicity</a:t>
            </a:r>
            <a:r>
              <a:rPr lang="en-US" b="1" dirty="0" smtClean="0"/>
              <a:t> 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1387849"/>
            <a:ext cx="11949953" cy="23431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096871" y="3218330"/>
            <a:ext cx="8964" cy="1138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292353" y="3161740"/>
            <a:ext cx="8964" cy="1138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23012" y="3218331"/>
            <a:ext cx="0" cy="69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036424" y="3291729"/>
            <a:ext cx="0" cy="69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09365" y="3291730"/>
            <a:ext cx="0" cy="345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546541" y="3291729"/>
            <a:ext cx="0" cy="345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48473" y="4753976"/>
            <a:ext cx="677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visually evident patters are shown by arrows of varying color and size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832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27" y="1554311"/>
            <a:ext cx="8721969" cy="4808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766" y="641837"/>
            <a:ext cx="656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Trend, Seasonality decomposition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44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model is trained?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5" y="1901331"/>
            <a:ext cx="5992080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Data's has data recorded monthly 4 times accounting to 48 set of data's across various data;</a:t>
            </a:r>
          </a:p>
          <a:p>
            <a:pPr marL="0" indent="0" algn="just">
              <a:buNone/>
            </a:pPr>
            <a:r>
              <a:rPr lang="en-US" dirty="0" smtClean="0"/>
              <a:t>So 12 set of data corresponding to each yearly Quarter are fed to LSTM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Why train using Quarterly data and not monthly data?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To capture seasonality by four seasons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170" y="1748117"/>
            <a:ext cx="4683622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9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97" y="558226"/>
            <a:ext cx="8946541" cy="4195481"/>
          </a:xfrm>
        </p:spPr>
        <p:txBody>
          <a:bodyPr/>
          <a:lstStyle/>
          <a:p>
            <a:r>
              <a:rPr lang="en-US" dirty="0" smtClean="0"/>
              <a:t>Model is trained using 10 epochs, the mean absolute error are noted</a:t>
            </a:r>
          </a:p>
          <a:p>
            <a:r>
              <a:rPr lang="en-US" dirty="0" smtClean="0"/>
              <a:t>Mean absolute error and loss are found decreasing with repeated training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2214928"/>
            <a:ext cx="7965832" cy="3583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285" y="2046409"/>
            <a:ext cx="3041406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285" y="4217810"/>
            <a:ext cx="3041406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6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65" y="982466"/>
            <a:ext cx="8946541" cy="12595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With 2 years of data, the 3</a:t>
            </a:r>
            <a:r>
              <a:rPr lang="en-US" baseline="30000" dirty="0" smtClean="0"/>
              <a:t>rd</a:t>
            </a:r>
            <a:r>
              <a:rPr lang="en-US" dirty="0" smtClean="0"/>
              <a:t> year’s weekly sales forecast is forecasted by our LSTM model</a:t>
            </a:r>
          </a:p>
          <a:p>
            <a:r>
              <a:rPr lang="en-US" dirty="0" smtClean="0"/>
              <a:t>The actual vs testing prediction are shown, we see the trend and seasonality are maintained and near accurate forecast is made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71394"/>
            <a:ext cx="104965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5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 for Forecast?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20019" cy="4195481"/>
          </a:xfrm>
        </p:spPr>
        <p:txBody>
          <a:bodyPr/>
          <a:lstStyle/>
          <a:p>
            <a:r>
              <a:rPr lang="en-US" dirty="0" err="1" smtClean="0"/>
              <a:t>Deeplearnig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Accurate Long </a:t>
            </a:r>
            <a:r>
              <a:rPr lang="en-US" dirty="0"/>
              <a:t>term forecast is possible (in this work, I forecasted 8 months of 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Does not rely on linear relationship</a:t>
            </a:r>
          </a:p>
          <a:p>
            <a:pPr lvl="1"/>
            <a:r>
              <a:rPr lang="en-US" dirty="0" smtClean="0"/>
              <a:t>Easy to deduce complex patterns from multivariate data</a:t>
            </a:r>
          </a:p>
          <a:p>
            <a:pPr lvl="1"/>
            <a:r>
              <a:rPr lang="en-US" dirty="0" smtClean="0"/>
              <a:t>Works best even with missing Data’s</a:t>
            </a:r>
          </a:p>
          <a:p>
            <a:pPr lvl="1"/>
            <a:r>
              <a:rPr lang="en-US" dirty="0" smtClean="0"/>
              <a:t>Handles noisy data quiet well compared to ARIMA, ARMA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LSTM?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Capable </a:t>
            </a:r>
            <a:r>
              <a:rPr lang="en-US" dirty="0"/>
              <a:t>to maintain information of the previous input using its internal memory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loops allow </a:t>
            </a:r>
            <a:r>
              <a:rPr lang="en-US" dirty="0"/>
              <a:t>information to be carried across neurons while reading in the </a:t>
            </a:r>
            <a:r>
              <a:rPr lang="en-US" dirty="0" smtClean="0"/>
              <a:t>input, this helps to deduce correlation of attributes and their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4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000" dirty="0" smtClean="0"/>
              <a:t>Can the concept of sales forecasting be used for Product demand forecasting?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866292"/>
            <a:ext cx="8946541" cy="3865684"/>
          </a:xfrm>
        </p:spPr>
        <p:txBody>
          <a:bodyPr/>
          <a:lstStyle/>
          <a:p>
            <a:pPr algn="just"/>
            <a:r>
              <a:rPr lang="en-US" dirty="0" smtClean="0"/>
              <a:t>Yes, </a:t>
            </a:r>
            <a:r>
              <a:rPr lang="en-US" dirty="0" err="1" smtClean="0"/>
              <a:t>Iniatilizing</a:t>
            </a:r>
            <a:r>
              <a:rPr lang="en-US" dirty="0" smtClean="0"/>
              <a:t> input layer with number of neurons equal to the number of attributes and by choosing appropriate number of hidden layer that will significantly help to reduce the loss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9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2" y="373587"/>
            <a:ext cx="12076358" cy="1400530"/>
          </a:xfrm>
        </p:spPr>
        <p:txBody>
          <a:bodyPr/>
          <a:lstStyle/>
          <a:p>
            <a:r>
              <a:rPr lang="en-US" sz="3600" dirty="0" smtClean="0"/>
              <a:t>Walmart Dataset (sales forecast </a:t>
            </a:r>
            <a:r>
              <a:rPr lang="en-US" sz="3600" dirty="0" err="1" smtClean="0"/>
              <a:t>kaggle</a:t>
            </a:r>
            <a:r>
              <a:rPr lang="en-US" sz="3600" dirty="0" smtClean="0"/>
              <a:t> competition)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7446"/>
            <a:ext cx="8946541" cy="47009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Historical Sales Dataset of 45 wall mart stores located in different region</a:t>
            </a:r>
          </a:p>
          <a:p>
            <a:r>
              <a:rPr lang="en-US" dirty="0" smtClean="0"/>
              <a:t>Each store contains number of departments </a:t>
            </a:r>
          </a:p>
          <a:p>
            <a:pPr fontAlgn="base"/>
            <a:r>
              <a:rPr lang="en-US" dirty="0"/>
              <a:t>stores.csv</a:t>
            </a:r>
          </a:p>
          <a:p>
            <a:pPr lvl="1" fontAlgn="base"/>
            <a:r>
              <a:rPr lang="en-US" dirty="0" smtClean="0"/>
              <a:t>contains </a:t>
            </a:r>
            <a:r>
              <a:rPr lang="en-US" dirty="0"/>
              <a:t>anonymized information about the 45 stores, indicating the type and size of store.</a:t>
            </a:r>
          </a:p>
          <a:p>
            <a:pPr fontAlgn="base"/>
            <a:r>
              <a:rPr lang="en-US" dirty="0" smtClean="0"/>
              <a:t> train.csv</a:t>
            </a:r>
          </a:p>
          <a:p>
            <a:pPr lvl="1" fontAlgn="base"/>
            <a:r>
              <a:rPr lang="en-US" dirty="0" smtClean="0"/>
              <a:t>Historical </a:t>
            </a:r>
            <a:r>
              <a:rPr lang="en-US" dirty="0"/>
              <a:t>training data, which covers to 2010-02-05 to 2012-11-01. </a:t>
            </a:r>
            <a:endParaRPr lang="en-US" dirty="0" smtClean="0"/>
          </a:p>
          <a:p>
            <a:pPr lvl="1" fontAlgn="base"/>
            <a:r>
              <a:rPr lang="en-US" dirty="0" smtClean="0"/>
              <a:t>Attributes are	</a:t>
            </a:r>
          </a:p>
          <a:p>
            <a:pPr lvl="2" fontAlgn="base"/>
            <a:r>
              <a:rPr lang="en-US" dirty="0" smtClean="0"/>
              <a:t>Store </a:t>
            </a:r>
            <a:r>
              <a:rPr lang="en-US" dirty="0"/>
              <a:t>- the store number</a:t>
            </a:r>
          </a:p>
          <a:p>
            <a:pPr lvl="2" fontAlgn="base"/>
            <a:r>
              <a:rPr lang="en-US" dirty="0" err="1"/>
              <a:t>Dept</a:t>
            </a:r>
            <a:r>
              <a:rPr lang="en-US" dirty="0"/>
              <a:t> - the department number</a:t>
            </a:r>
          </a:p>
          <a:p>
            <a:pPr lvl="2" fontAlgn="base"/>
            <a:r>
              <a:rPr lang="en-US" dirty="0"/>
              <a:t>Date - the week</a:t>
            </a:r>
          </a:p>
          <a:p>
            <a:pPr lvl="2" fontAlgn="base"/>
            <a:r>
              <a:rPr lang="en-US" dirty="0" err="1"/>
              <a:t>Weekly_Sales</a:t>
            </a:r>
            <a:r>
              <a:rPr lang="en-US" dirty="0"/>
              <a:t> -  sales for the given department in the given store</a:t>
            </a:r>
          </a:p>
          <a:p>
            <a:pPr lvl="2" fontAlgn="base"/>
            <a:r>
              <a:rPr lang="en-US" dirty="0"/>
              <a:t>IsHoliday - whether the week is a special holiday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7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734071"/>
            <a:ext cx="9887073" cy="5798613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eatures.csv</a:t>
            </a:r>
          </a:p>
          <a:p>
            <a:pPr lvl="1" fontAlgn="base"/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additional data related to the store, department, and regional activity for the given dates. </a:t>
            </a:r>
            <a:endParaRPr lang="en-US" dirty="0" smtClean="0"/>
          </a:p>
          <a:p>
            <a:pPr lvl="1" fontAlgn="base"/>
            <a:r>
              <a:rPr lang="en-US" dirty="0" smtClean="0"/>
              <a:t>Attributes are</a:t>
            </a:r>
          </a:p>
          <a:p>
            <a:pPr lvl="2" fontAlgn="base"/>
            <a:r>
              <a:rPr lang="en-US" dirty="0" smtClean="0"/>
              <a:t>Store </a:t>
            </a:r>
            <a:r>
              <a:rPr lang="en-US" dirty="0"/>
              <a:t>- the store number</a:t>
            </a:r>
          </a:p>
          <a:p>
            <a:pPr lvl="2" fontAlgn="base"/>
            <a:r>
              <a:rPr lang="en-US" dirty="0"/>
              <a:t>Date - the week</a:t>
            </a:r>
          </a:p>
          <a:p>
            <a:pPr lvl="2" fontAlgn="base"/>
            <a:r>
              <a:rPr lang="en-US" dirty="0"/>
              <a:t>Temperature - average temperature in the region</a:t>
            </a:r>
          </a:p>
          <a:p>
            <a:pPr lvl="2"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lvl="2" fontAlgn="base"/>
            <a:r>
              <a:rPr lang="en-US" dirty="0"/>
              <a:t>MarkDown1-5 - anonymized data related to promotional markdowns that Walmart is running. </a:t>
            </a:r>
            <a:r>
              <a:rPr lang="en-US" dirty="0" err="1"/>
              <a:t>MarkDown</a:t>
            </a:r>
            <a:r>
              <a:rPr lang="en-US" dirty="0"/>
              <a:t> data is only available after Nov 2011, and is not available for all stores all the time. Any missing value is marked with an NA.</a:t>
            </a:r>
          </a:p>
          <a:p>
            <a:pPr lvl="2" fontAlgn="base"/>
            <a:r>
              <a:rPr lang="en-US" dirty="0"/>
              <a:t>CPI - the consumer price index</a:t>
            </a:r>
          </a:p>
          <a:p>
            <a:pPr lvl="2" fontAlgn="base"/>
            <a:r>
              <a:rPr lang="en-US" dirty="0"/>
              <a:t>Unemployment - the unemployment rate</a:t>
            </a:r>
          </a:p>
          <a:p>
            <a:pPr lvl="2" fontAlgn="base"/>
            <a:r>
              <a:rPr lang="en-US" dirty="0"/>
              <a:t>IsHoliday - whether the week is a special holiday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2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81322" y="1824843"/>
            <a:ext cx="1899138" cy="8667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Train.csv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55212" y="1789673"/>
            <a:ext cx="1899138" cy="8830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Store.csv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404717" y="1816686"/>
            <a:ext cx="1899138" cy="8830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Features.csv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42044" y="3576330"/>
            <a:ext cx="1899138" cy="8667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</p:cNvCxnSpPr>
          <p:nvPr/>
        </p:nvCxnSpPr>
        <p:spPr>
          <a:xfrm rot="16200000" flipH="1">
            <a:off x="3145943" y="1976565"/>
            <a:ext cx="306559" cy="1736663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</p:cNvCxnSpPr>
          <p:nvPr/>
        </p:nvCxnSpPr>
        <p:spPr>
          <a:xfrm rot="5400000">
            <a:off x="4947519" y="1940915"/>
            <a:ext cx="325414" cy="1789110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4183185" y="2998176"/>
            <a:ext cx="8428" cy="578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1666" y="310258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on Store id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93683" y="5408954"/>
            <a:ext cx="1899138" cy="8667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23" name="Elbow Connector 22"/>
          <p:cNvCxnSpPr>
            <a:stCxn id="7" idx="2"/>
            <a:endCxn id="18" idx="0"/>
          </p:cNvCxnSpPr>
          <p:nvPr/>
        </p:nvCxnSpPr>
        <p:spPr>
          <a:xfrm rot="16200000" flipH="1">
            <a:off x="5134508" y="3500209"/>
            <a:ext cx="965849" cy="285163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2"/>
          </p:cNvCxnSpPr>
          <p:nvPr/>
        </p:nvCxnSpPr>
        <p:spPr>
          <a:xfrm rot="5400000">
            <a:off x="7097672" y="2669414"/>
            <a:ext cx="2226252" cy="2286976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29908" y="492602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 on Store id, date, </a:t>
            </a:r>
            <a:r>
              <a:rPr lang="en-US" dirty="0" err="1" smtClean="0"/>
              <a:t>isholiday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4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convert </a:t>
            </a:r>
            <a:r>
              <a:rPr lang="en-US" dirty="0" err="1" smtClean="0"/>
              <a:t>Colab</a:t>
            </a:r>
            <a:r>
              <a:rPr lang="en-US" dirty="0" smtClean="0"/>
              <a:t> to SPARK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072" y="3530706"/>
            <a:ext cx="7162800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72" y="4714411"/>
            <a:ext cx="5248275" cy="7429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705707" y="1789673"/>
            <a:ext cx="1899138" cy="8667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Spark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55212" y="1789673"/>
            <a:ext cx="1899138" cy="8830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Environmental variables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404717" y="1816686"/>
            <a:ext cx="1899138" cy="8830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with </a:t>
            </a:r>
            <a:r>
              <a:rPr lang="en-US" dirty="0" err="1" smtClean="0"/>
              <a:t>pyspark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604845" y="2223061"/>
            <a:ext cx="1450367" cy="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6954350" y="2231218"/>
            <a:ext cx="1450367" cy="27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4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 about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721" y="2138178"/>
            <a:ext cx="6029998" cy="17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4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559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Wallmart Sales Forecast Using Deep learning</vt:lpstr>
      <vt:lpstr>Why deep learning for Forecast?</vt:lpstr>
      <vt:lpstr>Why LSTM?</vt:lpstr>
      <vt:lpstr>Can the concept of sales forecasting be used for Product demand forecasting? </vt:lpstr>
      <vt:lpstr>Walmart Dataset (sales forecast kaggle competition) </vt:lpstr>
      <vt:lpstr>PowerPoint Presentation</vt:lpstr>
      <vt:lpstr>PowerPoint Presentation</vt:lpstr>
      <vt:lpstr>Steps to convert Colab to SPARK</vt:lpstr>
      <vt:lpstr>General information about dataset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How the model is trained?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Wallmart Sales Forecast Using Deep learning</dc:title>
  <dc:creator>admin</dc:creator>
  <cp:lastModifiedBy>admin</cp:lastModifiedBy>
  <cp:revision>10</cp:revision>
  <dcterms:created xsi:type="dcterms:W3CDTF">2020-04-04T12:02:25Z</dcterms:created>
  <dcterms:modified xsi:type="dcterms:W3CDTF">2020-04-04T13:45:08Z</dcterms:modified>
</cp:coreProperties>
</file>