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71" r:id="rId5"/>
    <p:sldId id="258" r:id="rId6"/>
    <p:sldId id="260" r:id="rId7"/>
    <p:sldId id="261" r:id="rId8"/>
    <p:sldId id="262" r:id="rId9"/>
    <p:sldId id="265" r:id="rId10"/>
    <p:sldId id="268" r:id="rId11"/>
    <p:sldId id="264" r:id="rId12"/>
    <p:sldId id="267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6220173110189044/1607944556757705/2928770111703813/latest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ywellhealth.com/what-does-malignant-and-benign-mean-51424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Predictive Analysis of Breast Cancer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885" y="3886680"/>
            <a:ext cx="6831673" cy="1086237"/>
          </a:xfrm>
        </p:spPr>
        <p:txBody>
          <a:bodyPr/>
          <a:lstStyle/>
          <a:p>
            <a:r>
              <a:rPr lang="en-US" dirty="0" smtClean="0"/>
              <a:t>Induraj PR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842" y="4511252"/>
            <a:ext cx="91546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databricks-prod-cloudfront.cloud.databricks.com/public/4027ec902e239c93eaaa8714f173bcfc/6220173110189044/1607944556757705/2928770111703813/latest.html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61257"/>
            <a:ext cx="7163700" cy="63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68" y="362310"/>
            <a:ext cx="5029200" cy="966158"/>
          </a:xfrm>
        </p:spPr>
        <p:txBody>
          <a:bodyPr/>
          <a:lstStyle/>
          <a:p>
            <a:r>
              <a:rPr lang="en-US" dirty="0" smtClean="0"/>
              <a:t>Join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9236" y="362310"/>
            <a:ext cx="6102764" cy="622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68" y="1880558"/>
            <a:ext cx="47876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Clearly Concavity mean and concave point are strongly correlated</a:t>
            </a:r>
          </a:p>
          <a:p>
            <a:endParaRPr lang="en-US" sz="2000" dirty="0"/>
          </a:p>
          <a:p>
            <a:r>
              <a:rPr lang="en-US" sz="2000" dirty="0" smtClean="0"/>
              <a:t>So one of this is removed (the one with less significance)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5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556" y="1428750"/>
            <a:ext cx="5331444" cy="42416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1268" y="511628"/>
            <a:ext cx="9601200" cy="1485900"/>
          </a:xfrm>
        </p:spPr>
        <p:txBody>
          <a:bodyPr/>
          <a:lstStyle/>
          <a:p>
            <a:r>
              <a:rPr lang="en-US" dirty="0" smtClean="0"/>
              <a:t>Swarm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1268" y="1880558"/>
            <a:ext cx="56928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Swarm plot gives the idea of the variables usefulness towards identifying the different cancer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Clearly the Fractional Dimensional mean can’t be used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1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75" y="1110342"/>
            <a:ext cx="6116590" cy="1295398"/>
          </a:xfrm>
        </p:spPr>
        <p:txBody>
          <a:bodyPr>
            <a:noAutofit/>
          </a:bodyPr>
          <a:lstStyle/>
          <a:p>
            <a:r>
              <a:rPr lang="en-US" sz="2000" dirty="0" smtClean="0"/>
              <a:t>How closely a feature is related to other? </a:t>
            </a:r>
            <a:br>
              <a:rPr lang="en-US" sz="2000" dirty="0" smtClean="0"/>
            </a:br>
            <a:r>
              <a:rPr lang="en-US" sz="2000" dirty="0" smtClean="0"/>
              <a:t>To get rid of Multi-collinearity</a:t>
            </a:r>
            <a:br>
              <a:rPr lang="en-US" sz="2000" dirty="0" smtClean="0"/>
            </a:br>
            <a:r>
              <a:rPr lang="en-US" sz="2000" dirty="0" smtClean="0"/>
              <a:t>Before </a:t>
            </a:r>
            <a:r>
              <a:rPr lang="en-US" sz="2000" dirty="0"/>
              <a:t>Features were fed to ML algorithm, PCA is used here.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6360" y="0"/>
            <a:ext cx="4898709" cy="44250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7983" y="36739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02" y="2028825"/>
            <a:ext cx="4238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6314"/>
            <a:ext cx="9601200" cy="1485900"/>
          </a:xfrm>
        </p:spPr>
        <p:txBody>
          <a:bodyPr/>
          <a:lstStyle/>
          <a:p>
            <a:r>
              <a:rPr lang="en-US" dirty="0" smtClean="0"/>
              <a:t>Why F1 Score was my choice of metrics?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Accuracy </a:t>
            </a:r>
            <a:r>
              <a:rPr lang="en-US" dirty="0" smtClean="0"/>
              <a:t>(True </a:t>
            </a:r>
            <a:r>
              <a:rPr lang="en-US" dirty="0"/>
              <a:t>Positives and True negatives are more important 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F1-score (False </a:t>
            </a:r>
            <a:r>
              <a:rPr lang="en-US" dirty="0"/>
              <a:t>Negatives and False </a:t>
            </a:r>
            <a:r>
              <a:rPr lang="en-US" dirty="0" smtClean="0"/>
              <a:t>Positives)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In the Health sector, We don’t want Ebola/corona/cancer patient to be classified as Negative!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Since there is imbalanced class distribution, F1 score is better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2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" y="342899"/>
            <a:ext cx="9601200" cy="1485900"/>
          </a:xfrm>
        </p:spPr>
        <p:txBody>
          <a:bodyPr/>
          <a:lstStyle/>
          <a:p>
            <a:r>
              <a:rPr lang="en-US" dirty="0" smtClean="0"/>
              <a:t>Results of Classification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886" y="1828799"/>
            <a:ext cx="8158844" cy="47337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830286"/>
            <a:ext cx="278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Grid Search over different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69" y="255814"/>
            <a:ext cx="9601200" cy="1485900"/>
          </a:xfrm>
        </p:spPr>
        <p:txBody>
          <a:bodyPr/>
          <a:lstStyle/>
          <a:p>
            <a:r>
              <a:rPr lang="en-US" dirty="0" smtClean="0"/>
              <a:t>Conclusion: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70" y="1741714"/>
            <a:ext cx="3962401" cy="3581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Gradient Boosted Tree over performed (95.97%)</a:t>
            </a:r>
          </a:p>
          <a:p>
            <a:pPr algn="just"/>
            <a:r>
              <a:rPr lang="en-US" dirty="0" smtClean="0"/>
              <a:t>But with only a sample of 569 dataset, coming to conclusion of algorithms efficiency with respect to F1 score is skeptical</a:t>
            </a:r>
          </a:p>
          <a:p>
            <a:pPr algn="just"/>
            <a:r>
              <a:rPr lang="en-US" dirty="0" smtClean="0"/>
              <a:t>Tryout with Deep Neural Network is a Great Choice to check Classification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r="12256"/>
          <a:stretch/>
        </p:blipFill>
        <p:spPr>
          <a:xfrm>
            <a:off x="5170715" y="764867"/>
            <a:ext cx="6858000" cy="55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2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514" y="4005942"/>
            <a:ext cx="2906486" cy="413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Image Credits: MIT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10" y="683080"/>
            <a:ext cx="8009704" cy="48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472"/>
          </a:xfrm>
        </p:spPr>
        <p:txBody>
          <a:bodyPr/>
          <a:lstStyle/>
          <a:p>
            <a:r>
              <a:rPr lang="en-US" dirty="0" smtClean="0"/>
              <a:t>Breast Cancer- A Serious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One in 30 </a:t>
            </a:r>
            <a:r>
              <a:rPr lang="en-US" sz="2400" dirty="0" err="1" smtClean="0"/>
              <a:t>Womens</a:t>
            </a:r>
            <a:r>
              <a:rPr lang="en-US" sz="2400" dirty="0" smtClean="0"/>
              <a:t> suffer by Breast Cancer </a:t>
            </a:r>
          </a:p>
          <a:p>
            <a:pPr algn="just"/>
            <a:r>
              <a:rPr lang="en-US" sz="2400" dirty="0"/>
              <a:t>After skin cancer, breast cancer is the most common cancer diagnosed in women in the United States. </a:t>
            </a:r>
            <a:endParaRPr lang="en-US" sz="2400" dirty="0" smtClean="0"/>
          </a:p>
          <a:p>
            <a:pPr algn="just"/>
            <a:r>
              <a:rPr lang="en-US" sz="2400" dirty="0" smtClean="0"/>
              <a:t>Breast </a:t>
            </a:r>
            <a:r>
              <a:rPr lang="en-US" sz="2400" dirty="0"/>
              <a:t>cancer can occur in both men and women, but it's far more common in women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Diagnosis : </a:t>
            </a:r>
            <a:r>
              <a:rPr lang="en-US" sz="2400" dirty="0" err="1" smtClean="0"/>
              <a:t>MammoGraphy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5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Big Heads In the field of Predicting Cancer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929" y="1589315"/>
            <a:ext cx="8888185" cy="46264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Kiwi firm </a:t>
            </a:r>
            <a:r>
              <a:rPr lang="en-US" dirty="0" err="1" smtClean="0"/>
              <a:t>Volpara</a:t>
            </a:r>
            <a:r>
              <a:rPr lang="en-US" dirty="0" smtClean="0"/>
              <a:t> –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Volpara’s</a:t>
            </a:r>
            <a:r>
              <a:rPr lang="en-US" dirty="0"/>
              <a:t> analytics software uses Microsoft Power BI to </a:t>
            </a:r>
            <a:r>
              <a:rPr lang="en-US" dirty="0" smtClean="0"/>
              <a:t>analyze </a:t>
            </a:r>
            <a:r>
              <a:rPr lang="en-US" dirty="0"/>
              <a:t>the quality of every mammogram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IBM AI helps predict breast cancer a year before it </a:t>
            </a:r>
            <a:r>
              <a:rPr lang="en-US" dirty="0" smtClean="0"/>
              <a:t>appears </a:t>
            </a:r>
          </a:p>
          <a:p>
            <a:pPr marL="0" indent="0" algn="just">
              <a:buNone/>
            </a:pPr>
            <a:r>
              <a:rPr lang="en-US" dirty="0" smtClean="0"/>
              <a:t>	–It </a:t>
            </a:r>
            <a:r>
              <a:rPr lang="en-US" dirty="0"/>
              <a:t>combines images and medical records to achieve human-like accuracy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sz="1900" dirty="0"/>
              <a:t>MIT AI Predicts Breast Cancer Risk Up to 5 Years in </a:t>
            </a:r>
            <a:r>
              <a:rPr lang="en-US" sz="1900" dirty="0" smtClean="0"/>
              <a:t>Advance</a:t>
            </a:r>
          </a:p>
          <a:p>
            <a:pPr marL="0" indent="0" algn="just">
              <a:buNone/>
            </a:pPr>
            <a:r>
              <a:rPr lang="en-US" sz="1900" dirty="0"/>
              <a:t> </a:t>
            </a:r>
            <a:r>
              <a:rPr lang="en-US" sz="1900" dirty="0" smtClean="0"/>
              <a:t>	MIT </a:t>
            </a:r>
            <a:r>
              <a:rPr lang="en-US" sz="1900" dirty="0"/>
              <a:t>CSAIL scientists partnered with Massachusetts General Hospital to develop a deep-learning model that was trained on 90,000 full-resolution mammogram scans from 60,000 patients who were scanned over the course of several years with various outcomes.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83" y="1793761"/>
            <a:ext cx="1345775" cy="755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581" y="2918732"/>
            <a:ext cx="1607777" cy="1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Bad and the Good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92" y="1662794"/>
            <a:ext cx="4596494" cy="3581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Can be </a:t>
            </a:r>
            <a:r>
              <a:rPr lang="en-US" dirty="0" err="1" smtClean="0"/>
              <a:t>Beningn</a:t>
            </a:r>
            <a:r>
              <a:rPr lang="en-US" dirty="0" smtClean="0"/>
              <a:t> or Malignant</a:t>
            </a:r>
          </a:p>
          <a:p>
            <a:pPr algn="just"/>
            <a:r>
              <a:rPr lang="en-US" dirty="0" err="1" smtClean="0"/>
              <a:t>Beningn</a:t>
            </a:r>
            <a:r>
              <a:rPr lang="en-US" dirty="0" smtClean="0"/>
              <a:t> (basically doesn’t spread/invade neighboring cell)</a:t>
            </a:r>
          </a:p>
          <a:p>
            <a:pPr algn="just"/>
            <a:r>
              <a:rPr lang="en-US" dirty="0" smtClean="0"/>
              <a:t>Malignant (spreads to nearby Tissues, by entering into Blood Vessels)</a:t>
            </a:r>
          </a:p>
          <a:p>
            <a:pPr algn="just"/>
            <a:r>
              <a:rPr lang="en-US" dirty="0" smtClean="0"/>
              <a:t>Though </a:t>
            </a:r>
            <a:r>
              <a:rPr lang="en-US" dirty="0" err="1" smtClean="0"/>
              <a:t>chemotheraphy</a:t>
            </a:r>
            <a:r>
              <a:rPr lang="en-US" dirty="0" smtClean="0"/>
              <a:t>, surgical procedures are available, still early </a:t>
            </a:r>
            <a:r>
              <a:rPr lang="en-US" dirty="0" err="1" smtClean="0"/>
              <a:t>detetion</a:t>
            </a:r>
            <a:r>
              <a:rPr lang="en-US" dirty="0" smtClean="0"/>
              <a:t> of this type of </a:t>
            </a:r>
            <a:r>
              <a:rPr lang="en-US" dirty="0" err="1" smtClean="0"/>
              <a:t>Tumours</a:t>
            </a:r>
            <a:r>
              <a:rPr lang="en-US" dirty="0" smtClean="0"/>
              <a:t> is a challenge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81" y="1480117"/>
            <a:ext cx="6678719" cy="4455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5935777"/>
            <a:ext cx="580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https://www.verywellhealth.com/what-does-malignant-and-benign-mean-514240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453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Dataset: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75783"/>
            <a:ext cx="6642339" cy="42269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599" y="1525369"/>
            <a:ext cx="944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Inter"/>
              </a:rPr>
              <a:t>Breast Cancer Wisconsin (Diagnostic) Data Set provided by UCI.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16195" y="3665923"/>
            <a:ext cx="337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Inter"/>
              </a:rPr>
              <a:t>32 such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9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42" y="685800"/>
            <a:ext cx="5594762" cy="117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80" y="2050930"/>
            <a:ext cx="7325839" cy="468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47303" y="3424583"/>
            <a:ext cx="1633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357 benign </a:t>
            </a:r>
            <a:endParaRPr lang="en-US" dirty="0" smtClean="0"/>
          </a:p>
          <a:p>
            <a:r>
              <a:rPr lang="en-US" dirty="0" smtClean="0"/>
              <a:t>212 malignant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2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325" y="560631"/>
            <a:ext cx="25189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EDA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7349" y="2586434"/>
            <a:ext cx="29256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Many visualization plots just to ensure neither irrelevant features gets into model nor the useful feature gets </a:t>
            </a:r>
            <a:r>
              <a:rPr lang="en-US" dirty="0" smtClean="0"/>
              <a:t>omitted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73060" y="552912"/>
            <a:ext cx="2002972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79701" y="552912"/>
            <a:ext cx="2002972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805242" y="1572290"/>
            <a:ext cx="2151890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96325" y="2579859"/>
            <a:ext cx="1327939" cy="5326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Violin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11803" y="2586434"/>
            <a:ext cx="1225723" cy="59469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968509" y="2639081"/>
            <a:ext cx="1538367" cy="5288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167925" y="2527781"/>
            <a:ext cx="1287557" cy="5961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196960" y="3624469"/>
            <a:ext cx="2002972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123988" y="4507251"/>
            <a:ext cx="2148916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96960" y="5374266"/>
            <a:ext cx="2002972" cy="6236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6"/>
            <a:endCxn id="8" idx="2"/>
          </p:cNvCxnSpPr>
          <p:nvPr/>
        </p:nvCxnSpPr>
        <p:spPr>
          <a:xfrm>
            <a:off x="8176032" y="864738"/>
            <a:ext cx="703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9" idx="0"/>
          </p:cNvCxnSpPr>
          <p:nvPr/>
        </p:nvCxnSpPr>
        <p:spPr>
          <a:xfrm>
            <a:off x="9881187" y="1176564"/>
            <a:ext cx="0" cy="39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4"/>
            <a:endCxn id="10" idx="0"/>
          </p:cNvCxnSpPr>
          <p:nvPr/>
        </p:nvCxnSpPr>
        <p:spPr>
          <a:xfrm flipH="1">
            <a:off x="6460295" y="2195942"/>
            <a:ext cx="3420892" cy="38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  <a:endCxn id="14" idx="0"/>
          </p:cNvCxnSpPr>
          <p:nvPr/>
        </p:nvCxnSpPr>
        <p:spPr>
          <a:xfrm flipH="1">
            <a:off x="7811704" y="2195942"/>
            <a:ext cx="2069483" cy="33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2" idx="0"/>
          </p:cNvCxnSpPr>
          <p:nvPr/>
        </p:nvCxnSpPr>
        <p:spPr>
          <a:xfrm flipH="1">
            <a:off x="9224665" y="2195942"/>
            <a:ext cx="656522" cy="39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4"/>
            <a:endCxn id="13" idx="0"/>
          </p:cNvCxnSpPr>
          <p:nvPr/>
        </p:nvCxnSpPr>
        <p:spPr>
          <a:xfrm>
            <a:off x="9881187" y="2195942"/>
            <a:ext cx="856506" cy="44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4"/>
            <a:endCxn id="15" idx="0"/>
          </p:cNvCxnSpPr>
          <p:nvPr/>
        </p:nvCxnSpPr>
        <p:spPr>
          <a:xfrm>
            <a:off x="6460295" y="3112523"/>
            <a:ext cx="2738151" cy="51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  <a:endCxn id="15" idx="0"/>
          </p:cNvCxnSpPr>
          <p:nvPr/>
        </p:nvCxnSpPr>
        <p:spPr>
          <a:xfrm>
            <a:off x="7811704" y="3123883"/>
            <a:ext cx="1386742" cy="50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4"/>
            <a:endCxn id="15" idx="0"/>
          </p:cNvCxnSpPr>
          <p:nvPr/>
        </p:nvCxnSpPr>
        <p:spPr>
          <a:xfrm flipH="1">
            <a:off x="9198446" y="3181133"/>
            <a:ext cx="26219" cy="44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4"/>
            <a:endCxn id="15" idx="0"/>
          </p:cNvCxnSpPr>
          <p:nvPr/>
        </p:nvCxnSpPr>
        <p:spPr>
          <a:xfrm flipH="1">
            <a:off x="9198446" y="3167905"/>
            <a:ext cx="1539247" cy="45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4"/>
            <a:endCxn id="16" idx="0"/>
          </p:cNvCxnSpPr>
          <p:nvPr/>
        </p:nvCxnSpPr>
        <p:spPr>
          <a:xfrm>
            <a:off x="9198446" y="4248121"/>
            <a:ext cx="0" cy="25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6" idx="4"/>
            <a:endCxn id="17" idx="0"/>
          </p:cNvCxnSpPr>
          <p:nvPr/>
        </p:nvCxnSpPr>
        <p:spPr>
          <a:xfrm>
            <a:off x="9198446" y="5130903"/>
            <a:ext cx="0" cy="24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2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variable is important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VIOLIN PLOT</a:t>
            </a:r>
          </a:p>
          <a:p>
            <a:r>
              <a:rPr lang="en-US" dirty="0" smtClean="0"/>
              <a:t>From Texture mean, we can find median of M and B are separated, meaning that they are good for classification</a:t>
            </a:r>
          </a:p>
          <a:p>
            <a:r>
              <a:rPr lang="en-US" dirty="0" smtClean="0"/>
              <a:t>Fractal dimensional mean on other hand has M and B’s median matching, so it gives question of should they be ignored</a:t>
            </a:r>
          </a:p>
          <a:p>
            <a:r>
              <a:rPr lang="en-US" dirty="0" smtClean="0"/>
              <a:t>Concavity worse and concave worst point are similar, so are they correlated?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5046506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violin plot though gives a little intuition about variable significance, but still leaves with a bit of confusion, so we check the Join plot</a:t>
            </a:r>
          </a:p>
        </p:txBody>
      </p:sp>
    </p:spTree>
    <p:extLst>
      <p:ext uri="{BB962C8B-B14F-4D97-AF65-F5344CB8AC3E}">
        <p14:creationId xmlns:p14="http://schemas.microsoft.com/office/powerpoint/2010/main" val="10764239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319</TotalTime>
  <Words>452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Inter</vt:lpstr>
      <vt:lpstr>Crop</vt:lpstr>
      <vt:lpstr>Predictive Analysis of Breast Cancer</vt:lpstr>
      <vt:lpstr>PowerPoint Presentation</vt:lpstr>
      <vt:lpstr>Breast Cancer- A Serious Threat</vt:lpstr>
      <vt:lpstr>Big Heads In the field of Predicting Cancer</vt:lpstr>
      <vt:lpstr>The Bad and the Good </vt:lpstr>
      <vt:lpstr>Overview of our Dataset: </vt:lpstr>
      <vt:lpstr>PowerPoint Presentation</vt:lpstr>
      <vt:lpstr>PowerPoint Presentation</vt:lpstr>
      <vt:lpstr>Checking if variable is important</vt:lpstr>
      <vt:lpstr>PowerPoint Presentation</vt:lpstr>
      <vt:lpstr>Join plot</vt:lpstr>
      <vt:lpstr>Swarm plot</vt:lpstr>
      <vt:lpstr>How closely a feature is related to other?  To get rid of Multi-collinearity Before Features were fed to ML algorithm, PCA is used here.    </vt:lpstr>
      <vt:lpstr>Why F1 Score was my choice of metrics? </vt:lpstr>
      <vt:lpstr>Results of Classification Algorithm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of Breast Cancer</dc:title>
  <dc:creator>induraj Pudhupattu Ramamurthy</dc:creator>
  <cp:lastModifiedBy>induraj Pudhupattu Ramamurthy</cp:lastModifiedBy>
  <cp:revision>22</cp:revision>
  <dcterms:created xsi:type="dcterms:W3CDTF">2020-02-29T23:16:46Z</dcterms:created>
  <dcterms:modified xsi:type="dcterms:W3CDTF">2020-03-01T11:50:26Z</dcterms:modified>
</cp:coreProperties>
</file>