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0" r:id="rId15"/>
    <p:sldId id="279" r:id="rId16"/>
    <p:sldId id="27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FECC-DEDF-44CF-AA5C-B1DCA66B5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EBCF2-5FD0-4545-B258-B9D17418B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7B77-EFFC-4523-AE0A-47FF8FD2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2859-644E-41F9-9A9A-E907B667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5E81-6184-417F-9520-37F34A17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265B-AA0C-4F4A-BA40-8D860F55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EFFEE-F238-445A-8383-72FC78E3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AA4F-A64A-433E-88DD-125B0AD1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4374-81D8-47E8-821C-4494DBF5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1DFD-A832-44AD-96FE-CA3F42CD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31684-9E0F-4B11-A6C4-625C01F7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7AC60-B1A1-4751-9655-780EF0125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2E0BF-9221-43C1-8896-05669D37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A2FA-264C-4C08-A366-3892C26D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EC84-CA8C-4349-87F2-CD49F35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3E01-8F9E-425C-83FA-EBBA9E23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3A42-97DC-4B4F-9DE4-62DE631B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7799-97C3-4374-821F-9E2D29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94D6-F4A1-432D-A056-C00342E7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E9AE-6E8C-405A-8871-006BE7B6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9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9851-1772-45DB-BDEF-E9DFBFD3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61DB6-F863-429F-960F-66B715A5F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17DA-0E43-40E2-8124-C7495714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FBB99-6D1E-41C8-B12D-C0D549EE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A378-BC07-4E84-A59A-077915B9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60FE-3034-4E16-9A47-9A214EBA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231F-9000-405A-8064-D71968AE4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795BC-8BEC-411D-8D85-33813E37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60B65-2A71-466A-B831-FFA4C5B3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AE1D-6F26-47A1-A54B-1DDE6C77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3CC36-C63B-41A2-BE59-7D78B1F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6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8815-31AF-46D5-B5EF-11EC23AF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BA55-11F5-4787-883C-B393B3F8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A801F-7C1D-4AA6-BB2D-377F56790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2895B-1AC8-46AA-B930-48301A69C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11572-C80F-4BE5-B457-79A233EF8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DB23F-17F4-44B1-A186-413175FE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4D553-EE01-4BD6-99C5-557337A2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301C9-9A1B-4E62-99E1-73A8CD64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94D8-753F-4356-8D92-DD85218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6B026-E61C-402D-AFF2-636FB95D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28FE4-102F-4142-95B4-F08B6D38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3A4C9-F064-4985-8768-12688187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A40A2-7C9E-4200-BD96-8CE2F5EC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787E8-9DA3-4BF9-B099-CD490B34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21711-5DD8-4C40-A0FA-9997397F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91CF-852F-4403-9270-6F835F77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CC5B-9115-4B85-874F-DB9F8410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D864-3946-4E53-9B7A-F6875D43A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9475A-45DC-4FB9-A4B9-EF46DC20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EB39E-34A0-4D54-81D6-C5444082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80DA8-373D-4BF5-BAF5-F63E6979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FF33-1A66-4F99-9345-D9612529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9732D-AFAF-467F-B727-D03E81A6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78A2F-42C3-4232-A590-4BD27D845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0C65A-7613-4C96-AD44-85602891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A480-68D4-403B-B3E5-F2161E4F62A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C21BF-B568-4338-B445-311520BE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4C89A-F5EE-49E0-AB86-18914B86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329C5-8C07-4520-9F26-AF52362F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05E7-243F-431D-B142-7D96B64F8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CDC8-1EC5-4489-80E1-F7B11B472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A480-68D4-403B-B3E5-F2161E4F62AC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81A8-9D6C-4C1F-9D4E-EE4B5CB31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1E1B-F551-4D55-A3C8-1EB932BAF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363E-E458-4F19-AF37-8C3666D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2C3C-91FE-4FFC-A393-612F8772A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GFM </a:t>
            </a:r>
            <a:r>
              <a:rPr lang="it-IT" dirty="0" err="1"/>
              <a:t>Autotuning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4366C-9CF5-4FB4-B5A2-488002000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5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B6A-52F6-48B7-B6A7-A8D1F964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Autotuning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1532-4C6A-4031-B0EE-D39A945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12: waiting steady state</a:t>
            </a:r>
          </a:p>
          <a:p>
            <a:pPr lvl="1"/>
            <a:r>
              <a:rPr lang="en-US" dirty="0"/>
              <a:t>Description: wait the end of the transient</a:t>
            </a:r>
          </a:p>
          <a:p>
            <a:pPr lvl="1"/>
            <a:r>
              <a:rPr lang="en-US" dirty="0"/>
              <a:t>Control mode: speed</a:t>
            </a:r>
          </a:p>
          <a:p>
            <a:pPr lvl="1"/>
            <a:r>
              <a:rPr lang="en-US" dirty="0"/>
              <a:t>Transitions: </a:t>
            </a:r>
          </a:p>
          <a:p>
            <a:pPr lvl="2"/>
            <a:r>
              <a:rPr lang="en-US" dirty="0"/>
              <a:t>to state 8 after min(0.4*</a:t>
            </a:r>
            <a:r>
              <a:rPr lang="en-US" i="1" dirty="0"/>
              <a:t>TrialTime,3.0*rise time) </a:t>
            </a:r>
            <a:r>
              <a:rPr lang="en-US" dirty="0"/>
              <a:t>seconds.</a:t>
            </a:r>
          </a:p>
          <a:p>
            <a:pPr lvl="2"/>
            <a:r>
              <a:rPr lang="en-US" dirty="0"/>
              <a:t>To state 9 if the speed overshoot is greater than 30%.</a:t>
            </a:r>
          </a:p>
          <a:p>
            <a:pPr lvl="1"/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2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B6A-52F6-48B7-B6A7-A8D1F964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Autotuning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1532-4C6A-4031-B0EE-D39A945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State 13: computing variance</a:t>
            </a:r>
          </a:p>
          <a:p>
            <a:pPr lvl="1"/>
            <a:r>
              <a:rPr lang="en-US" dirty="0"/>
              <a:t>Description: compute torque variance and standard deviation </a:t>
            </a:r>
            <a:r>
              <a:rPr lang="en-US" i="1" dirty="0"/>
              <a:t>SIGMA</a:t>
            </a:r>
          </a:p>
          <a:p>
            <a:pPr lvl="1"/>
            <a:r>
              <a:rPr lang="en-US" dirty="0"/>
              <a:t>Control mode: speed</a:t>
            </a:r>
          </a:p>
          <a:p>
            <a:pPr lvl="1"/>
            <a:r>
              <a:rPr lang="en-US" dirty="0"/>
              <a:t>Transitions: </a:t>
            </a:r>
          </a:p>
          <a:p>
            <a:pPr lvl="2"/>
            <a:r>
              <a:rPr lang="en-US" dirty="0"/>
              <a:t>to state 9 after min(0.7*</a:t>
            </a:r>
            <a:r>
              <a:rPr lang="en-US" i="1" dirty="0"/>
              <a:t>TrialTime,5.0*rise time) </a:t>
            </a:r>
            <a:r>
              <a:rPr lang="en-US" dirty="0"/>
              <a:t>seconds If the standard deviation </a:t>
            </a:r>
            <a:r>
              <a:rPr lang="en-US" i="1" dirty="0"/>
              <a:t>SIGMA </a:t>
            </a:r>
            <a:r>
              <a:rPr lang="en-US" dirty="0"/>
              <a:t> is smaller than the threshold and the control bandwidth is smaller than the maximum value, increasing the controller bandwidth</a:t>
            </a:r>
          </a:p>
          <a:p>
            <a:pPr lvl="2"/>
            <a:r>
              <a:rPr lang="en-US" dirty="0"/>
              <a:t>To state 14 after min(0.7*</a:t>
            </a:r>
            <a:r>
              <a:rPr lang="en-US" i="1" dirty="0"/>
              <a:t>TrialTime,5.0*rise time) </a:t>
            </a:r>
            <a:r>
              <a:rPr lang="en-US" dirty="0"/>
              <a:t>seconds If the standard deviation </a:t>
            </a:r>
            <a:r>
              <a:rPr lang="en-US" i="1" dirty="0"/>
              <a:t>SIGMA </a:t>
            </a:r>
            <a:r>
              <a:rPr lang="en-US" dirty="0"/>
              <a:t> is greater than the threshold and the control bandwidth is greater than the maximum value. </a:t>
            </a:r>
          </a:p>
          <a:p>
            <a:r>
              <a:rPr lang="en-US" dirty="0"/>
              <a:t>State 9: save tuning at high-speed levels</a:t>
            </a:r>
          </a:p>
          <a:p>
            <a:pPr lvl="1"/>
            <a:r>
              <a:rPr lang="en-US" dirty="0"/>
              <a:t>Description: update high-speed controller parameters</a:t>
            </a:r>
          </a:p>
          <a:p>
            <a:pPr lvl="1"/>
            <a:r>
              <a:rPr lang="en-US" dirty="0"/>
              <a:t>Control mode: speed</a:t>
            </a:r>
          </a:p>
          <a:p>
            <a:pPr lvl="1"/>
            <a:r>
              <a:rPr lang="en-US" dirty="0"/>
              <a:t>Transitions: to state 15 when the parameters have been updated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1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B6A-52F6-48B7-B6A7-A8D1F964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Autotuning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1532-4C6A-4031-B0EE-D39A945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State 15: tuning completed</a:t>
            </a:r>
          </a:p>
          <a:p>
            <a:pPr lvl="1"/>
            <a:r>
              <a:rPr lang="en-US" dirty="0"/>
              <a:t>Description: tuning completed, final state.</a:t>
            </a:r>
            <a:endParaRPr lang="en-US" i="1" dirty="0"/>
          </a:p>
          <a:p>
            <a:pPr lvl="1"/>
            <a:r>
              <a:rPr lang="en-US" dirty="0"/>
              <a:t>Control mode: speed</a:t>
            </a:r>
          </a:p>
          <a:p>
            <a:pPr lvl="1"/>
            <a:r>
              <a:rPr lang="en-US" dirty="0"/>
              <a:t>Transitions: NONE</a:t>
            </a:r>
          </a:p>
          <a:p>
            <a:r>
              <a:rPr lang="en-US" dirty="0"/>
              <a:t>State 91: velocity tracking error</a:t>
            </a:r>
          </a:p>
          <a:p>
            <a:pPr lvl="1"/>
            <a:r>
              <a:rPr lang="en-US" dirty="0"/>
              <a:t>Description: unable to reach steady state during the tuning phase</a:t>
            </a:r>
            <a:endParaRPr lang="en-US" i="1" dirty="0"/>
          </a:p>
          <a:p>
            <a:pPr lvl="1"/>
            <a:r>
              <a:rPr lang="en-US" dirty="0"/>
              <a:t>Control mode: speed</a:t>
            </a:r>
          </a:p>
          <a:p>
            <a:pPr lvl="1"/>
            <a:r>
              <a:rPr lang="en-US" dirty="0"/>
              <a:t>Transitions: NONE</a:t>
            </a:r>
          </a:p>
          <a:p>
            <a:r>
              <a:rPr lang="en-US" dirty="0"/>
              <a:t>State 92: parameter identification error</a:t>
            </a:r>
          </a:p>
          <a:p>
            <a:pPr lvl="1"/>
            <a:r>
              <a:rPr lang="en-US" dirty="0"/>
              <a:t>Description: unable to identify the model</a:t>
            </a:r>
            <a:endParaRPr lang="en-US" i="1" dirty="0"/>
          </a:p>
          <a:p>
            <a:pPr lvl="1"/>
            <a:r>
              <a:rPr lang="en-US" dirty="0"/>
              <a:t>Control mode: torque</a:t>
            </a:r>
          </a:p>
          <a:p>
            <a:pPr lvl="1"/>
            <a:r>
              <a:rPr lang="en-US" dirty="0"/>
              <a:t>Transitions: NONE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9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B6A-52F6-48B7-B6A7-A8D1F964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Autotuning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1532-4C6A-4031-B0EE-D39A945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State 99: constraints violation</a:t>
            </a:r>
          </a:p>
          <a:p>
            <a:pPr lvl="1"/>
            <a:r>
              <a:rPr lang="en-US" dirty="0"/>
              <a:t>Description: constraints violation</a:t>
            </a:r>
            <a:endParaRPr lang="en-US" i="1" dirty="0"/>
          </a:p>
          <a:p>
            <a:pPr lvl="1"/>
            <a:r>
              <a:rPr lang="en-US" dirty="0"/>
              <a:t>Control mode: speed/torque</a:t>
            </a:r>
          </a:p>
          <a:p>
            <a:pPr lvl="1"/>
            <a:r>
              <a:rPr lang="en-US" dirty="0"/>
              <a:t>Transitions: NONE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6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B6A-52F6-48B7-B6A7-A8D1F964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HIL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FC350-A5D4-45AC-B25A-7D424065EA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Estimated friction compared to the HIL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COMPLETE TEST CAMPAIN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1BDE323D-9721-4A34-B755-1FD4C7DACE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23425"/>
            <a:ext cx="5181600" cy="2955737"/>
          </a:xfrm>
        </p:spPr>
      </p:pic>
    </p:spTree>
    <p:extLst>
      <p:ext uri="{BB962C8B-B14F-4D97-AF65-F5344CB8AC3E}">
        <p14:creationId xmlns:p14="http://schemas.microsoft.com/office/powerpoint/2010/main" val="187504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1CE1-217B-4137-B9E1-0668A46C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constraints amplitude and identified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AE974-4C26-4DB1-8576-CD7CD85C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3709" y="1825625"/>
            <a:ext cx="8031259" cy="48236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5FAEE3-2070-403A-ACC7-E96E3592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11477" cy="4351338"/>
          </a:xfrm>
        </p:spPr>
        <p:txBody>
          <a:bodyPr>
            <a:normAutofit/>
          </a:bodyPr>
          <a:lstStyle/>
          <a:p>
            <a:r>
              <a:rPr lang="en-US" dirty="0"/>
              <a:t>Coulomb friction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Coulomb friction requires multiple test to having a correct estimation.</a:t>
            </a:r>
          </a:p>
        </p:txBody>
      </p:sp>
    </p:spTree>
    <p:extLst>
      <p:ext uri="{BB962C8B-B14F-4D97-AF65-F5344CB8AC3E}">
        <p14:creationId xmlns:p14="http://schemas.microsoft.com/office/powerpoint/2010/main" val="257400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1CE1-217B-4137-B9E1-0668A46C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constraints amplitude and identified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AE974-4C26-4DB1-8576-CD7CD85C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390" y="1825625"/>
            <a:ext cx="8095897" cy="48236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5FAEE3-2070-403A-ACC7-E96E3592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11477" cy="4351338"/>
          </a:xfrm>
        </p:spPr>
        <p:txBody>
          <a:bodyPr>
            <a:normAutofit/>
          </a:bodyPr>
          <a:lstStyle/>
          <a:p>
            <a:r>
              <a:rPr lang="en-US" dirty="0"/>
              <a:t>Inertia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Low speed and low torques reduces estimation accuracy. </a:t>
            </a:r>
          </a:p>
        </p:txBody>
      </p:sp>
    </p:spTree>
    <p:extLst>
      <p:ext uri="{BB962C8B-B14F-4D97-AF65-F5344CB8AC3E}">
        <p14:creationId xmlns:p14="http://schemas.microsoft.com/office/powerpoint/2010/main" val="152814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1CE1-217B-4137-B9E1-0668A46C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constraints amplitude and identified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AE974-4C26-4DB1-8576-CD7CD85C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1390" y="1825625"/>
            <a:ext cx="8095897" cy="48236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5FAEE3-2070-403A-ACC7-E96E3592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1147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Viscous friction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Low speed and low torques reduces estimation accuracy. </a:t>
            </a:r>
          </a:p>
          <a:p>
            <a:pPr marL="0" indent="0">
              <a:buNone/>
            </a:pPr>
            <a:r>
              <a:rPr lang="en-US" dirty="0"/>
              <a:t>It depends on the accuracy of Coulomb friction identification </a:t>
            </a:r>
          </a:p>
        </p:txBody>
      </p:sp>
    </p:spTree>
    <p:extLst>
      <p:ext uri="{BB962C8B-B14F-4D97-AF65-F5344CB8AC3E}">
        <p14:creationId xmlns:p14="http://schemas.microsoft.com/office/powerpoint/2010/main" val="109774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02E4-1B32-4004-B58D-15683B60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039E-9FB4-4AE1-B16E-DCEBA6B26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Required imputed</a:t>
            </a:r>
          </a:p>
          <a:p>
            <a:endParaRPr lang="en-US" dirty="0"/>
          </a:p>
          <a:p>
            <a:r>
              <a:rPr lang="en-US" dirty="0" err="1"/>
              <a:t>maxTrq</a:t>
            </a:r>
            <a:r>
              <a:rPr lang="en-US" dirty="0"/>
              <a:t>  maximum allow torque</a:t>
            </a:r>
          </a:p>
          <a:p>
            <a:r>
              <a:rPr lang="en-US" dirty="0" err="1"/>
              <a:t>maxVel</a:t>
            </a:r>
            <a:r>
              <a:rPr lang="en-US" dirty="0"/>
              <a:t>  maximum positive speed</a:t>
            </a:r>
          </a:p>
          <a:p>
            <a:r>
              <a:rPr lang="en-US" dirty="0" err="1"/>
              <a:t>maxPos</a:t>
            </a:r>
            <a:r>
              <a:rPr lang="en-US" dirty="0"/>
              <a:t> maximum positive position</a:t>
            </a:r>
          </a:p>
          <a:p>
            <a:r>
              <a:rPr lang="en-US" dirty="0" err="1"/>
              <a:t>minVel</a:t>
            </a:r>
            <a:r>
              <a:rPr lang="en-US" dirty="0"/>
              <a:t> maximum negative speed</a:t>
            </a:r>
          </a:p>
          <a:p>
            <a:r>
              <a:rPr lang="en-US" dirty="0" err="1"/>
              <a:t>minPos</a:t>
            </a:r>
            <a:r>
              <a:rPr lang="en-US" dirty="0"/>
              <a:t> maximum negative position;</a:t>
            </a:r>
          </a:p>
          <a:p>
            <a:r>
              <a:rPr lang="en-US" dirty="0" err="1"/>
              <a:t>phi_m_v</a:t>
            </a:r>
            <a:r>
              <a:rPr lang="en-US" dirty="0"/>
              <a:t>  speed loop phase margin (now 75°)</a:t>
            </a:r>
          </a:p>
          <a:p>
            <a:r>
              <a:rPr lang="en-US" dirty="0" err="1"/>
              <a:t>MinWc</a:t>
            </a:r>
            <a:r>
              <a:rPr lang="en-US" dirty="0"/>
              <a:t> minimum value of the controller bandwidth</a:t>
            </a:r>
          </a:p>
          <a:p>
            <a:r>
              <a:rPr lang="en-US" dirty="0" err="1"/>
              <a:t>MaxWc</a:t>
            </a:r>
            <a:r>
              <a:rPr lang="en-US" dirty="0"/>
              <a:t> maximum value of the controller bandwidth</a:t>
            </a:r>
          </a:p>
          <a:p>
            <a:r>
              <a:rPr lang="en-US" dirty="0" err="1"/>
              <a:t>pOscillationTollerance</a:t>
            </a:r>
            <a:r>
              <a:rPr lang="en-US" dirty="0"/>
              <a:t> allow torque oscillation tolerance, torque standard deviation will be smaller than </a:t>
            </a:r>
            <a:r>
              <a:rPr lang="en-US" dirty="0" err="1"/>
              <a:t>maxTrq</a:t>
            </a:r>
            <a:r>
              <a:rPr lang="en-US" dirty="0"/>
              <a:t>*</a:t>
            </a:r>
            <a:r>
              <a:rPr lang="en-US" dirty="0" err="1"/>
              <a:t>pOscillationTollerance</a:t>
            </a:r>
            <a:r>
              <a:rPr lang="en-US" dirty="0"/>
              <a:t> (now 0.3)</a:t>
            </a:r>
          </a:p>
          <a:p>
            <a:r>
              <a:rPr lang="en-US" dirty="0" err="1"/>
              <a:t>pLow_Vel_Thr</a:t>
            </a:r>
            <a:r>
              <a:rPr lang="en-US" dirty="0"/>
              <a:t> threshold between low- and high-speed conditions.</a:t>
            </a:r>
          </a:p>
        </p:txBody>
      </p:sp>
    </p:spTree>
    <p:extLst>
      <p:ext uri="{BB962C8B-B14F-4D97-AF65-F5344CB8AC3E}">
        <p14:creationId xmlns:p14="http://schemas.microsoft.com/office/powerpoint/2010/main" val="353697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B6A-52F6-48B7-B6A7-A8D1F964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Autotuning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1532-4C6A-4031-B0EE-D39A945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0: Noise Level Identification</a:t>
            </a:r>
          </a:p>
          <a:p>
            <a:pPr lvl="1"/>
            <a:r>
              <a:rPr lang="en-US" dirty="0"/>
              <a:t>Description: Identify velocity noise. The motor does not move, noise is the maximum absolute value of the velocity</a:t>
            </a:r>
          </a:p>
          <a:p>
            <a:pPr lvl="1"/>
            <a:r>
              <a:rPr lang="en-US" dirty="0"/>
              <a:t>Control mode: torque</a:t>
            </a:r>
          </a:p>
          <a:p>
            <a:pPr lvl="1"/>
            <a:r>
              <a:rPr lang="en-US" dirty="0"/>
              <a:t>Transitions: to state </a:t>
            </a:r>
            <a:r>
              <a:rPr lang="en-US" i="1" dirty="0" err="1"/>
              <a:t>TimeId</a:t>
            </a:r>
            <a:r>
              <a:rPr lang="en-US" i="1" dirty="0"/>
              <a:t> (default: 1.0) </a:t>
            </a:r>
            <a:r>
              <a:rPr lang="en-US" dirty="0"/>
              <a:t>seconds.</a:t>
            </a:r>
          </a:p>
          <a:p>
            <a:r>
              <a:rPr lang="en-US" dirty="0"/>
              <a:t>State 1: Static friction identification</a:t>
            </a:r>
          </a:p>
          <a:p>
            <a:pPr lvl="1"/>
            <a:r>
              <a:rPr lang="en-US" dirty="0"/>
              <a:t>Description: Identify static friction (namely, the Coulomb coefficient). The torque is increased until the motor start to move.</a:t>
            </a:r>
          </a:p>
          <a:p>
            <a:pPr lvl="1"/>
            <a:r>
              <a:rPr lang="en-US" dirty="0"/>
              <a:t>Control mode: torque</a:t>
            </a:r>
          </a:p>
          <a:p>
            <a:pPr lvl="1"/>
            <a:r>
              <a:rPr lang="en-US" dirty="0"/>
              <a:t>Transitions: to state 1 for </a:t>
            </a:r>
            <a:r>
              <a:rPr lang="en-US" i="1" dirty="0" err="1"/>
              <a:t>friction_trial</a:t>
            </a:r>
            <a:r>
              <a:rPr lang="en-US" dirty="0"/>
              <a:t> times, then go to state 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6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B6A-52F6-48B7-B6A7-A8D1F964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Autotuning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1532-4C6A-4031-B0EE-D39A945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2: Inertia identification</a:t>
            </a:r>
          </a:p>
          <a:p>
            <a:pPr lvl="1"/>
            <a:r>
              <a:rPr lang="en-US" dirty="0"/>
              <a:t>Description: Identify viscous friction coefficient and the motor inertia. The motor moves in positive and negative directions.</a:t>
            </a:r>
          </a:p>
          <a:p>
            <a:pPr lvl="1"/>
            <a:r>
              <a:rPr lang="en-US" dirty="0"/>
              <a:t>Control mode: torque</a:t>
            </a:r>
          </a:p>
          <a:p>
            <a:pPr lvl="1"/>
            <a:r>
              <a:rPr lang="en-US" dirty="0"/>
              <a:t>Transitions: to state 1 after </a:t>
            </a:r>
            <a:r>
              <a:rPr lang="en-US" i="1" dirty="0" err="1"/>
              <a:t>Time_identification</a:t>
            </a:r>
            <a:r>
              <a:rPr lang="en-US" i="1" dirty="0"/>
              <a:t> (default: 7.0) </a:t>
            </a:r>
            <a:r>
              <a:rPr lang="en-US" dirty="0"/>
              <a:t>seconds.</a:t>
            </a:r>
          </a:p>
          <a:p>
            <a:r>
              <a:rPr lang="en-US" dirty="0"/>
              <a:t>State 3: Inertia identification - stopping</a:t>
            </a:r>
          </a:p>
          <a:p>
            <a:pPr lvl="1"/>
            <a:r>
              <a:rPr lang="en-US" dirty="0"/>
              <a:t>Description: stop motor after identification.</a:t>
            </a:r>
          </a:p>
          <a:p>
            <a:pPr lvl="1"/>
            <a:r>
              <a:rPr lang="en-US" dirty="0"/>
              <a:t>Control mode: torque</a:t>
            </a:r>
          </a:p>
          <a:p>
            <a:pPr lvl="1"/>
            <a:r>
              <a:rPr lang="en-US" dirty="0"/>
              <a:t>Transitions: </a:t>
            </a:r>
          </a:p>
          <a:p>
            <a:pPr lvl="2"/>
            <a:r>
              <a:rPr lang="en-US" dirty="0"/>
              <a:t>to state 4 if the identified parameters are correct setting the bandwidth equal to the minimum value</a:t>
            </a:r>
          </a:p>
          <a:p>
            <a:pPr lvl="2"/>
            <a:r>
              <a:rPr lang="en-US" dirty="0"/>
              <a:t> to state 100 otherwise.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B6A-52F6-48B7-B6A7-A8D1F964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Autotuning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1532-4C6A-4031-B0EE-D39A945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100: reset to wrong model identification</a:t>
            </a:r>
          </a:p>
          <a:p>
            <a:pPr lvl="1"/>
            <a:r>
              <a:rPr lang="en-US" dirty="0"/>
              <a:t>Description: reset the </a:t>
            </a:r>
            <a:r>
              <a:rPr lang="en-US" dirty="0" err="1"/>
              <a:t>autotuner</a:t>
            </a:r>
            <a:r>
              <a:rPr lang="en-US" dirty="0"/>
              <a:t> and repeat identification</a:t>
            </a:r>
          </a:p>
          <a:p>
            <a:pPr lvl="1"/>
            <a:r>
              <a:rPr lang="en-US" dirty="0"/>
              <a:t>Control mode: torque</a:t>
            </a:r>
          </a:p>
          <a:p>
            <a:pPr lvl="1"/>
            <a:r>
              <a:rPr lang="en-US" dirty="0"/>
              <a:t>Transitions: to state 0 if </a:t>
            </a:r>
            <a:r>
              <a:rPr lang="en-US" i="1" dirty="0" err="1"/>
              <a:t>estimation_trials</a:t>
            </a:r>
            <a:r>
              <a:rPr lang="en-US" i="1" dirty="0"/>
              <a:t> </a:t>
            </a:r>
            <a:r>
              <a:rPr lang="en-US" dirty="0"/>
              <a:t>is less than 3, otherwise go to state 92.</a:t>
            </a:r>
            <a:endParaRPr lang="en-US" i="1" dirty="0"/>
          </a:p>
          <a:p>
            <a:r>
              <a:rPr lang="en-US" dirty="0"/>
              <a:t>State 4: tuning at low-speed levels</a:t>
            </a:r>
          </a:p>
          <a:p>
            <a:pPr lvl="1"/>
            <a:r>
              <a:rPr lang="en-US" dirty="0"/>
              <a:t>Description: update low-speed controller parameters and switch to speed mode.</a:t>
            </a:r>
          </a:p>
          <a:p>
            <a:pPr lvl="1"/>
            <a:r>
              <a:rPr lang="en-US" dirty="0"/>
              <a:t>Control mode: torque</a:t>
            </a:r>
          </a:p>
          <a:p>
            <a:pPr lvl="1"/>
            <a:r>
              <a:rPr lang="en-US" dirty="0"/>
              <a:t>Transitions: to state 5 when the parameters have been updated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B6A-52F6-48B7-B6A7-A8D1F964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Autotuning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1532-4C6A-4031-B0EE-D39A945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5: stop movements</a:t>
            </a:r>
          </a:p>
          <a:p>
            <a:pPr lvl="1"/>
            <a:r>
              <a:rPr lang="en-US" dirty="0"/>
              <a:t>Description: ensure that the motor is stopped</a:t>
            </a:r>
          </a:p>
          <a:p>
            <a:pPr lvl="1"/>
            <a:r>
              <a:rPr lang="en-US" dirty="0"/>
              <a:t>Control mode: speed</a:t>
            </a:r>
          </a:p>
          <a:p>
            <a:pPr lvl="1"/>
            <a:r>
              <a:rPr lang="en-US" dirty="0"/>
              <a:t>Transitions: to state 6 after </a:t>
            </a:r>
            <a:r>
              <a:rPr lang="en-US" i="1" dirty="0" err="1"/>
              <a:t>TrialTime</a:t>
            </a:r>
            <a:r>
              <a:rPr lang="en-US" i="1" dirty="0"/>
              <a:t> (default: 2.0) </a:t>
            </a:r>
            <a:r>
              <a:rPr lang="en-US" dirty="0"/>
              <a:t>seconds, or 0.2*</a:t>
            </a:r>
            <a:r>
              <a:rPr lang="en-US" i="1" dirty="0" err="1"/>
              <a:t>TrialTime</a:t>
            </a:r>
            <a:r>
              <a:rPr lang="en-US" i="1" dirty="0"/>
              <a:t> </a:t>
            </a:r>
            <a:r>
              <a:rPr lang="en-US" dirty="0"/>
              <a:t>seconds if the speed is smaller than the noise level. Set velocity setpoint to a random value, smaller than the threshold between low and high velocity (</a:t>
            </a:r>
            <a:r>
              <a:rPr lang="en-US" i="1" dirty="0" err="1"/>
              <a:t>maxVel</a:t>
            </a:r>
            <a:r>
              <a:rPr lang="en-US" i="1" dirty="0"/>
              <a:t>*</a:t>
            </a:r>
            <a:r>
              <a:rPr lang="en-US" i="1" dirty="0" err="1"/>
              <a:t>low_vel_thr</a:t>
            </a:r>
            <a:r>
              <a:rPr lang="en-US" dirty="0"/>
              <a:t>)</a:t>
            </a:r>
          </a:p>
          <a:p>
            <a:pPr lvl="1"/>
            <a:endParaRPr lang="en-US" i="1" dirty="0"/>
          </a:p>
          <a:p>
            <a:r>
              <a:rPr lang="en-US" dirty="0"/>
              <a:t>State 6: rise time</a:t>
            </a:r>
          </a:p>
          <a:p>
            <a:pPr lvl="1"/>
            <a:r>
              <a:rPr lang="en-US" dirty="0"/>
              <a:t>Description: compute the rise time at 95% of the setpoint value.</a:t>
            </a:r>
          </a:p>
          <a:p>
            <a:pPr lvl="1"/>
            <a:r>
              <a:rPr lang="en-US" dirty="0"/>
              <a:t>Control mode: speed</a:t>
            </a:r>
          </a:p>
          <a:p>
            <a:pPr lvl="1"/>
            <a:r>
              <a:rPr lang="en-US" dirty="0"/>
              <a:t>Transitions: </a:t>
            </a:r>
          </a:p>
          <a:p>
            <a:pPr lvl="2"/>
            <a:r>
              <a:rPr lang="en-US" dirty="0"/>
              <a:t>to state 7 when speed reach 95% of the setpoint</a:t>
            </a:r>
          </a:p>
          <a:p>
            <a:pPr lvl="2"/>
            <a:r>
              <a:rPr lang="en-US" dirty="0"/>
              <a:t>To state 9 if the speed overshoot is greater than 30%.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1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B6A-52F6-48B7-B6A7-A8D1F964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Autotuning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1532-4C6A-4031-B0EE-D39A945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7: waiting steady state</a:t>
            </a:r>
          </a:p>
          <a:p>
            <a:pPr lvl="1"/>
            <a:r>
              <a:rPr lang="en-US" dirty="0"/>
              <a:t>Description: wait the end of the transient</a:t>
            </a:r>
          </a:p>
          <a:p>
            <a:pPr lvl="1"/>
            <a:r>
              <a:rPr lang="en-US" dirty="0"/>
              <a:t>Control mode: speed</a:t>
            </a:r>
          </a:p>
          <a:p>
            <a:pPr lvl="1"/>
            <a:r>
              <a:rPr lang="en-US" dirty="0"/>
              <a:t>Transitions: </a:t>
            </a:r>
          </a:p>
          <a:p>
            <a:pPr lvl="2"/>
            <a:r>
              <a:rPr lang="en-US" dirty="0"/>
              <a:t>to state 8 after min(0.4*</a:t>
            </a:r>
            <a:r>
              <a:rPr lang="en-US" i="1" dirty="0"/>
              <a:t>TrialTime,3.0*rise time) </a:t>
            </a:r>
            <a:r>
              <a:rPr lang="en-US" dirty="0"/>
              <a:t>seconds.</a:t>
            </a:r>
          </a:p>
          <a:p>
            <a:pPr lvl="2"/>
            <a:r>
              <a:rPr lang="en-US" dirty="0"/>
              <a:t>To state 9 if the speed overshoot is greater than 30%.</a:t>
            </a:r>
          </a:p>
          <a:p>
            <a:pPr lvl="1"/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0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B6A-52F6-48B7-B6A7-A8D1F964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Autotuning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1532-4C6A-4031-B0EE-D39A945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State 8: computing variance</a:t>
            </a:r>
          </a:p>
          <a:p>
            <a:pPr lvl="1"/>
            <a:r>
              <a:rPr lang="en-US" dirty="0"/>
              <a:t>Description: compute torque variance and standard deviation </a:t>
            </a:r>
            <a:r>
              <a:rPr lang="en-US" i="1" dirty="0"/>
              <a:t>SIGMA</a:t>
            </a:r>
          </a:p>
          <a:p>
            <a:pPr lvl="1"/>
            <a:r>
              <a:rPr lang="en-US" dirty="0"/>
              <a:t>Control mode: speed</a:t>
            </a:r>
          </a:p>
          <a:p>
            <a:pPr lvl="1"/>
            <a:r>
              <a:rPr lang="en-US" dirty="0"/>
              <a:t>Transitions: </a:t>
            </a:r>
          </a:p>
          <a:p>
            <a:pPr lvl="2"/>
            <a:r>
              <a:rPr lang="en-US" dirty="0"/>
              <a:t>to state 4 after min(0.7*</a:t>
            </a:r>
            <a:r>
              <a:rPr lang="en-US" i="1" dirty="0"/>
              <a:t>TrialTime,5.0*rise time) </a:t>
            </a:r>
            <a:r>
              <a:rPr lang="en-US" dirty="0"/>
              <a:t>seconds If the standard deviation </a:t>
            </a:r>
            <a:r>
              <a:rPr lang="en-US" i="1" dirty="0"/>
              <a:t>SIGMA </a:t>
            </a:r>
            <a:r>
              <a:rPr lang="en-US" dirty="0"/>
              <a:t> is smaller than the threshold and the control bandwidth is smaller than the maximum value, increasing the controller bandwidth</a:t>
            </a:r>
          </a:p>
          <a:p>
            <a:pPr lvl="2"/>
            <a:r>
              <a:rPr lang="en-US" dirty="0"/>
              <a:t>To state 9 after min(0.7*</a:t>
            </a:r>
            <a:r>
              <a:rPr lang="en-US" i="1" dirty="0"/>
              <a:t>TrialTime,5.0*rise time) </a:t>
            </a:r>
            <a:r>
              <a:rPr lang="en-US" dirty="0"/>
              <a:t>seconds If the standard deviation </a:t>
            </a:r>
            <a:r>
              <a:rPr lang="en-US" i="1" dirty="0"/>
              <a:t>SIGMA </a:t>
            </a:r>
            <a:r>
              <a:rPr lang="en-US" dirty="0"/>
              <a:t> is greater than the threshold and the control bandwidth is greater than the maximum value. Change to high speed tuning, set bandwidth equal to the minimum value</a:t>
            </a:r>
          </a:p>
          <a:p>
            <a:r>
              <a:rPr lang="en-US" dirty="0"/>
              <a:t>State 9: tuning at high-speed levels</a:t>
            </a:r>
          </a:p>
          <a:p>
            <a:pPr lvl="1"/>
            <a:r>
              <a:rPr lang="en-US" dirty="0"/>
              <a:t>Description: update high-speed controller parameters</a:t>
            </a:r>
          </a:p>
          <a:p>
            <a:pPr lvl="1"/>
            <a:r>
              <a:rPr lang="en-US" dirty="0"/>
              <a:t>Control mode: speed</a:t>
            </a:r>
          </a:p>
          <a:p>
            <a:pPr lvl="1"/>
            <a:r>
              <a:rPr lang="en-US" dirty="0"/>
              <a:t>Transitions: to state 5 when the parameters have been updated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8B6A-52F6-48B7-B6A7-A8D1F964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Autotuning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1532-4C6A-4031-B0EE-D39A945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State 10: stop movements</a:t>
            </a:r>
          </a:p>
          <a:p>
            <a:pPr lvl="1"/>
            <a:r>
              <a:rPr lang="en-US" dirty="0"/>
              <a:t>Description: ensure that the motor is stopped</a:t>
            </a:r>
          </a:p>
          <a:p>
            <a:pPr lvl="1"/>
            <a:r>
              <a:rPr lang="en-US" dirty="0"/>
              <a:t>Control mode: speed</a:t>
            </a:r>
          </a:p>
          <a:p>
            <a:pPr lvl="1"/>
            <a:r>
              <a:rPr lang="en-US" dirty="0"/>
              <a:t>Transitions: to state 11 after </a:t>
            </a:r>
            <a:r>
              <a:rPr lang="en-US" i="1" dirty="0" err="1"/>
              <a:t>TrialTime</a:t>
            </a:r>
            <a:r>
              <a:rPr lang="en-US" i="1" dirty="0"/>
              <a:t> (default: 2.0) </a:t>
            </a:r>
            <a:r>
              <a:rPr lang="en-US" dirty="0"/>
              <a:t>seconds, or 0.2*</a:t>
            </a:r>
            <a:r>
              <a:rPr lang="en-US" i="1" dirty="0" err="1"/>
              <a:t>TrialTime</a:t>
            </a:r>
            <a:r>
              <a:rPr lang="en-US" i="1" dirty="0"/>
              <a:t> </a:t>
            </a:r>
            <a:r>
              <a:rPr lang="en-US" dirty="0"/>
              <a:t>seconds if the speed is smaller than the noise level. Set velocity setpoint to a random value, greater than the threshold between low and high velocity (</a:t>
            </a:r>
            <a:r>
              <a:rPr lang="en-US" i="1" dirty="0" err="1"/>
              <a:t>maxVel</a:t>
            </a:r>
            <a:r>
              <a:rPr lang="en-US" i="1" dirty="0"/>
              <a:t>*</a:t>
            </a:r>
            <a:r>
              <a:rPr lang="en-US" i="1" dirty="0" err="1"/>
              <a:t>low_vel_thr</a:t>
            </a:r>
            <a:r>
              <a:rPr lang="en-US" dirty="0"/>
              <a:t>)</a:t>
            </a:r>
          </a:p>
          <a:p>
            <a:pPr lvl="1"/>
            <a:endParaRPr lang="en-US" i="1" dirty="0"/>
          </a:p>
          <a:p>
            <a:r>
              <a:rPr lang="en-US" dirty="0"/>
              <a:t>State 11: rise time</a:t>
            </a:r>
          </a:p>
          <a:p>
            <a:pPr lvl="1"/>
            <a:r>
              <a:rPr lang="en-US" dirty="0"/>
              <a:t>Description: compute the rise time at 95% of the setpoint value.</a:t>
            </a:r>
          </a:p>
          <a:p>
            <a:pPr lvl="1"/>
            <a:r>
              <a:rPr lang="en-US" dirty="0"/>
              <a:t>Control mode: speed</a:t>
            </a:r>
          </a:p>
          <a:p>
            <a:pPr lvl="1"/>
            <a:r>
              <a:rPr lang="en-US" dirty="0"/>
              <a:t>Transitions: Transitions: </a:t>
            </a:r>
          </a:p>
          <a:p>
            <a:pPr lvl="2"/>
            <a:r>
              <a:rPr lang="en-US" dirty="0"/>
              <a:t>to state 12 when speed reach 95% of the setpoint</a:t>
            </a:r>
          </a:p>
          <a:p>
            <a:pPr lvl="2"/>
            <a:r>
              <a:rPr lang="en-US" dirty="0"/>
              <a:t>To state 9 if the speed overshoot is greater than 30%.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2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Microsoft Office PowerPoint</Application>
  <PresentationFormat>Widescreen</PresentationFormat>
  <Paragraphs>158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GFM Autotuning</vt:lpstr>
      <vt:lpstr>Inputs</vt:lpstr>
      <vt:lpstr>Autotuning states</vt:lpstr>
      <vt:lpstr>Autotuning states</vt:lpstr>
      <vt:lpstr>Autotuning states</vt:lpstr>
      <vt:lpstr>Autotuning states</vt:lpstr>
      <vt:lpstr>Autotuning states</vt:lpstr>
      <vt:lpstr>Autotuning states</vt:lpstr>
      <vt:lpstr>Autotuning states</vt:lpstr>
      <vt:lpstr>Autotuning states</vt:lpstr>
      <vt:lpstr>Autotuning states</vt:lpstr>
      <vt:lpstr>Autotuning states</vt:lpstr>
      <vt:lpstr>Autotuning states</vt:lpstr>
      <vt:lpstr>Test in HIL</vt:lpstr>
      <vt:lpstr>Relation between constraints amplitude and identified model</vt:lpstr>
      <vt:lpstr>Relation between constraints amplitude and identified model</vt:lpstr>
      <vt:lpstr>Relation between constraints amplitude and identified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GFM Autotuning</dc:title>
  <dc:creator>Manuel Beschi</dc:creator>
  <cp:lastModifiedBy>Manuel Beschi</cp:lastModifiedBy>
  <cp:revision>25</cp:revision>
  <dcterms:created xsi:type="dcterms:W3CDTF">2021-02-08T10:29:18Z</dcterms:created>
  <dcterms:modified xsi:type="dcterms:W3CDTF">2021-02-15T13:48:58Z</dcterms:modified>
</cp:coreProperties>
</file>