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77" r:id="rId4"/>
    <p:sldId id="354" r:id="rId5"/>
    <p:sldId id="349" r:id="rId6"/>
    <p:sldId id="322" r:id="rId7"/>
    <p:sldId id="265" r:id="rId8"/>
    <p:sldId id="378" r:id="rId9"/>
    <p:sldId id="379" r:id="rId10"/>
    <p:sldId id="403" r:id="rId11"/>
    <p:sldId id="398" r:id="rId12"/>
    <p:sldId id="404" r:id="rId13"/>
    <p:sldId id="407" r:id="rId14"/>
    <p:sldId id="405" r:id="rId15"/>
    <p:sldId id="264" r:id="rId16"/>
    <p:sldId id="4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48F4-7BD5-4AB7-B44F-C87359E9A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2B009-72FB-44AC-A086-07AB212F3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91FE-6671-41A5-A81F-58397EA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DD-3B7C-4B47-B738-8ADCB6B3C8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667B-1E47-4323-96EF-D06849DA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6D99-4155-40DF-A65C-1B396978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7172-AAFD-4BA5-986A-04F6FB6E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3E08-D315-451B-8C53-CFE0B997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965D4-88F9-4B5C-BCA2-A3F926C16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5352-BE98-4571-8DE6-3A899D15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DD-3B7C-4B47-B738-8ADCB6B3C8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A225-0F81-420B-A27F-BF520021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CBB0-0CE3-43FA-8F5B-A89C0F4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7172-AAFD-4BA5-986A-04F6FB6E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63719-3892-48FC-9619-04C3B22EC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A2BAF-9C78-45E9-863D-63350CE38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FEF6-639E-4821-8C07-9FCF5CE0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DD-3B7C-4B47-B738-8ADCB6B3C8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4940A-5709-400A-B24B-2848B76C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4DEF-EE97-4CEB-8F8F-CAACAA3A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7172-AAFD-4BA5-986A-04F6FB6E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2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84140EE-71BD-476C-9A63-F31CAEFFE79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222359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EA25-6815-47E7-92A7-85DA8893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DB85-38BE-4A86-846C-6BED280B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84CE-21B6-47BA-972B-E8727D47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DD-3B7C-4B47-B738-8ADCB6B3C8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28C9-76E7-4929-8128-06F2E06D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12F0-D54F-4B03-B810-B55346E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7172-AAFD-4BA5-986A-04F6FB6E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5E6C-B029-40E5-818D-8D90740F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6F8FA-17DC-496D-AFA9-08600459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821D0-1F00-4A7F-9BAE-9ACA496C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DD-3B7C-4B47-B738-8ADCB6B3C8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75AD-AEAF-494C-AF66-19E364D8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9AF5-1B73-4D62-9B15-16111DEE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7172-AAFD-4BA5-986A-04F6FB6E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529C-65A2-4B7B-8A82-F3D47314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1F14-385B-4C21-80BF-5FF8A08FC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43E83-970D-4445-94E1-7F8A1559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7E71E-9612-447B-931C-15E6C317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DD-3B7C-4B47-B738-8ADCB6B3C8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68F0E-3704-4980-9F9D-B183F3ED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97A09-9D5C-45AC-A99F-DF0E7D51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7172-AAFD-4BA5-986A-04F6FB6E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3E26-971E-4942-8A3C-EAB537C4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790FD-AC6F-46E0-A416-47188E47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5ECF0-B327-47D8-B498-FEC5DC1B2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1AD8F-051B-441D-AE3B-9642A7060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71CB0-5739-49AB-9CF2-E7F914234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E1194-788D-49FB-9FD3-CE5823A2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DD-3B7C-4B47-B738-8ADCB6B3C8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A63F1-5CB6-45B3-81EA-0EC1829B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F044C-278E-4558-B5A3-BFF24A4C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7172-AAFD-4BA5-986A-04F6FB6E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7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142C-E4B9-45CA-AB48-F271E0A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FD13C-378C-4568-9BED-3B498E4A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DD-3B7C-4B47-B738-8ADCB6B3C8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F5B04-4843-4960-8203-1321A288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00149-EDD1-4C09-A05D-03B11995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7172-AAFD-4BA5-986A-04F6FB6E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4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69797-AB5B-4856-B6D8-0D00D551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DD-3B7C-4B47-B738-8ADCB6B3C8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5C027-2462-478E-A8D3-384D6368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84914-FCBC-49F9-A251-213DE395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7172-AAFD-4BA5-986A-04F6FB6E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4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EFE4-B950-4BD4-8BA8-A1FCEC33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DC37-3C38-4A10-82B6-46B4DB244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2F956-11F9-43F7-A193-309B8FFE5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42DDE-A82A-424F-8B7E-D7385297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DD-3B7C-4B47-B738-8ADCB6B3C8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F0CB8-C9F0-45F2-A613-51CF16C1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20369-47F9-42F1-9840-CFE4A637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7172-AAFD-4BA5-986A-04F6FB6E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3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6020-6EEF-4A11-AB3D-2449674B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67F81-C71A-425E-9926-79A30B90F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8B740-9302-4B90-BDE1-91C1BF048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9AB9C-F7EC-44C5-82AF-4B9DFBF6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DD-3B7C-4B47-B738-8ADCB6B3C8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BEE8A-24E2-4FC6-A1A7-B110F9EB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16BCE-9F54-4CD1-BFCC-BFB087D2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7172-AAFD-4BA5-986A-04F6FB6E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10FF8-27DC-4E27-A204-52F4B1DB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D822E-9B95-4A9A-B441-99CCAD1B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8A87D-7457-44B5-8EE7-336FA4D58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09DD-3B7C-4B47-B738-8ADCB6B3C8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0C7F-1FE8-4B78-93F6-3E2119348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215C-74C3-4D9D-9B0D-8B254A87C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7172-AAFD-4BA5-986A-04F6FB6E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7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hyperlink" Target="https://online-optimizer.appspot.com/?model=builtin:default.mod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1.png"/><Relationship Id="rId21" Type="http://schemas.openxmlformats.org/officeDocument/2006/relationships/tags" Target="../tags/tag21.xml"/><Relationship Id="rId34" Type="http://schemas.openxmlformats.org/officeDocument/2006/relationships/image" Target="../media/image6.png"/><Relationship Id="rId42" Type="http://schemas.openxmlformats.org/officeDocument/2006/relationships/image" Target="../media/image14.png"/><Relationship Id="rId47" Type="http://schemas.openxmlformats.org/officeDocument/2006/relationships/hyperlink" Target="http://glossary.computing.society.informs.org/index.php?page=nature.html" TargetMode="Externa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image" Target="../media/image1.png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4.pn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45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8.png"/><Relationship Id="rId49" Type="http://schemas.openxmlformats.org/officeDocument/2006/relationships/image" Target="../media/image20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3.png"/><Relationship Id="rId44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openxmlformats.org/officeDocument/2006/relationships/image" Target="../media/image15.png"/><Relationship Id="rId48" Type="http://schemas.openxmlformats.org/officeDocument/2006/relationships/image" Target="../media/image19.pn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46" Type="http://schemas.openxmlformats.org/officeDocument/2006/relationships/image" Target="../media/image18.png"/><Relationship Id="rId20" Type="http://schemas.openxmlformats.org/officeDocument/2006/relationships/tags" Target="../tags/tag20.xml"/><Relationship Id="rId41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2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49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A1C3-E5B7-4A88-AB5D-F00B22292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of Mathematical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6E2FA-1C53-40D5-AD11-A7936DF76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(JSS30 Exercises Day01a)</a:t>
            </a:r>
          </a:p>
        </p:txBody>
      </p:sp>
    </p:spTree>
    <p:extLst>
      <p:ext uri="{BB962C8B-B14F-4D97-AF65-F5344CB8AC3E}">
        <p14:creationId xmlns:p14="http://schemas.microsoft.com/office/powerpoint/2010/main" val="315228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of a TSP tour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City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City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City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City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913476"/>
            <a:ext cx="8104584" cy="104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9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64" y="168099"/>
            <a:ext cx="8100900" cy="54374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33D8ED-C307-49EC-B20E-E9412E29676A}"/>
                  </a:ext>
                </a:extLst>
              </p:cNvPr>
              <p:cNvSpPr txBox="1"/>
              <p:nvPr/>
            </p:nvSpPr>
            <p:spPr>
              <a:xfrm>
                <a:off x="1021342" y="5873127"/>
                <a:ext cx="75158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Exercise: How does this equation change if one is starting at node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the tour needs to end in other depot, say node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33D8ED-C307-49EC-B20E-E9412E296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42" y="5873127"/>
                <a:ext cx="7515835" cy="646331"/>
              </a:xfrm>
              <a:prstGeom prst="rect">
                <a:avLst/>
              </a:prstGeom>
              <a:blipFill>
                <a:blip r:embed="rId4"/>
                <a:stretch>
                  <a:fillRect l="-73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D2EE34-624C-4831-B785-88987AC94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98" y="2339669"/>
            <a:ext cx="4398877" cy="19020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0E79E-8FA0-42E2-BD2F-8DB25B421448}"/>
              </a:ext>
            </a:extLst>
          </p:cNvPr>
          <p:cNvSpPr/>
          <p:nvPr/>
        </p:nvSpPr>
        <p:spPr>
          <a:xfrm>
            <a:off x="7457813" y="2072081"/>
            <a:ext cx="4597167" cy="2281805"/>
          </a:xfrm>
          <a:prstGeom prst="rect">
            <a:avLst/>
          </a:prstGeom>
          <a:solidFill>
            <a:srgbClr val="FFF2CC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Reminder icon in iOS Style">
            <a:extLst>
              <a:ext uri="{FF2B5EF4-FFF2-40B4-BE49-F238E27FC236}">
                <a16:creationId xmlns:a16="http://schemas.microsoft.com/office/drawing/2014/main" id="{4436A2A2-0E16-4DDC-8DA5-5B4975EE1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642" y="4241768"/>
            <a:ext cx="732904" cy="73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E23A44-651F-40A6-90EE-EE9704E9D22E}"/>
              </a:ext>
            </a:extLst>
          </p:cNvPr>
          <p:cNvSpPr txBox="1"/>
          <p:nvPr/>
        </p:nvSpPr>
        <p:spPr>
          <a:xfrm>
            <a:off x="6706998" y="2021209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Recall. </a:t>
            </a:r>
            <a:r>
              <a:rPr lang="en-US" dirty="0">
                <a:solidFill>
                  <a:schemeClr val="tx1"/>
                </a:solidFill>
              </a:rPr>
              <a:t>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38793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E047-CBA2-473E-967C-DC9DBD77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3"/>
            <a:ext cx="10515600" cy="1325563"/>
          </a:xfrm>
        </p:spPr>
        <p:txBody>
          <a:bodyPr/>
          <a:lstStyle/>
          <a:p>
            <a:r>
              <a:rPr lang="en-US" dirty="0"/>
              <a:t>Mathematical Programming Models: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F850E1-AA09-4BBB-8D55-8E9BA81330F4}"/>
                  </a:ext>
                </a:extLst>
              </p:cNvPr>
              <p:cNvSpPr txBox="1"/>
              <p:nvPr/>
            </p:nvSpPr>
            <p:spPr>
              <a:xfrm>
                <a:off x="2615204" y="1254706"/>
                <a:ext cx="742582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Question: How to solve problems of the following kind  with an LP solver: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), … ,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}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are linear functions of the type 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(…) =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+ … 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Answer: ….  </a:t>
                </a:r>
              </a:p>
              <a:p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F850E1-AA09-4BBB-8D55-8E9BA813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204" y="1254706"/>
                <a:ext cx="7425825" cy="5078313"/>
              </a:xfrm>
              <a:prstGeom prst="rect">
                <a:avLst/>
              </a:prstGeom>
              <a:blipFill>
                <a:blip r:embed="rId2"/>
                <a:stretch>
                  <a:fillRect l="-657" t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EDBF3-E412-44D3-A112-F71000EE9C40}"/>
                  </a:ext>
                </a:extLst>
              </p:cNvPr>
              <p:cNvSpPr txBox="1"/>
              <p:nvPr/>
            </p:nvSpPr>
            <p:spPr>
              <a:xfrm>
                <a:off x="2615204" y="3846229"/>
                <a:ext cx="670574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Let us assume the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s.t.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 …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∈{0,1}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, i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=1 …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endParaRPr lang="en-US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How can we formulate it as a nonlinear problem with continuous variables?</a:t>
                </a:r>
              </a:p>
              <a:p>
                <a:endParaRPr lang="en-US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Answer: ….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EDBF3-E412-44D3-A112-F71000EE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204" y="3846229"/>
                <a:ext cx="6705745" cy="2585323"/>
              </a:xfrm>
              <a:prstGeom prst="rect">
                <a:avLst/>
              </a:prstGeom>
              <a:blipFill>
                <a:blip r:embed="rId3"/>
                <a:stretch>
                  <a:fillRect l="-727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37D10B-E75F-4FFC-B96A-DB20DA58F028}"/>
              </a:ext>
            </a:extLst>
          </p:cNvPr>
          <p:cNvSpPr txBox="1"/>
          <p:nvPr/>
        </p:nvSpPr>
        <p:spPr>
          <a:xfrm>
            <a:off x="1070317" y="1941342"/>
            <a:ext cx="143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Trick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QP</a:t>
            </a:r>
          </a:p>
          <a:p>
            <a:r>
              <a:rPr lang="en-US" dirty="0"/>
              <a:t>Trick</a:t>
            </a:r>
          </a:p>
        </p:txBody>
      </p:sp>
    </p:spTree>
    <p:extLst>
      <p:ext uri="{BB962C8B-B14F-4D97-AF65-F5344CB8AC3E}">
        <p14:creationId xmlns:p14="http://schemas.microsoft.com/office/powerpoint/2010/main" val="346563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E047-CBA2-473E-967C-DC9DBD77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17" y="-70857"/>
            <a:ext cx="10515600" cy="1325563"/>
          </a:xfrm>
        </p:spPr>
        <p:txBody>
          <a:bodyPr/>
          <a:lstStyle/>
          <a:p>
            <a:r>
              <a:rPr lang="en-US" dirty="0"/>
              <a:t>Mathematical Programming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F850E1-AA09-4BBB-8D55-8E9BA81330F4}"/>
                  </a:ext>
                </a:extLst>
              </p:cNvPr>
              <p:cNvSpPr txBox="1"/>
              <p:nvPr/>
            </p:nvSpPr>
            <p:spPr>
              <a:xfrm>
                <a:off x="2615204" y="1254706"/>
                <a:ext cx="742582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Question: How to solve problems of the following kind  with an LP solver: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), … ,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}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are linear functions of the type 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(…) =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+ … 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Answer: ….  </a:t>
                </a:r>
              </a:p>
              <a:p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F850E1-AA09-4BBB-8D55-8E9BA813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204" y="1254706"/>
                <a:ext cx="7425825" cy="5078313"/>
              </a:xfrm>
              <a:prstGeom prst="rect">
                <a:avLst/>
              </a:prstGeom>
              <a:blipFill>
                <a:blip r:embed="rId2"/>
                <a:stretch>
                  <a:fillRect l="-657" t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EDBF3-E412-44D3-A112-F71000EE9C40}"/>
                  </a:ext>
                </a:extLst>
              </p:cNvPr>
              <p:cNvSpPr txBox="1"/>
              <p:nvPr/>
            </p:nvSpPr>
            <p:spPr>
              <a:xfrm>
                <a:off x="2615204" y="3846229"/>
                <a:ext cx="670574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Let us assume the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s.t.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 …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∈{0,1}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, i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=1 …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endParaRPr lang="en-US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How can we formulate it as a continuous problem?</a:t>
                </a:r>
              </a:p>
              <a:p>
                <a:endParaRPr lang="en-US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Answer: ….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=0, 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𝐼𝑅</m:t>
                      </m:r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EDBF3-E412-44D3-A112-F71000EE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204" y="3846229"/>
                <a:ext cx="6705745" cy="2862322"/>
              </a:xfrm>
              <a:prstGeom prst="rect">
                <a:avLst/>
              </a:prstGeom>
              <a:blipFill>
                <a:blip r:embed="rId3"/>
                <a:stretch>
                  <a:fillRect l="-727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2555F1-288C-4EBA-9755-D3D7B8668D3B}"/>
                  </a:ext>
                </a:extLst>
              </p:cNvPr>
              <p:cNvSpPr txBox="1"/>
              <p:nvPr/>
            </p:nvSpPr>
            <p:spPr>
              <a:xfrm>
                <a:off x="2509316" y="2922899"/>
                <a:ext cx="69830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2555F1-288C-4EBA-9755-D3D7B866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16" y="2922899"/>
                <a:ext cx="6983046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37D10B-E75F-4FFC-B96A-DB20DA58F028}"/>
              </a:ext>
            </a:extLst>
          </p:cNvPr>
          <p:cNvSpPr txBox="1"/>
          <p:nvPr/>
        </p:nvSpPr>
        <p:spPr>
          <a:xfrm>
            <a:off x="1070317" y="1941342"/>
            <a:ext cx="143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Trick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QP</a:t>
            </a:r>
          </a:p>
          <a:p>
            <a:r>
              <a:rPr lang="en-US" dirty="0"/>
              <a:t>Trick</a:t>
            </a:r>
          </a:p>
        </p:txBody>
      </p:sp>
    </p:spTree>
    <p:extLst>
      <p:ext uri="{BB962C8B-B14F-4D97-AF65-F5344CB8AC3E}">
        <p14:creationId xmlns:p14="http://schemas.microsoft.com/office/powerpoint/2010/main" val="19236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4221D2-46DC-4356-A0AE-A6CEB5E0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06" y="228640"/>
            <a:ext cx="10515600" cy="1325563"/>
          </a:xfrm>
        </p:spPr>
        <p:txBody>
          <a:bodyPr/>
          <a:lstStyle/>
          <a:p>
            <a:r>
              <a:rPr lang="en-US" dirty="0"/>
              <a:t>Placement of unit discs on the square – mixed integer problem – ‘Big M trick’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9160D-5458-44F5-9250-A10EA4A8D778}"/>
              </a:ext>
            </a:extLst>
          </p:cNvPr>
          <p:cNvSpPr txBox="1"/>
          <p:nvPr/>
        </p:nvSpPr>
        <p:spPr>
          <a:xfrm>
            <a:off x="762412" y="1611570"/>
            <a:ext cx="792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formulate the problem of placing as many unit discs of  radius 1.5m possible on a square of side length 100meter? The unit discs may not overlap.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1AA235-30E6-43A4-BC6B-DF2B897DD0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205" y="1074615"/>
            <a:ext cx="2849595" cy="2814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87F74A-EA94-44A7-84D6-EA0F99C628D2}"/>
              </a:ext>
            </a:extLst>
          </p:cNvPr>
          <p:cNvSpPr txBox="1"/>
          <p:nvPr/>
        </p:nvSpPr>
        <p:spPr>
          <a:xfrm>
            <a:off x="9148080" y="3869131"/>
            <a:ext cx="315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disc problem: Infeasible design due to overlap.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DB236F-14F1-4384-99AA-9D019FF6BC65}"/>
                  </a:ext>
                </a:extLst>
              </p:cNvPr>
              <p:cNvSpPr txBox="1"/>
              <p:nvPr/>
            </p:nvSpPr>
            <p:spPr>
              <a:xfrm>
                <a:off x="369506" y="2314492"/>
                <a:ext cx="4905545" cy="4396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Answer: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𝐶h𝑜𝑜𝑠𝑒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=(100×100)/ (2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+1,…,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10,90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10,90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upper bound for number of discs that fit.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1, the distance constraint is checked, otherwise it is always </a:t>
                </a:r>
                <a:r>
                  <a:rPr lang="en-US" dirty="0" err="1"/>
                  <a:t>satified</a:t>
                </a:r>
                <a:r>
                  <a:rPr lang="en-US" dirty="0"/>
                  <a:t> (inactive discs cannot overlap)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But: Highly non-linear!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DB236F-14F1-4384-99AA-9D019FF6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06" y="2314492"/>
                <a:ext cx="4905545" cy="4396075"/>
              </a:xfrm>
              <a:prstGeom prst="rect">
                <a:avLst/>
              </a:prstGeom>
              <a:blipFill>
                <a:blip r:embed="rId3"/>
                <a:stretch>
                  <a:fillRect l="-1119" t="-832" b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CE039D-0AC0-4FBA-8254-11DDF2559E40}"/>
                  </a:ext>
                </a:extLst>
              </p:cNvPr>
              <p:cNvSpPr txBox="1"/>
              <p:nvPr/>
            </p:nvSpPr>
            <p:spPr>
              <a:xfrm>
                <a:off x="5092505" y="4543508"/>
                <a:ext cx="7010985" cy="21503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2.25+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Two tricks are used here:</a:t>
                </a:r>
              </a:p>
              <a:p>
                <a:pPr marL="342900" indent="-342900">
                  <a:buAutoNum type="arabicParenBoth"/>
                </a:pPr>
                <a:r>
                  <a:rPr lang="en-US" i="1" dirty="0">
                    <a:latin typeface="Cambria Math" panose="02040503050406030204" pitchFamily="18" charset="0"/>
                  </a:rPr>
                  <a:t>Big M: choose an M so big that whenever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then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is satisfied . </a:t>
                </a:r>
                <a:r>
                  <a:rPr 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What  is the minimal value for M?</a:t>
                </a:r>
              </a:p>
              <a:p>
                <a:pPr marL="342900" indent="-342900">
                  <a:buAutoNum type="arabicParenBoth"/>
                </a:pPr>
                <a:r>
                  <a:rPr lang="en-US" i="1" dirty="0">
                    <a:latin typeface="Cambria Math" panose="02040503050406030204" pitchFamily="18" charset="0"/>
                  </a:rPr>
                  <a:t> Omit the square root by taking the square on both sides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𝑒𝑞𝑢𝑎𝑡𝑖𝑜𝑛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Values are always positive.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CE039D-0AC0-4FBA-8254-11DDF255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505" y="4543508"/>
                <a:ext cx="7010985" cy="2150397"/>
              </a:xfrm>
              <a:prstGeom prst="rect">
                <a:avLst/>
              </a:prstGeom>
              <a:blipFill>
                <a:blip r:embed="rId4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B309FDB-02CF-496A-ABB0-81F995AC8485}"/>
              </a:ext>
            </a:extLst>
          </p:cNvPr>
          <p:cNvSpPr txBox="1"/>
          <p:nvPr/>
        </p:nvSpPr>
        <p:spPr>
          <a:xfrm>
            <a:off x="5275051" y="4270322"/>
            <a:ext cx="396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QP formulation (big M trick):</a:t>
            </a:r>
          </a:p>
        </p:txBody>
      </p:sp>
    </p:spTree>
    <p:extLst>
      <p:ext uri="{BB962C8B-B14F-4D97-AF65-F5344CB8AC3E}">
        <p14:creationId xmlns:p14="http://schemas.microsoft.com/office/powerpoint/2010/main" val="3668102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Exercise: Linear Programming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566952"/>
            <a:ext cx="898873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Making Mugs and Bowls </a:t>
            </a:r>
          </a:p>
          <a:p>
            <a:pPr algn="just"/>
            <a:r>
              <a:rPr lang="en-US" dirty="0"/>
              <a:t>Mr. </a:t>
            </a:r>
            <a:r>
              <a:rPr lang="en-US" dirty="0" err="1"/>
              <a:t>Asep</a:t>
            </a:r>
            <a:r>
              <a:rPr lang="en-US" dirty="0"/>
              <a:t> makes mugs and bowls. It takes 4 minutes to make a mug and 3 minutes to make a bowl. A mug consists of 1kg of clay and a bowl requires 1.5kg. of clay. He has 20 hours available for making the mugs and bowls and has 450 kg. of clay on hand. He makes a profit of $2 on each mug and $3 on each bowl.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 many mugs and how many bowls should he make in order to maximize her profit? Solve graphically and/or with LP Solve.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x = number of produced mugs</a:t>
            </a:r>
          </a:p>
          <a:p>
            <a:pPr algn="just"/>
            <a:r>
              <a:rPr lang="en-US" dirty="0"/>
              <a:t>y = number of produced bowls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EE3AF-97DE-4B80-805C-70ADD1FA6520}"/>
              </a:ext>
            </a:extLst>
          </p:cNvPr>
          <p:cNvSpPr txBox="1"/>
          <p:nvPr/>
        </p:nvSpPr>
        <p:spPr>
          <a:xfrm>
            <a:off x="838200" y="5006889"/>
            <a:ext cx="8475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homework is only for exercise and not graded. The solution</a:t>
            </a:r>
          </a:p>
          <a:p>
            <a:r>
              <a:rPr lang="en-US" dirty="0">
                <a:solidFill>
                  <a:srgbClr val="FF0000"/>
                </a:solidFill>
              </a:rPr>
              <a:t>will be discussed in the next lecture.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2"/>
              </a:rPr>
              <a:t>https://online-optimizer.appspot.com/?model=builtin:default.mod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http://www.pyomo.org/</a:t>
            </a:r>
          </a:p>
        </p:txBody>
      </p:sp>
      <p:pic>
        <p:nvPicPr>
          <p:cNvPr id="1026" name="Picture 2" descr="Ceramic Mugs And Bowls by Mufti in Tableware">
            <a:extLst>
              <a:ext uri="{FF2B5EF4-FFF2-40B4-BE49-F238E27FC236}">
                <a16:creationId xmlns:a16="http://schemas.microsoft.com/office/drawing/2014/main" id="{0A1529F7-4818-433A-9EF1-71076169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675" y="1"/>
            <a:ext cx="2145325" cy="208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679137D-0097-45C7-90D9-F0128AD0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837" y="230331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47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3568-7F24-448A-AF50-3287404A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6" y="9587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Timetabling </a:t>
            </a:r>
            <a:br>
              <a:rPr lang="en-US" dirty="0"/>
            </a:br>
            <a:r>
              <a:rPr lang="en-US" dirty="0"/>
              <a:t>example (</a:t>
            </a:r>
            <a:r>
              <a:rPr lang="en-US" dirty="0" err="1"/>
              <a:t>pyomo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64E6E-2402-4979-8B8C-C3E88F8F84DB}"/>
              </a:ext>
            </a:extLst>
          </p:cNvPr>
          <p:cNvSpPr txBox="1"/>
          <p:nvPr/>
        </p:nvSpPr>
        <p:spPr>
          <a:xfrm>
            <a:off x="4228424" y="41959"/>
            <a:ext cx="609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https://towardsdatascience.com/schedule-optimisation-using-linear-programming-in-python-9b3e1bc241e1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FE174-897A-4DB9-A2D9-F936E5B8B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32" y="75406"/>
            <a:ext cx="19050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3B791-288E-4E57-B76E-E9A72C6E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6" y="1943515"/>
            <a:ext cx="4498716" cy="4914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FFC76A-02B5-47A7-B1D0-5775EC0A2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812" y="629980"/>
            <a:ext cx="5079320" cy="6228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628A55-6A41-4E8E-9454-8A6F9337E0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72" b="14858"/>
          <a:stretch/>
        </p:blipFill>
        <p:spPr>
          <a:xfrm>
            <a:off x="8243667" y="1822003"/>
            <a:ext cx="4352572" cy="29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7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10" name="Rectangle 46"/>
          <p:cNvSpPr>
            <a:spLocks noChangeArrowheads="1"/>
          </p:cNvSpPr>
          <p:nvPr/>
        </p:nvSpPr>
        <p:spPr bwMode="auto">
          <a:xfrm>
            <a:off x="1818260" y="1515494"/>
            <a:ext cx="8412162" cy="280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Titel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Classification: Mathematical Programming</a:t>
            </a:r>
            <a:endParaRPr lang="de-DE" dirty="0"/>
          </a:p>
        </p:txBody>
      </p:sp>
      <p:pic>
        <p:nvPicPr>
          <p:cNvPr id="62525" name="Picture 61" descr="txp_fig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5619749" y="3786981"/>
            <a:ext cx="952502" cy="152400"/>
          </a:xfrm>
          <a:noFill/>
          <a:ln>
            <a:miter lim="800000"/>
            <a:headEnd/>
            <a:tailEnd/>
          </a:ln>
        </p:spPr>
      </p:pic>
      <p:pic>
        <p:nvPicPr>
          <p:cNvPr id="62527" name="Picture 63" descr="txp_fig"/>
          <p:cNvPicPr>
            <a:picLocks noGrp="1" noChangeAspect="1" noChangeArrowheads="1"/>
          </p:cNvPicPr>
          <p:nvPr>
            <p:ph sz="quarter" idx="4294967295"/>
            <p:custDataLst>
              <p:tags r:id="rId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8976320" y="3474005"/>
            <a:ext cx="558800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pic>
        <p:nvPicPr>
          <p:cNvPr id="62476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1924623" y="3682432"/>
            <a:ext cx="53705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88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1924622" y="3439544"/>
            <a:ext cx="48577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95" name="Picture 3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1973390" y="2202818"/>
            <a:ext cx="276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508" name="Picture 4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1961578" y="2719634"/>
            <a:ext cx="3389313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509" name="Picture 4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1924622" y="2952182"/>
            <a:ext cx="29591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511" name="Line 47"/>
          <p:cNvSpPr>
            <a:spLocks noChangeShapeType="1"/>
          </p:cNvSpPr>
          <p:nvPr/>
        </p:nvSpPr>
        <p:spPr bwMode="auto">
          <a:xfrm flipV="1">
            <a:off x="7341172" y="1531369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2512" name="Line 48"/>
          <p:cNvSpPr>
            <a:spLocks noChangeShapeType="1"/>
          </p:cNvSpPr>
          <p:nvPr/>
        </p:nvSpPr>
        <p:spPr bwMode="auto">
          <a:xfrm flipH="1" flipV="1">
            <a:off x="8741938" y="2087348"/>
            <a:ext cx="11918" cy="22289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62524" name="Picture 60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976320" y="2737869"/>
            <a:ext cx="952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 cstate="print"/>
          <a:stretch>
            <a:fillRect/>
          </a:stretch>
        </p:blipFill>
        <p:spPr bwMode="auto">
          <a:xfrm>
            <a:off x="1935346" y="2467995"/>
            <a:ext cx="3569794" cy="244339"/>
          </a:xfrm>
          <a:prstGeom prst="rect">
            <a:avLst/>
          </a:prstGeom>
          <a:noFill/>
          <a:ln/>
          <a:effectLst/>
        </p:spPr>
      </p:pic>
      <p:pic>
        <p:nvPicPr>
          <p:cNvPr id="38" name="Grafik 37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 cstate="print"/>
          <a:stretch>
            <a:fillRect/>
          </a:stretch>
        </p:blipFill>
        <p:spPr bwMode="auto">
          <a:xfrm>
            <a:off x="8976574" y="2239394"/>
            <a:ext cx="558547" cy="152400"/>
          </a:xfrm>
          <a:prstGeom prst="rect">
            <a:avLst/>
          </a:prstGeom>
          <a:noFill/>
          <a:ln/>
          <a:effectLst/>
        </p:spPr>
      </p:pic>
      <p:pic>
        <p:nvPicPr>
          <p:cNvPr id="40" name="Grafik 39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 cstate="print"/>
          <a:stretch>
            <a:fillRect/>
          </a:stretch>
        </p:blipFill>
        <p:spPr bwMode="auto">
          <a:xfrm>
            <a:off x="7815707" y="2252093"/>
            <a:ext cx="241554" cy="190500"/>
          </a:xfrm>
          <a:prstGeom prst="rect">
            <a:avLst/>
          </a:prstGeom>
          <a:noFill/>
          <a:ln/>
          <a:effectLst/>
        </p:spPr>
      </p:pic>
      <p:pic>
        <p:nvPicPr>
          <p:cNvPr id="46" name="Grafik 45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 cstate="print"/>
          <a:stretch>
            <a:fillRect/>
          </a:stretch>
        </p:blipFill>
        <p:spPr bwMode="auto">
          <a:xfrm>
            <a:off x="7815707" y="2493393"/>
            <a:ext cx="241554" cy="190500"/>
          </a:xfrm>
          <a:prstGeom prst="rect">
            <a:avLst/>
          </a:prstGeom>
          <a:noFill/>
          <a:ln/>
          <a:effectLst/>
        </p:spPr>
      </p:pic>
      <p:pic>
        <p:nvPicPr>
          <p:cNvPr id="47" name="Grafik 46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8" cstate="print"/>
          <a:stretch>
            <a:fillRect/>
          </a:stretch>
        </p:blipFill>
        <p:spPr bwMode="auto">
          <a:xfrm>
            <a:off x="7815707" y="2737868"/>
            <a:ext cx="241554" cy="190500"/>
          </a:xfrm>
          <a:prstGeom prst="rect">
            <a:avLst/>
          </a:prstGeom>
          <a:noFill/>
          <a:ln/>
          <a:effectLst/>
        </p:spPr>
      </p:pic>
      <p:pic>
        <p:nvPicPr>
          <p:cNvPr id="59" name="Grafik 58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 cstate="print"/>
          <a:stretch>
            <a:fillRect/>
          </a:stretch>
        </p:blipFill>
        <p:spPr bwMode="auto">
          <a:xfrm>
            <a:off x="8843073" y="2493393"/>
            <a:ext cx="1244349" cy="203454"/>
          </a:xfrm>
          <a:prstGeom prst="rect">
            <a:avLst/>
          </a:prstGeom>
          <a:noFill/>
          <a:ln/>
          <a:effectLst/>
        </p:spPr>
      </p:pic>
      <p:pic>
        <p:nvPicPr>
          <p:cNvPr id="48" name="Grafik 47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 cstate="print"/>
          <a:stretch>
            <a:fillRect/>
          </a:stretch>
        </p:blipFill>
        <p:spPr bwMode="auto">
          <a:xfrm>
            <a:off x="7809484" y="2977582"/>
            <a:ext cx="228600" cy="190500"/>
          </a:xfrm>
          <a:prstGeom prst="rect">
            <a:avLst/>
          </a:prstGeom>
          <a:noFill/>
          <a:ln/>
          <a:effectLst/>
        </p:spPr>
      </p:pic>
      <p:pic>
        <p:nvPicPr>
          <p:cNvPr id="50" name="Grafik 49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 cstate="print"/>
          <a:stretch>
            <a:fillRect/>
          </a:stretch>
        </p:blipFill>
        <p:spPr bwMode="auto">
          <a:xfrm>
            <a:off x="7797803" y="3543855"/>
            <a:ext cx="736855" cy="190500"/>
          </a:xfrm>
          <a:prstGeom prst="rect">
            <a:avLst/>
          </a:prstGeom>
          <a:noFill/>
          <a:ln/>
          <a:effectLst/>
        </p:spPr>
      </p:pic>
      <p:pic>
        <p:nvPicPr>
          <p:cNvPr id="51" name="Grafik 50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1" cstate="print"/>
          <a:stretch>
            <a:fillRect/>
          </a:stretch>
        </p:blipFill>
        <p:spPr bwMode="auto">
          <a:xfrm>
            <a:off x="7789416" y="3748881"/>
            <a:ext cx="736855" cy="190500"/>
          </a:xfrm>
          <a:prstGeom prst="rect">
            <a:avLst/>
          </a:prstGeom>
          <a:noFill/>
          <a:ln/>
          <a:effectLst/>
        </p:spPr>
      </p:pic>
      <p:sp>
        <p:nvSpPr>
          <p:cNvPr id="62543" name="Line 79"/>
          <p:cNvSpPr>
            <a:spLocks noChangeShapeType="1"/>
          </p:cNvSpPr>
          <p:nvPr/>
        </p:nvSpPr>
        <p:spPr bwMode="auto">
          <a:xfrm>
            <a:off x="1818260" y="2086994"/>
            <a:ext cx="841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62547" name="Picture 83" descr="txp_fi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8960422" y="1591694"/>
            <a:ext cx="1219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Grafik 38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 cstate="print"/>
          <a:stretch>
            <a:fillRect/>
          </a:stretch>
        </p:blipFill>
        <p:spPr bwMode="auto">
          <a:xfrm>
            <a:off x="7403000" y="1575819"/>
            <a:ext cx="1351131" cy="162161"/>
          </a:xfrm>
          <a:prstGeom prst="rect">
            <a:avLst/>
          </a:prstGeom>
          <a:noFill/>
          <a:ln/>
          <a:effectLst/>
        </p:spPr>
      </p:pic>
      <p:pic>
        <p:nvPicPr>
          <p:cNvPr id="62567" name="Picture 103" descr="txp_fi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1921006" y="3969060"/>
            <a:ext cx="6245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Grafik 36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 cstate="print"/>
          <a:stretch>
            <a:fillRect/>
          </a:stretch>
        </p:blipFill>
        <p:spPr bwMode="auto">
          <a:xfrm>
            <a:off x="1904741" y="3198244"/>
            <a:ext cx="3927019" cy="245438"/>
          </a:xfrm>
          <a:prstGeom prst="rect">
            <a:avLst/>
          </a:prstGeom>
          <a:noFill/>
          <a:ln/>
          <a:effectLst/>
        </p:spPr>
      </p:pic>
      <p:pic>
        <p:nvPicPr>
          <p:cNvPr id="49" name="Grafik 48" descr="txp_fi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0" cstate="print"/>
          <a:stretch>
            <a:fillRect/>
          </a:stretch>
        </p:blipFill>
        <p:spPr bwMode="auto">
          <a:xfrm>
            <a:off x="7790434" y="3278599"/>
            <a:ext cx="228600" cy="190500"/>
          </a:xfrm>
          <a:prstGeom prst="rect">
            <a:avLst/>
          </a:prstGeom>
          <a:noFill/>
          <a:ln/>
          <a:effectLst/>
        </p:spPr>
      </p:pic>
      <p:pic>
        <p:nvPicPr>
          <p:cNvPr id="32" name="Picture 57" descr="txp_fig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8976320" y="3231595"/>
            <a:ext cx="558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feld 32"/>
          <p:cNvSpPr txBox="1"/>
          <p:nvPr/>
        </p:nvSpPr>
        <p:spPr>
          <a:xfrm>
            <a:off x="1818261" y="4395591"/>
            <a:ext cx="926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*A  QP is also an NLP; A ILP is also a IP.</a:t>
            </a:r>
          </a:p>
        </p:txBody>
      </p:sp>
      <p:pic>
        <p:nvPicPr>
          <p:cNvPr id="35" name="Grafik 34" descr="txp_fi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 cstate="print"/>
          <a:stretch>
            <a:fillRect/>
          </a:stretch>
        </p:blipFill>
        <p:spPr bwMode="auto">
          <a:xfrm>
            <a:off x="8976321" y="2977582"/>
            <a:ext cx="800101" cy="190500"/>
          </a:xfrm>
          <a:prstGeom prst="rect">
            <a:avLst/>
          </a:prstGeom>
          <a:noFill/>
          <a:ln/>
          <a:effectLst/>
        </p:spPr>
      </p:pic>
      <p:pic>
        <p:nvPicPr>
          <p:cNvPr id="42" name="Picture 60" descr="txp_fig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976320" y="3699030"/>
            <a:ext cx="952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60" descr="txp_fig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976320" y="3969060"/>
            <a:ext cx="952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Rechteck 44"/>
          <p:cNvSpPr/>
          <p:nvPr/>
        </p:nvSpPr>
        <p:spPr>
          <a:xfrm>
            <a:off x="1818260" y="5626987"/>
            <a:ext cx="8511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the comprehensive </a:t>
            </a:r>
            <a:r>
              <a:rPr lang="en-US" dirty="0" err="1"/>
              <a:t>authorative</a:t>
            </a:r>
            <a:r>
              <a:rPr lang="en-US" dirty="0"/>
              <a:t> classification of INFORMS by </a:t>
            </a:r>
            <a:r>
              <a:rPr lang="en-US" dirty="0" err="1"/>
              <a:t>Dantzig</a:t>
            </a:r>
            <a:r>
              <a:rPr lang="en-US" dirty="0"/>
              <a:t>, see: </a:t>
            </a:r>
            <a:r>
              <a:rPr lang="en-US" dirty="0">
                <a:hlinkClick r:id="rId47"/>
              </a:rPr>
              <a:t>http://glossary.computing.society.informs.org/index.php?page=nature.html</a:t>
            </a:r>
            <a:endParaRPr lang="de-DE" sz="1200" dirty="0"/>
          </a:p>
        </p:txBody>
      </p:sp>
      <p:pic>
        <p:nvPicPr>
          <p:cNvPr id="58" name="Grafik 57" descr="txp_fi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8" cstate="print"/>
          <a:stretch>
            <a:fillRect/>
          </a:stretch>
        </p:blipFill>
        <p:spPr bwMode="auto">
          <a:xfrm>
            <a:off x="1935347" y="4975389"/>
            <a:ext cx="6259073" cy="482519"/>
          </a:xfrm>
          <a:prstGeom prst="rect">
            <a:avLst/>
          </a:prstGeom>
          <a:noFill/>
          <a:ln/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064825-98E3-4D5F-8D93-6EE10FFF3731}"/>
                  </a:ext>
                </a:extLst>
              </p:cNvPr>
              <p:cNvSpPr txBox="1"/>
              <p:nvPr/>
            </p:nvSpPr>
            <p:spPr>
              <a:xfrm>
                <a:off x="5240216" y="5382946"/>
                <a:ext cx="924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064825-98E3-4D5F-8D93-6EE10FFF3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16" y="5382946"/>
                <a:ext cx="924869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0" grpId="0" animBg="1"/>
      <p:bldP spid="62511" grpId="0" animBg="1"/>
      <p:bldP spid="62512" grpId="0" animBg="1"/>
      <p:bldP spid="625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81390"/>
            <a:ext cx="9144000" cy="1143000"/>
          </a:xfrm>
        </p:spPr>
        <p:txBody>
          <a:bodyPr/>
          <a:lstStyle/>
          <a:p>
            <a:r>
              <a:rPr lang="en-US" dirty="0" err="1"/>
              <a:t>Multiobjective</a:t>
            </a:r>
            <a:r>
              <a:rPr lang="en-US" dirty="0"/>
              <a:t> Mathematical Program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71525" y="2058751"/>
            <a:ext cx="276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multiobjective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optimization</a:t>
            </a:r>
          </a:p>
        </p:txBody>
      </p:sp>
      <p:sp>
        <p:nvSpPr>
          <p:cNvPr id="17" name="Left Brace 16"/>
          <p:cNvSpPr/>
          <p:nvPr/>
        </p:nvSpPr>
        <p:spPr>
          <a:xfrm rot="5400000">
            <a:off x="6614349" y="591236"/>
            <a:ext cx="289292" cy="3894590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3646665" y="3260412"/>
            <a:ext cx="267154" cy="81009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502470" y="1133746"/>
            <a:ext cx="7283986" cy="5432173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81629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Mathematical Program for Reactor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"/>
          </p:nvPr>
        </p:nvSpPr>
        <p:spPr>
          <a:xfrm>
            <a:off x="1981200" y="1403776"/>
            <a:ext cx="4038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Chemical Reactor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Profit to be maximized, while temperature and waste must not exceed certain thresholds.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formulate this as a mathematical program?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2" y="1790115"/>
                <a:ext cx="433429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Decision variables: Concentrations of educts: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Mathematical Program: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𝑃𝑟𝑜𝑓𝑖𝑡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€</m:t>
                            </m:r>
                          </m:e>
                        </m: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𝑊𝑎𝑠𝑡𝑒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× 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2" y="1790115"/>
                <a:ext cx="4334290" cy="4525963"/>
              </a:xfrm>
              <a:blipFill>
                <a:blip r:embed="rId2"/>
                <a:stretch>
                  <a:fillRect l="-1828" t="-2830" r="-2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045551" y="2483895"/>
            <a:ext cx="765085" cy="0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23721" y="2282389"/>
            <a:ext cx="1485165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Chemical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Reactor Model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5800" y="2348880"/>
            <a:ext cx="896190" cy="2560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6080" y="3023955"/>
            <a:ext cx="896190" cy="256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1002" y="3025768"/>
            <a:ext cx="896190" cy="2560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94846" y="317490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95801" y="2078850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Profit(x1,x2)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95800" y="2798930"/>
            <a:ext cx="202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Temperature(x1,x2)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0191" y="2483895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Waste(x1,x2)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5800" y="2708920"/>
            <a:ext cx="896190" cy="25605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94846" y="25364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2601906484"/>
      </p:ext>
    </p:extLst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710" y="165524"/>
            <a:ext cx="10515600" cy="1325563"/>
          </a:xfrm>
        </p:spPr>
        <p:txBody>
          <a:bodyPr/>
          <a:lstStyle/>
          <a:p>
            <a:r>
              <a:rPr lang="de-DE" dirty="0"/>
              <a:t>Example 2: Constrained 0/1 Knapsack Problem</a:t>
            </a:r>
          </a:p>
        </p:txBody>
      </p:sp>
      <p:pic>
        <p:nvPicPr>
          <p:cNvPr id="159751" name="Picture 7" descr="DSC000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0327" y="1195948"/>
            <a:ext cx="1963738" cy="2957513"/>
          </a:xfrm>
          <a:noFill/>
          <a:ln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kt 7"/>
              <p:cNvSpPr txBox="1"/>
              <p:nvPr/>
            </p:nvSpPr>
            <p:spPr bwMode="auto">
              <a:xfrm>
                <a:off x="4693416" y="2287989"/>
                <a:ext cx="3308350" cy="6985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[$]</m:t>
                              </m:r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bjek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3416" y="2287989"/>
                <a:ext cx="3308350" cy="698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2"/>
              <p:cNvSpPr txBox="1"/>
              <p:nvPr/>
            </p:nvSpPr>
            <p:spPr bwMode="auto">
              <a:xfrm>
                <a:off x="4701309" y="2986489"/>
                <a:ext cx="4279900" cy="620712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𝑀𝐴𝑋𝑊𝐸𝐼𝐺𝐻𝑇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309" y="2986489"/>
                <a:ext cx="4279900" cy="620712"/>
              </a:xfrm>
              <a:prstGeom prst="rect">
                <a:avLst/>
              </a:prstGeom>
              <a:blipFill>
                <a:blip r:embed="rId4"/>
                <a:stretch>
                  <a:fillRect t="-81373" b="-1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/>
              <p:cNvSpPr txBox="1"/>
              <p:nvPr/>
            </p:nvSpPr>
            <p:spPr bwMode="auto">
              <a:xfrm>
                <a:off x="4565830" y="3765715"/>
                <a:ext cx="2215814" cy="428371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∈{0,1},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5830" y="3765715"/>
                <a:ext cx="2215814" cy="4283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489935" y="4673763"/>
            <a:ext cx="56208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role of the binary variables here?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What type of mathematical programming problem is this?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this also be formulated as a quadratic programming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problem?</a:t>
            </a:r>
          </a:p>
        </p:txBody>
      </p:sp>
      <p:sp>
        <p:nvSpPr>
          <p:cNvPr id="12" name="Rectangle 2"/>
          <p:cNvSpPr/>
          <p:nvPr/>
        </p:nvSpPr>
        <p:spPr>
          <a:xfrm>
            <a:off x="4630942" y="1039368"/>
            <a:ext cx="6741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total value of the items in the knapsack (in [$]) should be maximized, while its total weight (in [kg]) should not exceed </a:t>
            </a:r>
            <a:br>
              <a:rPr lang="en-US" dirty="0"/>
            </a:br>
            <a:r>
              <a:rPr lang="en-US" dirty="0"/>
              <a:t>MAXWEIGHT.  Here v</a:t>
            </a:r>
            <a:r>
              <a:rPr lang="en-US" baseline="-25000" dirty="0"/>
              <a:t>i </a:t>
            </a:r>
            <a:r>
              <a:rPr lang="en-US" dirty="0"/>
              <a:t>is the value of item </a:t>
            </a:r>
            <a:r>
              <a:rPr lang="en-US" dirty="0" err="1"/>
              <a:t>i</a:t>
            </a:r>
            <a:r>
              <a:rPr lang="en-US" dirty="0"/>
              <a:t> in [$] and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is its weight in [kg]. </a:t>
            </a:r>
            <a:r>
              <a:rPr lang="en-US" dirty="0" err="1"/>
              <a:t>i</a:t>
            </a:r>
            <a:r>
              <a:rPr lang="en-US" dirty="0"/>
              <a:t>=1, …, d are indices of the items.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C8318-2D0F-457B-B1E5-DFE16295FF65}"/>
              </a:ext>
            </a:extLst>
          </p:cNvPr>
          <p:cNvSpPr txBox="1"/>
          <p:nvPr/>
        </p:nvSpPr>
        <p:spPr>
          <a:xfrm>
            <a:off x="2383083" y="4132076"/>
            <a:ext cx="266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Picture: © Michael Emmerich (instructor)</a:t>
            </a:r>
          </a:p>
        </p:txBody>
      </p:sp>
    </p:spTree>
    <p:extLst>
      <p:ext uri="{BB962C8B-B14F-4D97-AF65-F5344CB8AC3E}">
        <p14:creationId xmlns:p14="http://schemas.microsoft.com/office/powerpoint/2010/main" val="384767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Example: Multiobjective 0/1 Knapsack Problem</a:t>
            </a:r>
          </a:p>
        </p:txBody>
      </p:sp>
      <p:pic>
        <p:nvPicPr>
          <p:cNvPr id="159751" name="Picture 7" descr="DSC000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762" y="2528901"/>
            <a:ext cx="1963738" cy="2957513"/>
          </a:xfrm>
          <a:noFill/>
          <a:ln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kt 7"/>
              <p:cNvSpPr txBox="1"/>
              <p:nvPr/>
            </p:nvSpPr>
            <p:spPr bwMode="auto">
              <a:xfrm>
                <a:off x="5280025" y="2762250"/>
                <a:ext cx="3308350" cy="6985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[$]</m:t>
                              </m:r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k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0025" y="2762250"/>
                <a:ext cx="3308350" cy="698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402" name="Object 2"/>
              <p:cNvSpPr txBox="1"/>
              <p:nvPr/>
            </p:nvSpPr>
            <p:spPr bwMode="auto">
              <a:xfrm>
                <a:off x="5273675" y="3525837"/>
                <a:ext cx="2508250" cy="698499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04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3675" y="3525837"/>
                <a:ext cx="2508250" cy="6984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Object 3"/>
              <p:cNvSpPr txBox="1"/>
              <p:nvPr/>
            </p:nvSpPr>
            <p:spPr bwMode="auto">
              <a:xfrm>
                <a:off x="5273675" y="4338639"/>
                <a:ext cx="2216150" cy="4286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∈{0,1},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040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3675" y="4338639"/>
                <a:ext cx="2216150" cy="428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4762" y="1259004"/>
            <a:ext cx="6741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total value of the items in the knapsack (in [$]) should be maximized, while its total weight (in [kg]) should be minimized.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51792D2-6BA8-4DBB-AAC5-53C41E02E310}"/>
              </a:ext>
            </a:extLst>
          </p:cNvPr>
          <p:cNvSpPr/>
          <p:nvPr/>
        </p:nvSpPr>
        <p:spPr>
          <a:xfrm>
            <a:off x="10086148" y="2481749"/>
            <a:ext cx="1512887" cy="139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Example: Equality Constraint for Tin Problem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508250" y="4206875"/>
            <a:ext cx="1143000" cy="304800"/>
          </a:xfrm>
          <a:prstGeom prst="ellipse">
            <a:avLst/>
          </a:prstGeom>
          <a:solidFill>
            <a:srgbClr val="C0C0C0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2506664" y="2925763"/>
            <a:ext cx="1144587" cy="14335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2000" dirty="0"/>
              <a:t>330ml</a:t>
            </a: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508250" y="2771775"/>
            <a:ext cx="1143000" cy="304800"/>
          </a:xfrm>
          <a:prstGeom prst="ellipse">
            <a:avLst/>
          </a:prstGeom>
          <a:solidFill>
            <a:srgbClr val="C0C0C0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2508250" y="2925763"/>
            <a:ext cx="0" cy="143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3651250" y="2925763"/>
            <a:ext cx="0" cy="143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V="1">
            <a:off x="2508250" y="2925763"/>
            <a:ext cx="0" cy="14335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3651250" y="2925763"/>
            <a:ext cx="0" cy="1433512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3871913" y="2925763"/>
            <a:ext cx="0" cy="14335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3651251" y="4359275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3651251" y="29257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3079750" y="2641600"/>
            <a:ext cx="571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V="1">
            <a:off x="3651250" y="24685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V="1">
            <a:off x="3079750" y="24685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3168650" y="2193925"/>
            <a:ext cx="36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3871914" y="3511551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2508250" y="4684714"/>
            <a:ext cx="1304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/>
              <a:t>Problem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64" name="Rectangle 28"/>
              <p:cNvSpPr>
                <a:spLocks noChangeArrowheads="1"/>
              </p:cNvSpPr>
              <p:nvPr/>
            </p:nvSpPr>
            <p:spPr bwMode="auto">
              <a:xfrm>
                <a:off x="2138364" y="1250950"/>
                <a:ext cx="7915275" cy="652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1820" dirty="0"/>
                  <a:t>Minimize the area of surface A for a cylinder that contains V = 330 ml sparkling juice!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2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2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2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2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20" i="1" dirty="0">
                        <a:latin typeface="Cambria Math" panose="02040503050406030204" pitchFamily="18" charset="0"/>
                      </a:rPr>
                      <m:t>𝑟𝑎𝑑𝑖𝑢𝑠</m:t>
                    </m:r>
                    <m:r>
                      <a:rPr lang="en-US" sz="1820" i="1" dirty="0">
                        <a:latin typeface="Cambria Math" panose="02040503050406030204" pitchFamily="18" charset="0"/>
                      </a:rPr>
                      <m:t>/[</m:t>
                    </m:r>
                    <m:r>
                      <a:rPr lang="en-US" sz="1820" i="1" dirty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82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2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2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20" i="1" dirty="0">
                        <a:latin typeface="Cambria Math" panose="02040503050406030204" pitchFamily="18" charset="0"/>
                      </a:rPr>
                      <m:t>], </m:t>
                    </m:r>
                    <m:sSub>
                      <m:sSubPr>
                        <m:ctrlPr>
                          <a:rPr lang="en-US" sz="182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2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2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2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20" i="1" dirty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sz="1820" i="1" dirty="0">
                        <a:latin typeface="Cambria Math" panose="02040503050406030204" pitchFamily="18" charset="0"/>
                      </a:rPr>
                      <m:t>/[</m:t>
                    </m:r>
                    <m:r>
                      <a:rPr lang="en-US" sz="1820" i="1" dirty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82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2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2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2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2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9964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8364" y="1250950"/>
                <a:ext cx="7915275" cy="652486"/>
              </a:xfrm>
              <a:prstGeom prst="rect">
                <a:avLst/>
              </a:prstGeom>
              <a:blipFill>
                <a:blip r:embed="rId2"/>
                <a:stretch>
                  <a:fillRect l="-693" t="-4673" b="-1401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kt 26"/>
              <p:cNvSpPr txBox="1"/>
              <p:nvPr/>
            </p:nvSpPr>
            <p:spPr bwMode="auto">
              <a:xfrm>
                <a:off x="5124450" y="2468563"/>
                <a:ext cx="4305300" cy="2195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330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Objek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4450" y="2468563"/>
                <a:ext cx="4305300" cy="2195512"/>
              </a:xfrm>
              <a:prstGeom prst="rect">
                <a:avLst/>
              </a:prstGeom>
              <a:blipFill>
                <a:blip r:embed="rId3"/>
                <a:stretch>
                  <a:fillRect l="-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3BE5E81-23ED-4ABA-ACE9-79EAC1F5B252}"/>
              </a:ext>
            </a:extLst>
          </p:cNvPr>
          <p:cNvSpPr txBox="1"/>
          <p:nvPr/>
        </p:nvSpPr>
        <p:spPr>
          <a:xfrm>
            <a:off x="2179851" y="5684854"/>
            <a:ext cx="810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interesting research question: Find optimal shapes or given constraints on geometry.</a:t>
            </a:r>
          </a:p>
          <a:p>
            <a:r>
              <a:rPr lang="en-US" dirty="0"/>
              <a:t>For instance: Convex hull of N points with minimal surface and maximal volume.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DC5AF-9883-4F1E-97C1-D40E8638B4F1}"/>
              </a:ext>
            </a:extLst>
          </p:cNvPr>
          <p:cNvSpPr txBox="1"/>
          <p:nvPr/>
        </p:nvSpPr>
        <p:spPr>
          <a:xfrm>
            <a:off x="2179851" y="5038523"/>
            <a:ext cx="8404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dirty="0">
                <a:solidFill>
                  <a:srgbClr val="FF0000"/>
                </a:solidFill>
              </a:rPr>
              <a:t>Exercise: Formulate the problem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icecream</a:t>
            </a:r>
            <a:r>
              <a:rPr lang="en-US" dirty="0">
                <a:solidFill>
                  <a:srgbClr val="FF0000"/>
                </a:solidFill>
              </a:rPr>
              <a:t> cones </a:t>
            </a:r>
            <a:r>
              <a:rPr lang="en-US" sz="1800" dirty="0">
                <a:solidFill>
                  <a:srgbClr val="FF0000"/>
                </a:solidFill>
              </a:rPr>
              <a:t>as a mathematical programming problem! Surface of waffle to be 100ml Volume maximized (1/2 </a:t>
            </a:r>
            <a:r>
              <a:rPr lang="en-US" sz="1800" dirty="0" err="1">
                <a:solidFill>
                  <a:srgbClr val="FF0000"/>
                </a:solidFill>
              </a:rPr>
              <a:t>sphere+cone</a:t>
            </a:r>
            <a:r>
              <a:rPr lang="en-US" sz="1800" dirty="0">
                <a:solidFill>
                  <a:srgbClr val="FF0000"/>
                </a:solidFill>
              </a:rPr>
              <a:t> volume)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C74C4-6882-410F-8FF6-8D60FEF759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87" r="70820" b="65718"/>
          <a:stretch/>
        </p:blipFill>
        <p:spPr>
          <a:xfrm>
            <a:off x="8095815" y="3480478"/>
            <a:ext cx="1990333" cy="1040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FE32F6-AC9C-4A38-854F-AB44090CAA80}"/>
              </a:ext>
            </a:extLst>
          </p:cNvPr>
          <p:cNvSpPr/>
          <p:nvPr/>
        </p:nvSpPr>
        <p:spPr>
          <a:xfrm>
            <a:off x="9937366" y="2274133"/>
            <a:ext cx="1859779" cy="940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1986-B96F-4E95-A48C-11AA88F68F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460" t="-491" b="491"/>
          <a:stretch/>
        </p:blipFill>
        <p:spPr>
          <a:xfrm>
            <a:off x="9854782" y="575052"/>
            <a:ext cx="1849507" cy="2991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B8202D-222F-442E-A29E-FCE70B653FA9}"/>
              </a:ext>
            </a:extLst>
          </p:cNvPr>
          <p:cNvSpPr txBox="1"/>
          <p:nvPr/>
        </p:nvSpPr>
        <p:spPr>
          <a:xfrm>
            <a:off x="9937366" y="4359275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cone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F42D7D-78BD-4570-A6A3-F8C167834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114" y="4475020"/>
            <a:ext cx="2459668" cy="409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Knapsack</a:t>
            </a:r>
            <a:r>
              <a:rPr lang="de-DE" dirty="0"/>
              <a:t> Problem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Cardinality</a:t>
            </a:r>
            <a:r>
              <a:rPr lang="de-DE" dirty="0"/>
              <a:t> </a:t>
            </a:r>
            <a:r>
              <a:rPr lang="de-DE" dirty="0" err="1"/>
              <a:t>Constraint</a:t>
            </a:r>
            <a:endParaRPr lang="de-DE" dirty="0"/>
          </a:p>
        </p:txBody>
      </p:sp>
      <p:pic>
        <p:nvPicPr>
          <p:cNvPr id="159751" name="Picture 7" descr="DSC000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762" y="2528901"/>
            <a:ext cx="1963738" cy="2957513"/>
          </a:xfrm>
          <a:noFill/>
          <a:ln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453919" y="1555416"/>
            <a:ext cx="6741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total value of the items in the knapsack (in [$]) should be maximized, while its total weight (in [kg]) should be below MAXN and at most MAXN items can be chosen.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629" name="Object 5"/>
              <p:cNvSpPr txBox="1"/>
              <p:nvPr/>
            </p:nvSpPr>
            <p:spPr bwMode="auto">
              <a:xfrm>
                <a:off x="5507038" y="2573338"/>
                <a:ext cx="3308350" cy="6985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[$]</m:t>
                              </m:r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26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7038" y="2573338"/>
                <a:ext cx="3308350" cy="698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630" name="Object 6"/>
              <p:cNvSpPr txBox="1"/>
              <p:nvPr/>
            </p:nvSpPr>
            <p:spPr bwMode="auto">
              <a:xfrm>
                <a:off x="5507038" y="3235326"/>
                <a:ext cx="4279900" cy="620713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𝑀𝐴𝑋𝑊𝐸𝐼𝐺𝐻𝑇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263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7038" y="3235326"/>
                <a:ext cx="4279900" cy="620713"/>
              </a:xfrm>
              <a:prstGeom prst="rect">
                <a:avLst/>
              </a:prstGeom>
              <a:blipFill>
                <a:blip r:embed="rId4"/>
                <a:stretch>
                  <a:fillRect t="-81373" b="-1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631" name="Object 7"/>
              <p:cNvSpPr txBox="1"/>
              <p:nvPr/>
            </p:nvSpPr>
            <p:spPr bwMode="auto">
              <a:xfrm>
                <a:off x="5540376" y="5026026"/>
                <a:ext cx="2239963" cy="4286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∈{0,1},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263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0376" y="5026026"/>
                <a:ext cx="2239963" cy="428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632" name="Object 8"/>
              <p:cNvSpPr txBox="1"/>
              <p:nvPr/>
            </p:nvSpPr>
            <p:spPr bwMode="auto">
              <a:xfrm>
                <a:off x="5501439" y="3856039"/>
                <a:ext cx="3024832" cy="65278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𝑀𝐴𝑋𝑁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263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1439" y="3856039"/>
                <a:ext cx="3024832" cy="652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Example: Traveling Salesperson Problem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21" y="1487255"/>
            <a:ext cx="7249249" cy="772606"/>
          </a:xfrm>
          <a:prstGeom prst="rect">
            <a:avLst/>
          </a:prstGeom>
          <a:noFill/>
          <a:ln/>
          <a:effectLst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B9A6970-003F-4C82-A502-59359ABD3C84}"/>
              </a:ext>
            </a:extLst>
          </p:cNvPr>
          <p:cNvSpPr/>
          <p:nvPr/>
        </p:nvSpPr>
        <p:spPr>
          <a:xfrm>
            <a:off x="4174196" y="361950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4A6DDB-0E3C-46DC-909A-8937395ED38F}"/>
              </a:ext>
            </a:extLst>
          </p:cNvPr>
          <p:cNvSpPr/>
          <p:nvPr/>
        </p:nvSpPr>
        <p:spPr>
          <a:xfrm>
            <a:off x="7953902" y="3214459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C49931-ED7F-49E6-8652-186C5DDBA6D4}"/>
              </a:ext>
            </a:extLst>
          </p:cNvPr>
          <p:cNvSpPr/>
          <p:nvPr/>
        </p:nvSpPr>
        <p:spPr>
          <a:xfrm>
            <a:off x="6018687" y="5014659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80A7EB-1A47-4D67-81BB-157A16F06B98}"/>
              </a:ext>
            </a:extLst>
          </p:cNvPr>
          <p:cNvSpPr/>
          <p:nvPr/>
        </p:nvSpPr>
        <p:spPr>
          <a:xfrm>
            <a:off x="6289431" y="2854419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E6C68F-9605-44FD-8A2F-799D66C1C2D3}"/>
              </a:ext>
            </a:extLst>
          </p:cNvPr>
          <p:cNvCxnSpPr>
            <a:cxnSpLocks/>
            <a:stCxn id="24" idx="5"/>
            <a:endCxn id="3" idx="5"/>
          </p:cNvCxnSpPr>
          <p:nvPr/>
        </p:nvCxnSpPr>
        <p:spPr>
          <a:xfrm flipV="1">
            <a:off x="6374173" y="3253482"/>
            <a:ext cx="1618752" cy="5400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A530C4-14F9-4D3A-B74B-7D23E40C9341}"/>
              </a:ext>
            </a:extLst>
          </p:cNvPr>
          <p:cNvCxnSpPr>
            <a:stCxn id="5" idx="7"/>
            <a:endCxn id="3" idx="1"/>
          </p:cNvCxnSpPr>
          <p:nvPr/>
        </p:nvCxnSpPr>
        <p:spPr>
          <a:xfrm>
            <a:off x="6328454" y="2861113"/>
            <a:ext cx="1632142" cy="3600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A5F36B0-F944-4052-86A6-9136DC27E62C}"/>
              </a:ext>
            </a:extLst>
          </p:cNvPr>
          <p:cNvSpPr/>
          <p:nvPr/>
        </p:nvSpPr>
        <p:spPr>
          <a:xfrm>
            <a:off x="3667240" y="478941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545BDA-6E66-48F6-B1DB-5E662EDDA64B}"/>
              </a:ext>
            </a:extLst>
          </p:cNvPr>
          <p:cNvSpPr/>
          <p:nvPr/>
        </p:nvSpPr>
        <p:spPr>
          <a:xfrm>
            <a:off x="7833624" y="495236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C0C810-3303-400B-92A1-D5D38A870C1E}"/>
              </a:ext>
            </a:extLst>
          </p:cNvPr>
          <p:cNvSpPr/>
          <p:nvPr/>
        </p:nvSpPr>
        <p:spPr>
          <a:xfrm>
            <a:off x="6335150" y="3754519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367445-AE13-4F15-9342-6F5C7AECA0DB}"/>
              </a:ext>
            </a:extLst>
          </p:cNvPr>
          <p:cNvSpPr/>
          <p:nvPr/>
        </p:nvSpPr>
        <p:spPr>
          <a:xfrm>
            <a:off x="7549571" y="264780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E4063B-2B63-4018-AD5A-5BF22DE1996C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4650619" y="2641108"/>
            <a:ext cx="1684531" cy="11220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1F1680-0477-4986-BAC6-BFAF3B103B71}"/>
              </a:ext>
            </a:extLst>
          </p:cNvPr>
          <p:cNvCxnSpPr>
            <a:stCxn id="26" idx="0"/>
            <a:endCxn id="2" idx="2"/>
          </p:cNvCxnSpPr>
          <p:nvPr/>
        </p:nvCxnSpPr>
        <p:spPr>
          <a:xfrm flipH="1">
            <a:off x="4174196" y="2602083"/>
            <a:ext cx="460259" cy="1040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859DD3-7767-492B-9D1E-3F0CC290C80E}"/>
              </a:ext>
            </a:extLst>
          </p:cNvPr>
          <p:cNvCxnSpPr>
            <a:cxnSpLocks/>
            <a:stCxn id="2" idx="5"/>
            <a:endCxn id="22" idx="2"/>
          </p:cNvCxnSpPr>
          <p:nvPr/>
        </p:nvCxnSpPr>
        <p:spPr>
          <a:xfrm flipH="1">
            <a:off x="3667239" y="3658528"/>
            <a:ext cx="545980" cy="11537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87FD75-3567-499F-8BF8-BD0CEB8866D6}"/>
              </a:ext>
            </a:extLst>
          </p:cNvPr>
          <p:cNvCxnSpPr>
            <a:stCxn id="5" idx="7"/>
            <a:endCxn id="25" idx="2"/>
          </p:cNvCxnSpPr>
          <p:nvPr/>
        </p:nvCxnSpPr>
        <p:spPr>
          <a:xfrm flipV="1">
            <a:off x="6328454" y="2670663"/>
            <a:ext cx="1221116" cy="1904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0FD851-F561-49E1-89B6-1666618062C8}"/>
              </a:ext>
            </a:extLst>
          </p:cNvPr>
          <p:cNvCxnSpPr>
            <a:stCxn id="25" idx="6"/>
          </p:cNvCxnSpPr>
          <p:nvPr/>
        </p:nvCxnSpPr>
        <p:spPr>
          <a:xfrm>
            <a:off x="7595290" y="2670662"/>
            <a:ext cx="404331" cy="633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7C24B9-B0FF-453F-92F7-5C21C1A15D57}"/>
              </a:ext>
            </a:extLst>
          </p:cNvPr>
          <p:cNvCxnSpPr>
            <a:stCxn id="3" idx="4"/>
            <a:endCxn id="23" idx="6"/>
          </p:cNvCxnSpPr>
          <p:nvPr/>
        </p:nvCxnSpPr>
        <p:spPr>
          <a:xfrm flipH="1">
            <a:off x="7879343" y="3260177"/>
            <a:ext cx="97419" cy="17150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C5B0DC-DE26-4B6C-8A74-4465520B4DE7}"/>
              </a:ext>
            </a:extLst>
          </p:cNvPr>
          <p:cNvCxnSpPr>
            <a:stCxn id="23" idx="3"/>
            <a:endCxn id="4" idx="5"/>
          </p:cNvCxnSpPr>
          <p:nvPr/>
        </p:nvCxnSpPr>
        <p:spPr>
          <a:xfrm flipH="1">
            <a:off x="6057710" y="4991386"/>
            <a:ext cx="1782608" cy="622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7839EA-05D2-4A71-8C09-21CC020C9F2C}"/>
              </a:ext>
            </a:extLst>
          </p:cNvPr>
          <p:cNvCxnSpPr>
            <a:stCxn id="22" idx="4"/>
            <a:endCxn id="4" idx="2"/>
          </p:cNvCxnSpPr>
          <p:nvPr/>
        </p:nvCxnSpPr>
        <p:spPr>
          <a:xfrm>
            <a:off x="3690100" y="4835134"/>
            <a:ext cx="2328587" cy="2023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539E06-11FE-4E80-85AB-7C98AD267CD4}"/>
              </a:ext>
            </a:extLst>
          </p:cNvPr>
          <p:cNvCxnSpPr>
            <a:stCxn id="24" idx="4"/>
            <a:endCxn id="4" idx="0"/>
          </p:cNvCxnSpPr>
          <p:nvPr/>
        </p:nvCxnSpPr>
        <p:spPr>
          <a:xfrm flipH="1">
            <a:off x="6041547" y="3800238"/>
            <a:ext cx="316463" cy="12144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5C828E-D4BD-4D44-8048-013AF53A9DFB}"/>
              </a:ext>
            </a:extLst>
          </p:cNvPr>
          <p:cNvCxnSpPr>
            <a:stCxn id="26" idx="5"/>
            <a:endCxn id="25" idx="2"/>
          </p:cNvCxnSpPr>
          <p:nvPr/>
        </p:nvCxnSpPr>
        <p:spPr>
          <a:xfrm>
            <a:off x="4650618" y="2641108"/>
            <a:ext cx="2898952" cy="295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F1BDCE8-91E9-48FC-A8BE-4EF4259DD38B}"/>
                  </a:ext>
                </a:extLst>
              </p:cNvPr>
              <p:cNvSpPr txBox="1"/>
              <p:nvPr/>
            </p:nvSpPr>
            <p:spPr>
              <a:xfrm>
                <a:off x="5892283" y="2563305"/>
                <a:ext cx="126014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F1BDCE8-91E9-48FC-A8BE-4EF4259D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83" y="2563305"/>
                <a:ext cx="12601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991DB6B-172B-4ADC-98CC-4DE3FEF9A5EA}"/>
                  </a:ext>
                </a:extLst>
              </p:cNvPr>
              <p:cNvSpPr txBox="1"/>
              <p:nvPr/>
            </p:nvSpPr>
            <p:spPr>
              <a:xfrm>
                <a:off x="8031949" y="2965914"/>
                <a:ext cx="126014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991DB6B-172B-4ADC-98CC-4DE3FEF9A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949" y="2965914"/>
                <a:ext cx="12601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BD0838-4BB7-4FC6-9496-4E4B41A6D792}"/>
                  </a:ext>
                </a:extLst>
              </p:cNvPr>
              <p:cNvSpPr txBox="1"/>
              <p:nvPr/>
            </p:nvSpPr>
            <p:spPr>
              <a:xfrm>
                <a:off x="6214520" y="3393823"/>
                <a:ext cx="126014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BD0838-4BB7-4FC6-9496-4E4B41A6D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520" y="3393823"/>
                <a:ext cx="12601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9ED986F-2470-4838-9733-8BCD9285440C}"/>
                  </a:ext>
                </a:extLst>
              </p:cNvPr>
              <p:cNvSpPr txBox="1"/>
              <p:nvPr/>
            </p:nvSpPr>
            <p:spPr>
              <a:xfrm>
                <a:off x="3801485" y="3371317"/>
                <a:ext cx="126014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9ED986F-2470-4838-9733-8BCD92854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85" y="3371317"/>
                <a:ext cx="12601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D3EE57-2982-40BE-952E-236E5C58ADD0}"/>
                  </a:ext>
                </a:extLst>
              </p:cNvPr>
              <p:cNvSpPr txBox="1"/>
              <p:nvPr/>
            </p:nvSpPr>
            <p:spPr>
              <a:xfrm>
                <a:off x="3336366" y="4744189"/>
                <a:ext cx="126014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D3EE57-2982-40BE-952E-236E5C58A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66" y="4744189"/>
                <a:ext cx="12601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E2630D-E5C0-4B4D-A8F4-E51487F1B8F3}"/>
                  </a:ext>
                </a:extLst>
              </p:cNvPr>
              <p:cNvSpPr txBox="1"/>
              <p:nvPr/>
            </p:nvSpPr>
            <p:spPr>
              <a:xfrm>
                <a:off x="5855188" y="5138181"/>
                <a:ext cx="126014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E2630D-E5C0-4B4D-A8F4-E51487F1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188" y="5138181"/>
                <a:ext cx="12601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3912EDB-E826-4808-BEAC-A72F93C56145}"/>
                  </a:ext>
                </a:extLst>
              </p:cNvPr>
              <p:cNvSpPr txBox="1"/>
              <p:nvPr/>
            </p:nvSpPr>
            <p:spPr>
              <a:xfrm>
                <a:off x="7817458" y="4913466"/>
                <a:ext cx="126014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3912EDB-E826-4808-BEAC-A72F93C5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58" y="4913466"/>
                <a:ext cx="1260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A9728F7-0E5A-4ABC-ABDC-C5C6E597F321}"/>
                  </a:ext>
                </a:extLst>
              </p:cNvPr>
              <p:cNvSpPr txBox="1"/>
              <p:nvPr/>
            </p:nvSpPr>
            <p:spPr>
              <a:xfrm>
                <a:off x="7545796" y="2309630"/>
                <a:ext cx="126014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A9728F7-0E5A-4ABC-ABDC-C5C6E597F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796" y="2309630"/>
                <a:ext cx="12601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910036BE-29FC-49DE-B9E3-B77E277AAC1B}"/>
              </a:ext>
            </a:extLst>
          </p:cNvPr>
          <p:cNvSpPr/>
          <p:nvPr/>
        </p:nvSpPr>
        <p:spPr>
          <a:xfrm>
            <a:off x="4611595" y="260208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5A3A1-7D54-4356-8167-CD0D8785955C}"/>
              </a:ext>
            </a:extLst>
          </p:cNvPr>
          <p:cNvSpPr txBox="1"/>
          <p:nvPr/>
        </p:nvSpPr>
        <p:spPr>
          <a:xfrm>
            <a:off x="2528208" y="5590886"/>
            <a:ext cx="751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can be easily described, but how  to model this in terms of discrete (binary) variables and (constraint) functions that depend on them?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08F982-16AA-478D-BCB4-A2C2F18B7C08}"/>
              </a:ext>
            </a:extLst>
          </p:cNvPr>
          <p:cNvSpPr/>
          <p:nvPr/>
        </p:nvSpPr>
        <p:spPr>
          <a:xfrm>
            <a:off x="3746908" y="3776257"/>
            <a:ext cx="2539218" cy="1028026"/>
          </a:xfrm>
          <a:custGeom>
            <a:avLst/>
            <a:gdLst>
              <a:gd name="connsiteX0" fmla="*/ 0 w 2539218"/>
              <a:gd name="connsiteY0" fmla="*/ 1028026 h 1028026"/>
              <a:gd name="connsiteX1" fmla="*/ 1223889 w 2539218"/>
              <a:gd name="connsiteY1" fmla="*/ 148795 h 1028026"/>
              <a:gd name="connsiteX2" fmla="*/ 2539218 w 2539218"/>
              <a:gd name="connsiteY2" fmla="*/ 1084 h 1028026"/>
              <a:gd name="connsiteX3" fmla="*/ 2539218 w 2539218"/>
              <a:gd name="connsiteY3" fmla="*/ 1084 h 102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218" h="1028026">
                <a:moveTo>
                  <a:pt x="0" y="1028026"/>
                </a:moveTo>
                <a:cubicBezTo>
                  <a:pt x="400343" y="673989"/>
                  <a:pt x="800686" y="319952"/>
                  <a:pt x="1223889" y="148795"/>
                </a:cubicBezTo>
                <a:cubicBezTo>
                  <a:pt x="1647092" y="-22362"/>
                  <a:pt x="2539218" y="1084"/>
                  <a:pt x="2539218" y="1084"/>
                </a:cubicBezTo>
                <a:lnTo>
                  <a:pt x="2539218" y="1084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9D32C9-E634-4C20-8C6B-D8F284951B1D}"/>
                  </a:ext>
                </a:extLst>
              </p:cNvPr>
              <p:cNvSpPr txBox="1"/>
              <p:nvPr/>
            </p:nvSpPr>
            <p:spPr>
              <a:xfrm>
                <a:off x="4386447" y="2134465"/>
                <a:ext cx="126014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9D32C9-E634-4C20-8C6B-D8F284951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47" y="2134465"/>
                <a:ext cx="12601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D19B5B-626A-4422-BFD9-CB72636EEE21}"/>
              </a:ext>
            </a:extLst>
          </p:cNvPr>
          <p:cNvCxnSpPr/>
          <p:nvPr/>
        </p:nvCxnSpPr>
        <p:spPr>
          <a:xfrm flipV="1">
            <a:off x="4219915" y="3237318"/>
            <a:ext cx="1157428" cy="382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248C74-EDEF-4B9C-A873-265BC5BC0ADE}"/>
              </a:ext>
            </a:extLst>
          </p:cNvPr>
          <p:cNvCxnSpPr>
            <a:cxnSpLocks/>
          </p:cNvCxnSpPr>
          <p:nvPr/>
        </p:nvCxnSpPr>
        <p:spPr>
          <a:xfrm flipV="1">
            <a:off x="5561901" y="2900139"/>
            <a:ext cx="766553" cy="27141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nonlinear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mono"/>
  <p:tag name="ORIGWIDTH" val="75"/>
  <p:tag name="PICTUREFILESIZE" val="27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linear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279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mathbb{R}^{d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20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mathbb{R}^{d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20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mathbb{R}^{d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20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quadratic**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666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mathbb{Z}^{d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206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mathbb{R}^{d} \times \mathbb{Z}^{r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448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mathbb{R}^{d} \times \mathbb{Z}^{r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448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Degree of\\ &#10;nonlinearity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mono"/>
  <p:tag name="ORIGWIDTH" val="96"/>
  <p:tag name="PICTUREFILESIZE" val="76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Search-space\ $\mathbb{S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89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linear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mono"/>
  <p:tag name="ORIGWIDTH" val="44"/>
  <p:tag name="PICTUREFILESIZE" val="17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Continuous unconstrained optimization: $\mathbb{S}= \mathbb{R}^n$, $n_g = 0$ 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mono"/>
  <p:tag name="ORIGWIDTH" val="466"/>
  <p:tag name="PICTUREFILESIZE" val="1855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Integer linear programming (ILP)$^*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8"/>
  <p:tag name="PICTUREFILESIZE" val="1678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mathbb{Z}^{d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206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linear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mono"/>
  <p:tag name="ORIGWIDTH" val="44"/>
  <p:tag name="PICTUREFILESIZE" val="17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arbitary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6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nonlinear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mono"/>
  <p:tag name="ORIGWIDTH" val="75"/>
  <p:tag name="PICTUREFILESIZE" val="278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nonlinear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mono"/>
  <p:tag name="ORIGWIDTH" val="75"/>
  <p:tag name="PICTUREFILESIZE" val="278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A quadratic function is of the form:\\&#10;$c_0 + b_1 x_1 + \dots + b_d x_n + a_{1,1} x_1 x_1 + a_{1,2} x_1 x_2 + \dots + a_{d,d} x_d x_d 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7"/>
  <p:tag name="PICTUREFILESIZE" val="3954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begin{document}&#10;\small&#10;Let  $x_1$, $\dots,$ $x_{d}$ denote $d$, $c_1$, $\dots$, $c_n$, and $b_1$, $\dots$, $b_q$ &#10;be defined as previous.&#10;A multiobjective mathematical programming problem (MOP) has the form:&#10;\begin{eqnarray}&#10;f_1(x_1, \dots, x_d) &amp;\rightarrow&amp; \min\nonumber\\&#10;&amp;\vdots&amp;\nonumber\\&#10;f_m(x_1, \dots, x_d) &amp;\rightarrow&amp; \min\nonumber&#10;\end{eqnarray}&#10;subject to&#10;\begin{eqnarray}&#10;g_1(x_1, \dots, x_d) &amp;\geq&amp; c_1\nonumber\\&#10;&amp;\vdots&amp;\nonumber\\&#10;g_{n}(x_1, \dots, x_d) &amp;\geq&amp; c_{n}\nonumber\\&#10;h_1(x_1, \dots, x_d) &amp;=&amp; b_1\nonumber\\&#10;&amp;\vdots&amp;\nonumber\\&#10;h_{q}(x_1, \dots, x_d) &amp;=&amp; b_{q}\nonumber&#10;\end{eqnarray}&#10;For $m&gt;1$ one can always add the term 'Multiobjective', &#10;e.g. Multiobjective LP, Multiobjective MIP, etc..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68"/>
  <p:tag name="PICTUREFILESIZE" val="2464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1"/>
  <p:tag name="ORIGINALWIDTH" val="5826.75"/>
  <p:tag name="LATEXADDIN" val="\documentclass{slides}\pagestyle{empty}&#10;\usepackage{amssymb}&#10;\begin{document}&#10;\small&#10;Given a distance matrix, find a tour of a vehicle that visits every city exactly once and &#10;starts from a depot and returns to it.&#10;&#10;&#10;\end{document}&#10;"/>
  <p:tag name="IGUANATEXSIZE" val="20"/>
  <p:tag name="IGUANATEXCURSOR" val="217"/>
  <p:tag name="TRANSPARENCY" val="False"/>
  <p:tag name="FILENAME" val=""/>
  <p:tag name="INPUTTYPE" val="0"/>
  <p:tag name="LATEXENGINEID" val="0"/>
  <p:tag name="TEMPFOLDER" val="d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Mixed Integer Nonlinear programming (MINLP)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mono"/>
  <p:tag name="ORIGWIDTH" val="400"/>
  <p:tag name="PICTUREFILESIZE" val="1687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94992"/>
  <p:tag name="ORIGINALWIDTH" val="720.0347"/>
  <p:tag name="LATEXADDIN" val="\documentclass{slides}\pagestyle{empty}&#10;\usepackage{amssymb}&#10;\usepackage{amsmath}&#10;\usepackage{pstcol}&#10;\begin{document}&#10;\small&#10;&#10;This matrix encodes the tour &#10;$$0 \rightarrow 1 \rightarrow 2 \rightarrow 4 \rightarrow 3 \rightarrow 0$$ &#10;&#10;&#10;\end{document}&#10;"/>
  <p:tag name="IGUANATEXSIZE" val="20"/>
  <p:tag name="IGUANATEXCURSOR" val="139"/>
  <p:tag name="TRANSPARENCY" val="False"/>
  <p:tag name="FILENAME" val=""/>
  <p:tag name="INPUTTYPE" val="0"/>
  <p:tag name="LATEXENGINEID" val="0"/>
  <p:tag name="TEMPFOLDER" val="d: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83.0778"/>
  <p:tag name="ORIGINALWIDTH" val="719.7074"/>
  <p:tag name="LATEXADDIN" val="\documentclass{slides}\pagestyle{empty}&#10;\usepackage{amssymb}&#10;\usepackage{amsmath}&#10;\usepackage{pstcol}&#10;\begin{document}&#10;\small&#10;$$\sum_{i=1}^{n-1}\sum_{j=1}^n \sum_{k=1}^n &#10;d_{j,k} x_{i,j} x_{i+1,k} + \\&#10;\sum_{i=1}^n x_{1,i} d_{0,i} + &#10;\sum_{i=1}^n x_{n,i} d_{i,0} \rightarrow \min$$&#10;subject to&#10;$$\forall i \in 1, \dots, n: \sum_{j=1}^n x_{i,j} = 1$$&#10;$$\forall j \in 1, \dots, n: \sum_{i=1}^n x_{i,j} = 1$$&#10;$$x_{i,j} \in \{0,1\}^{n \times n}$$&#10;&#10;Here $d_{i,j}$ denotes the distance from $i$ to $j$.and $0$ is the index of the depot.&#10;If $x_{i,j} = 1$ and $x_{i+1,k}=1$ then the vehicle drives in the $i$-th step from $j$ to $k$.&#10;&#10;&#10;\end{document}&#10;"/>
  <p:tag name="IGUANATEXSIZE" val="20"/>
  <p:tag name="IGUANATEXCURSOR" val="625"/>
  <p:tag name="TRANSPARENCY" val="False"/>
  <p:tag name="FILENAME" val=""/>
  <p:tag name="INPUTTYPE" val="0"/>
  <p:tag name="LATEXENGINEID" val="0"/>
  <p:tag name="TEMPFOLDER" val="d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Mixed Integer Linear Programming (MILP)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mono"/>
  <p:tag name="ORIGWIDTH" val="363"/>
  <p:tag name="PICTUREFILESIZE" val="147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Linear Programming (LP)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mono"/>
  <p:tag name="ORIGWIDTH" val="218"/>
  <p:tag name="PICTUREFILESIZE" val="85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Nonlinear programming (NLP)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mono"/>
  <p:tag name="ORIGWIDTH" val="255"/>
  <p:tag name="PICTUREFILESIZE" val="108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Integer programming (IP)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mono"/>
  <p:tag name="ORIGWIDTH" val="217"/>
  <p:tag name="PICTUREFILESIZE" val="9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nonlinear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mono"/>
  <p:tag name="ORIGWIDTH" val="75"/>
  <p:tag name="PICTUREFILESIZE" val="27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Quadratic Programming (QP)$^*$  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67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1406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Examples of Mathematical Programs</vt:lpstr>
      <vt:lpstr>Classification: Mathematical Programming</vt:lpstr>
      <vt:lpstr>Multiobjective Mathematical Program</vt:lpstr>
      <vt:lpstr>Example 1: Mathematical Program for Reactor</vt:lpstr>
      <vt:lpstr>Example 2: Constrained 0/1 Knapsack Problem</vt:lpstr>
      <vt:lpstr>Example: Multiobjective 0/1 Knapsack Problem</vt:lpstr>
      <vt:lpstr>Example: Equality Constraint for Tin Problem</vt:lpstr>
      <vt:lpstr>Example: Knapsack Problem with Cardinality Constraint</vt:lpstr>
      <vt:lpstr>Example: Traveling Salesperson Problem</vt:lpstr>
      <vt:lpstr>Encoding of a TSP tour</vt:lpstr>
      <vt:lpstr>PowerPoint Presentation</vt:lpstr>
      <vt:lpstr>Mathematical Programming Models: Exercise</vt:lpstr>
      <vt:lpstr>Mathematical Programming Models</vt:lpstr>
      <vt:lpstr>Placement of unit discs on the square – mixed integer problem – ‘Big M trick’</vt:lpstr>
      <vt:lpstr>Exercise: Linear Programming</vt:lpstr>
      <vt:lpstr>Timetabling  example (pyomo)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of Mathematical Programs</dc:title>
  <dc:creator>Michael Emmerich</dc:creator>
  <cp:lastModifiedBy>Michael Emmerich</cp:lastModifiedBy>
  <cp:revision>2</cp:revision>
  <dcterms:created xsi:type="dcterms:W3CDTF">2021-08-16T09:02:25Z</dcterms:created>
  <dcterms:modified xsi:type="dcterms:W3CDTF">2021-08-16T09:05:53Z</dcterms:modified>
</cp:coreProperties>
</file>