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D93-0A7F-4209-A4E5-AA05F1D4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FAF6B-5204-43F5-BB33-136A6C40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12B2-57E7-4817-B124-E184037E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F34A-C2C3-465B-A1A3-FF60E172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8A7B-DC39-449A-8315-4CE8FEA4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A00B-1BF3-425F-A1BA-329D8D9A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B69C9-1B94-47E5-A993-66799D24D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8865-9398-441E-BFD7-CB1C119B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CB59-C074-40DB-8CF2-ADD7A038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163A-4B72-4E5B-B987-75E253FF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F0970-7AC0-47C9-850E-BBBD49ABB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2F1AD-13AA-4F4A-AE8E-BFF16B2D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0504A-8BDE-4FBD-9D09-2CAAAB3B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A0DF-BDD0-4E1D-833C-C3480800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EC09-9D93-47CA-AEF2-CB5975F3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9989-AABD-49AE-B376-B832C70E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7BB8-3348-46AC-A77E-65957AB9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0707-EA2B-4925-8DAE-A3F90D48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5EED-D3A4-4742-8FEB-80B31BDF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F671-5B40-44C3-B2E2-0584C28C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8640-920F-43A7-A2D8-955F2358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A3541-FA63-4FCE-9E8B-7151C211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CB3D4-072D-4012-BD94-25435C20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D06F-49CD-473D-B702-5B0309A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416E-A0EE-483D-92E2-DEDB86AD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5765-1CE5-4AE9-A4D2-F253959A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FCC1-D35B-4B4D-8241-027E34B4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2D2E8-4EAA-40DE-B5EC-4656035C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929E-06E4-4873-A5CE-4366B8EE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4780-5619-47E8-80F8-45C8B195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8D377-B774-4F2A-99A2-CF507D81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5110-181B-47CB-8AD2-8766C86C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F07F5-2CA8-4BC7-B232-A88DE83A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80F3E-E50B-4496-8DB0-129EA3297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7420B-0E3C-4D5F-9B88-C45B961FB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5DC18-7ED9-4136-AAD4-E20BF2B2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6B173-D5A3-4B21-9255-E3B012E3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B177A-8F68-45D6-8712-145BC95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9AB17-9378-4452-8296-BE78E23F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61C1-511F-4A20-89FD-5B642180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B602E-31B1-4CAF-9E0D-117B6986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F4658-2E41-4DD9-88A7-F9D0B574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4D0B6-0FC3-4399-80C5-965D7CFC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E04C0-8661-4AEA-8FC9-547C25F7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F093C-C655-4B4D-8B29-C6E4AFD0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42D13-9E7D-440E-9F80-92E7F21F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E7C8-9746-4263-B9B2-2B3AFE8F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7A59-5843-4F98-AC4C-AC18EB94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674AC-E568-4750-A48E-BF76092BB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4D34B-E851-4BE1-82A6-45C73CA4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7FA4-3711-4241-B98D-E9576A6A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E77B-35A2-4B58-B19C-59CC46C8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14C7-DE3F-416D-A36C-69306090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1D1C9-E1E2-4A75-BC11-6D7AAC2ED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91253-7ACA-498B-BDEC-7F4D4016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86FD9-0FB9-4680-BD06-F7B20A94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A616-9F13-402C-A817-48174E69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A753-82B8-470E-BBCF-45CD2D5C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23BEE-E242-4FBB-AC84-9BD4264C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17C2-D775-40A3-83E6-42832745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B300-4385-4389-B647-16A0F5C1F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E9C0-FEE7-4995-B4EC-E6C56472C51B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3505-58FA-4D5E-9696-C9196C6F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135E-1784-4357-A90B-9FA9BE25E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C927-60C8-483F-8F26-4DB4B691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hupinder.s.saini@jyu.f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3DD610-C4E3-4575-9417-27DC64C1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  <a:br>
              <a:rPr lang="en-US" dirty="0"/>
            </a:br>
            <a:r>
              <a:rPr lang="en-US" dirty="0"/>
              <a:t>JSS30COM3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D962-53DB-4395-925D-5907787E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1603"/>
            <a:ext cx="10515600" cy="49700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Write a ca. 4-8page report on multicriteria design</a:t>
            </a:r>
            <a:br>
              <a:rPr lang="en-US" sz="1800" dirty="0"/>
            </a:br>
            <a:r>
              <a:rPr lang="en-US" sz="1800" dirty="0"/>
              <a:t>optimization with two objectives</a:t>
            </a:r>
          </a:p>
          <a:p>
            <a:pPr marL="0" indent="0">
              <a:buNone/>
            </a:pPr>
            <a:r>
              <a:rPr lang="en-US" sz="1800" dirty="0"/>
              <a:t>Include at least one example of</a:t>
            </a:r>
          </a:p>
          <a:p>
            <a:pPr marL="0" indent="0">
              <a:buNone/>
            </a:pPr>
            <a:endParaRPr lang="en-US" sz="1800" dirty="0"/>
          </a:p>
          <a:p>
            <a:pPr marL="514350" indent="-514350">
              <a:buAutoNum type="arabicPeriod"/>
            </a:pPr>
            <a:r>
              <a:rPr lang="en-US" sz="1800" dirty="0"/>
              <a:t>A </a:t>
            </a:r>
            <a:r>
              <a:rPr lang="en-US" sz="1800" dirty="0" err="1"/>
              <a:t>biobjective</a:t>
            </a:r>
            <a:r>
              <a:rPr lang="en-US" sz="1800" dirty="0"/>
              <a:t> linear (integer) optimization problem that you solved using graphical analysis or a with a software solver (PULP, </a:t>
            </a:r>
            <a:r>
              <a:rPr lang="en-US" sz="1800" dirty="0" err="1"/>
              <a:t>lp_solve</a:t>
            </a:r>
            <a:r>
              <a:rPr lang="en-US" sz="1800" dirty="0"/>
              <a:t>, </a:t>
            </a:r>
            <a:r>
              <a:rPr lang="en-US" sz="1800" dirty="0" err="1"/>
              <a:t>pyomo</a:t>
            </a:r>
            <a:r>
              <a:rPr lang="en-US" sz="1800" dirty="0"/>
              <a:t>, online solver) approximately, using epsilon constraint method to obtain some points.  It would be nice to chose an example with a real-world interpretation.</a:t>
            </a:r>
          </a:p>
          <a:p>
            <a:pPr marL="514350" indent="-514350">
              <a:buAutoNum type="arabicPeriod"/>
            </a:pPr>
            <a:r>
              <a:rPr lang="en-US" sz="1800" dirty="0"/>
              <a:t>A 2-D geometrical design problem (tin, cone, or a shape that you find interesting) solved with epsilon constraint method and hillclimbers, including a contour plot of the function and constraints.</a:t>
            </a:r>
          </a:p>
          <a:p>
            <a:pPr marL="514350" indent="-514350">
              <a:buAutoNum type="arabicPeriod"/>
            </a:pPr>
            <a:r>
              <a:rPr lang="en-US" sz="1800" dirty="0"/>
              <a:t>A geometric convex tent design problem solved with </a:t>
            </a:r>
            <a:r>
              <a:rPr lang="en-US" sz="1800" dirty="0" err="1"/>
              <a:t>desdeo</a:t>
            </a:r>
            <a:r>
              <a:rPr lang="en-US" sz="1800" dirty="0"/>
              <a:t> framework. 2-D Pareto front; including visualization of at least 3 solutions on Pareto front and scatter plot of </a:t>
            </a:r>
            <a:r>
              <a:rPr lang="en-US" sz="1800"/>
              <a:t>Pareto front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each problem:</a:t>
            </a:r>
            <a:br>
              <a:rPr lang="en-US" sz="1800" dirty="0"/>
            </a:br>
            <a:r>
              <a:rPr lang="en-US" sz="1800" dirty="0"/>
              <a:t>(a) Describe briefly the objective function, constraints, variables, variable ranges</a:t>
            </a:r>
          </a:p>
          <a:p>
            <a:pPr marL="0" indent="0">
              <a:buNone/>
            </a:pPr>
            <a:r>
              <a:rPr lang="en-US" sz="1800" dirty="0"/>
              <a:t>(b) Describe briefly which method you used and the basic principle/idea of the method; and the software</a:t>
            </a:r>
          </a:p>
          <a:p>
            <a:pPr marL="0" indent="0">
              <a:buNone/>
            </a:pPr>
            <a:r>
              <a:rPr lang="en-US" sz="1800" dirty="0"/>
              <a:t>(c) If applicable, add graphics visualizing selected results or solution sets/processes or source code to your solution or attach it to the email when submitting the homework; you can also add other source code to your report or extend the report by more examples. </a:t>
            </a:r>
          </a:p>
          <a:p>
            <a:pPr algn="l"/>
            <a:r>
              <a:rPr lang="en-US" sz="1800" dirty="0"/>
              <a:t>It is possible to use results from group work in your report. There is some freedom how much effort you put but you will receive feedback. A report comprising elements 1, 2, 3 is sufficient to pass the course. Please send before August 25</a:t>
            </a:r>
            <a:r>
              <a:rPr lang="en-US" sz="1800" baseline="30000" dirty="0"/>
              <a:t>th</a:t>
            </a:r>
            <a:r>
              <a:rPr lang="en-US" sz="1800" dirty="0"/>
              <a:t> 2021 the report to email of </a:t>
            </a:r>
            <a:r>
              <a:rPr lang="fi-FI" sz="1800" dirty="0"/>
              <a:t>Saini, Bhupinder </a:t>
            </a:r>
            <a:r>
              <a:rPr lang="fi-FI" sz="1800" dirty="0">
                <a:hlinkClick r:id="rId2"/>
              </a:rPr>
              <a:t>bhupinder.s.saini@jyu.fi</a:t>
            </a:r>
            <a:r>
              <a:rPr lang="fi-FI" sz="1800" dirty="0"/>
              <a:t> and cc to m.t.m.emmerich@liacs.leidenuniv.nl</a:t>
            </a:r>
          </a:p>
          <a:p>
            <a:pPr algn="l"/>
            <a:r>
              <a:rPr lang="fi-FI" sz="1200" b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Remark: there is some freedom how to scale the homework, and feel free to decide how much effort based on your time budget you want to put. </a:t>
            </a:r>
            <a:r>
              <a:rPr lang="fi-FI" sz="1200" dirty="0">
                <a:solidFill>
                  <a:srgbClr val="3C4043"/>
                </a:solidFill>
                <a:latin typeface="Roboto" panose="02000000000000000000" pitchFamily="2" charset="0"/>
              </a:rPr>
              <a:t> For receiving a pass it is good to at least be complete, that is to work out a solution for part 1 , 2,  and 3 (which can also be brief) . If you provide us with a very good solution or some particular effort we can reward this we can reward you with a statement that you passed with excellence. You might indicate this in your email if you aim for this. </a:t>
            </a:r>
            <a:br>
              <a:rPr lang="fi-FI" sz="1200" dirty="0">
                <a:solidFill>
                  <a:srgbClr val="3C4043"/>
                </a:solidFill>
                <a:latin typeface="Roboto" panose="02000000000000000000" pitchFamily="2" charset="0"/>
              </a:rPr>
            </a:br>
            <a:r>
              <a:rPr lang="fi-FI" sz="1200" dirty="0">
                <a:solidFill>
                  <a:srgbClr val="3C4043"/>
                </a:solidFill>
                <a:latin typeface="Roboto" panose="02000000000000000000" pitchFamily="2" charset="0"/>
              </a:rPr>
              <a:t>For 4ECTs (successfull attendance) a complete solution is sufficient.</a:t>
            </a:r>
          </a:p>
          <a:p>
            <a:pPr algn="l"/>
            <a:endParaRPr lang="fi-FI" sz="1200" b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Homework vs Assignment">
            <a:extLst>
              <a:ext uri="{FF2B5EF4-FFF2-40B4-BE49-F238E27FC236}">
                <a16:creationId xmlns:a16="http://schemas.microsoft.com/office/drawing/2014/main" id="{74372A05-7660-40BA-A4EB-D4736CD7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36" y="201757"/>
            <a:ext cx="4045528" cy="26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Homework Assignment JSS30COM3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JSS30COM3</dc:title>
  <dc:creator>Michael Emmerich</dc:creator>
  <cp:lastModifiedBy>Michael Emmerich</cp:lastModifiedBy>
  <cp:revision>4</cp:revision>
  <dcterms:created xsi:type="dcterms:W3CDTF">2021-08-18T09:00:41Z</dcterms:created>
  <dcterms:modified xsi:type="dcterms:W3CDTF">2021-08-18T09:11:00Z</dcterms:modified>
</cp:coreProperties>
</file>