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notesMasterIdLst>
    <p:notesMasterId r:id="rId27"/>
  </p:notesMasterIdLst>
  <p:handoutMasterIdLst>
    <p:handoutMasterId r:id="rId28"/>
  </p:handoutMasterIdLst>
  <p:sldIdLst>
    <p:sldId id="366" r:id="rId3"/>
    <p:sldId id="346" r:id="rId4"/>
    <p:sldId id="329" r:id="rId5"/>
    <p:sldId id="398" r:id="rId6"/>
    <p:sldId id="399" r:id="rId7"/>
    <p:sldId id="342" r:id="rId8"/>
    <p:sldId id="388" r:id="rId9"/>
    <p:sldId id="400" r:id="rId10"/>
    <p:sldId id="390" r:id="rId11"/>
    <p:sldId id="387" r:id="rId12"/>
    <p:sldId id="386" r:id="rId13"/>
    <p:sldId id="334" r:id="rId14"/>
    <p:sldId id="335" r:id="rId15"/>
    <p:sldId id="341" r:id="rId16"/>
    <p:sldId id="340" r:id="rId17"/>
    <p:sldId id="337" r:id="rId18"/>
    <p:sldId id="338" r:id="rId19"/>
    <p:sldId id="364" r:id="rId20"/>
    <p:sldId id="336" r:id="rId21"/>
    <p:sldId id="339" r:id="rId22"/>
    <p:sldId id="393" r:id="rId23"/>
    <p:sldId id="401" r:id="rId24"/>
    <p:sldId id="347" r:id="rId25"/>
    <p:sldId id="394" r:id="rId26"/>
  </p:sldIdLst>
  <p:sldSz cx="9144000" cy="6858000" type="screen4x3"/>
  <p:notesSz cx="6797675" cy="9928225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9933"/>
    <a:srgbClr val="FF3399"/>
    <a:srgbClr val="000000"/>
    <a:srgbClr val="398389"/>
    <a:srgbClr val="0066FF"/>
    <a:srgbClr val="CFE9E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1" autoAdjust="0"/>
    <p:restoredTop sz="94660"/>
  </p:normalViewPr>
  <p:slideViewPr>
    <p:cSldViewPr snapToObjects="1">
      <p:cViewPr varScale="1">
        <p:scale>
          <a:sx n="125" d="100"/>
          <a:sy n="125" d="100"/>
        </p:scale>
        <p:origin x="451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4E63554-DEB5-4F8F-8CE1-4C7C17ACA2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6" rIns="96649" bIns="48326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7EDF10-8B64-4432-81B8-135CA9B72E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6" rIns="96649" bIns="48326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BBE4610-5E2E-4AE8-991A-6E9DE0C9A96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6" rIns="96649" bIns="48326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3A6A372-8BC6-4C4F-909D-DCFF7E144D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6" rIns="96649" bIns="48326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079DAA56-B790-4D47-B93C-9C9447B2A3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2DCC857-3E7E-4BC8-B19B-CD864BED4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8497AB-AC05-4123-9427-406F79F1025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2DD425C-1C37-4D43-82DA-45FB604EB685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90A6777-56F0-4780-B646-D962F81F0B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49310D7-BE5A-466F-A32F-6B659C6DF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854240-4970-477D-8E12-507F97C3E2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6EA6C6-701C-45BF-9EE9-B194EC25C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3A84E90-34E5-4F10-94CD-E27BD4DF6E70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>
            <a:extLst>
              <a:ext uri="{FF2B5EF4-FFF2-40B4-BE49-F238E27FC236}">
                <a16:creationId xmlns:a16="http://schemas.microsoft.com/office/drawing/2014/main" id="{1BF6774A-1388-492C-8336-223E753BDE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izenplatzhalter 2">
            <a:extLst>
              <a:ext uri="{FF2B5EF4-FFF2-40B4-BE49-F238E27FC236}">
                <a16:creationId xmlns:a16="http://schemas.microsoft.com/office/drawing/2014/main" id="{5A03EF87-E986-4DFB-B0B1-9BDDAA2C7E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/>
          </a:p>
        </p:txBody>
      </p:sp>
      <p:sp>
        <p:nvSpPr>
          <p:cNvPr id="29700" name="Foliennummernplatzhalter 3">
            <a:extLst>
              <a:ext uri="{FF2B5EF4-FFF2-40B4-BE49-F238E27FC236}">
                <a16:creationId xmlns:a16="http://schemas.microsoft.com/office/drawing/2014/main" id="{5A84CD2B-B50A-47C9-B86B-6C9971AB4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7D329F-8162-4093-AAEF-F43B72D3E16A}" type="slidenum">
              <a:rPr lang="de-DE" altLang="en-US" sz="1200"/>
              <a:pPr/>
              <a:t>12</a:t>
            </a:fld>
            <a:endParaRPr lang="de-DE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5442A3-1020-4AC5-8BCA-201EE688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2FADF-7C94-4A14-A522-FD91F08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CBCFF-8958-4446-A730-A1B9DAD6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3E8EE-56AA-4A98-9B29-4FFA82DB26D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75952001"/>
      </p:ext>
    </p:extLst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5F62F1-A5AD-4F75-B9B0-870DDBDBAC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CF9CAB-9180-4E3E-81E3-C99B674C77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9E1E36-C195-48F5-8C1F-46E554D9A277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56A7AA6-5A53-49D3-9145-A1C57BE96D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110793"/>
      </p:ext>
    </p:extLst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D7DDE-8DEF-4F67-B85A-1A732A0B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4A93A6-FC13-4DBF-9969-54921168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6D6E1-E06F-4B87-85C1-A8A3BF0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134DE-2EA1-4495-B121-C7C432B85E9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26100921"/>
      </p:ext>
    </p:extLst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6A7A7-7610-412D-BCAD-BC051EF902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D1351-6715-4C75-BB17-B7041B47C5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2BE69-0F10-4EF5-8EC5-BEF751F8C62E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A15D98-D081-496E-859F-E1CA53BB9D3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274049"/>
      </p:ext>
    </p:extLst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C7570-E0B5-4CC4-9F68-0A51221A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9E966-5A43-4E9E-B74D-81352A726A52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5E1BC-4C1C-49A3-881C-C743B3A5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1B8B9-5DAA-4624-BB9B-4D73A5EB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0A58B-9FFD-4521-9F55-6AD164A2707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2815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D527D-A2A8-41CD-969C-CCF8FE6F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95FDE-16F4-4FC0-9D53-B48832FC1DE9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82BD2-3BC0-419A-BEB7-1A366D10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186E5-FA67-4BE8-9BF3-77FD0AC6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9337F-C23B-46EE-B7B8-CF69353695A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8104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3FA7E-9AA9-406A-ADDB-A454DCBD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74277-1D94-4135-B346-CA1F9FD75F52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5AECA-D8E9-40AD-A5BF-665FAE9B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20E039-2CE1-447C-8F7B-506DFC00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850AB-DA58-4AEC-B471-7281B8F6F15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4612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660CA2F-E01B-4845-999E-0B5FB601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D0712-FBA8-451C-98C4-CA9B9846387F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90E52F8-8EE6-4FD1-9F2C-A36B08BE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6F817E44-B15A-4D89-99DC-39C84BFF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07524-FE5A-49BF-B1C8-73D20DBC43A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56214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230D90C-5075-4495-9CE3-B682358B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FC02-552E-4395-8F76-8B6F400722AB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BA5276C-5A41-4B10-8562-8666996A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21C10A1-F410-4AE5-AD2E-F9DB8F83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843F0-889F-4EE4-8F4D-2592892DD75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64509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5D57E82-9AF7-4115-9B6A-02DDDF62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47A64-3943-49E2-8FD9-F5520B15DBC7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23C95DF7-A677-444B-9C56-8A535237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B7B14D7-D33C-4BA2-8A79-BD03E3A2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B0CCE-F429-4A04-9FBB-04D8CA298AC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78286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542E98BD-FA76-484C-BBBB-F44592AE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695AB-D1AE-4AE7-ADE8-7153ECE6A64B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28535C75-29B9-45D3-BA89-52D4B4B6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1AFBC74-D81A-4E48-B505-32F9AAD5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ECD6E-7620-4265-908E-1A6EEEB4ADD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542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182BC3DF-3C82-48FD-8660-FD577C18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51350364-86EF-4012-842B-6721364FEF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5A6D60-3A10-4BC6-8A1C-4FE3C8C9B1A2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6" name="Fußzeilenplatzhalter 8">
            <a:extLst>
              <a:ext uri="{FF2B5EF4-FFF2-40B4-BE49-F238E27FC236}">
                <a16:creationId xmlns:a16="http://schemas.microsoft.com/office/drawing/2014/main" id="{7CF1E29C-FC71-4265-9AF2-1F76F7DA6A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198181"/>
      </p:ext>
    </p:extLst>
  </p:cSld>
  <p:clrMapOvr>
    <a:masterClrMapping/>
  </p:clrMapOvr>
  <p:transition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469281CD-DC14-4B2E-B2DD-69189D4D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7D325-49DE-4989-B47A-5843C4D9990E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F9C385F-D07B-4D3D-B366-80F75EB0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8D9ED835-6393-4902-B97F-07E91385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0DFFA-4024-457F-B636-6563F09B2D0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893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B931BB33-91DE-423B-87C2-21C7E630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20A94-BCD6-480B-9F83-872DC4E101D8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FAAE639-70A8-4803-A380-718D24C9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74720F9D-F1E7-4D45-BE64-081BAA6B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3922B-8362-4940-B765-F62E9404D12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25734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F3B81-06D0-4F53-BE97-F84960A7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08E69-6883-4492-A852-539C38E40430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5C1B-572A-4FFA-AE3E-6957374E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5C8F1-6B75-49EC-8504-369EAF65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7E295-A4B8-42BD-8B61-92927B89646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99633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B9458-FA5C-4F2D-BAD7-553E8BA8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C3087-2DFA-42B6-A647-FF23DF1437BE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E73A0-2F84-428A-8C3A-05158304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24313-11B8-4470-A7C5-2EBEC55D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A78B9-C9B3-49C3-8B8A-0432696B92D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5410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6C12AE-A6FF-4343-B81E-5D2491F5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667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A8B071-1182-48BC-A908-91ECEB66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484BB3-B35F-441B-A70A-2B4BA130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3C5FE-C2BE-4A6D-88F1-1620871AECD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52042363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362177-E777-4C35-A680-577D86B9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250" y="6381750"/>
            <a:ext cx="26479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27FFC-BE2B-4AE2-BE2F-A8523222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075F3-5EEC-4445-9A64-FED16647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EBE62-D5ED-4BC6-86D2-06768E95F10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14997540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F4C4F23-03B6-4CC4-B0A7-03DB07982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05EFE0B-EA76-4498-977F-BD878C3F9C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8A0656-1559-4812-B13B-BDD6EB0C62D4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0BE026-5289-439B-95AF-DEBCDD2F47D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210203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5A9EAAC-AC84-4D9E-9857-800551BD98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7310081-2347-4E97-8814-1AA0FED484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AECED3-623B-44D5-8366-D2B568F7C819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5FEBBF6-926A-4481-9ED0-4481AE9FCB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911538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5CEB37-E0F5-483F-B5B6-A68C75E37E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79357C-B1DA-4596-B195-AE6A6919815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266D1C-8D1F-40B0-95E2-D7D4775DBD0B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15C405-3D68-4EBB-8A26-EE6F35051D0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73871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8B00084-63C6-4CB8-BA5D-F00B6D4E1B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0B69401-D451-491B-A5A0-B8A64558B8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6D424F-9576-4149-8E7E-0987B178CC61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0017B5-59FE-47AB-B091-9BA67272C23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1591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DFE364-56A9-490E-B529-81118EEB5C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8DD4331-7139-4682-A592-BCD3556CFC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BDE104-6658-45A9-8AF4-F60E0111E219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3224D8-1C15-4E13-B8E2-4BCF73146A4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441942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314D0284-719C-4B54-8731-0FAA861450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4C7F3DE-0118-4A63-8A2F-34D0A92B27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35A9FFEB-FD3A-4617-B9B1-6019C9B20609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EF2DA0EC-FF7B-4462-8FAF-2D0A6AB2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76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42B60A1-90DF-41E8-BF9A-3BC2747A0CAF}" type="slidenum">
              <a:rPr lang="de-DE" altLang="en-US" b="1">
                <a:solidFill>
                  <a:schemeClr val="bg2"/>
                </a:solidFill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de-DE" altLang="en-US" b="1">
              <a:solidFill>
                <a:schemeClr val="bg2"/>
              </a:solidFill>
            </a:endParaRP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5BE768DE-8D24-475B-B2F1-C254B152D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3E15FCEE-4DE3-4058-AFEE-76AA8D75B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en-US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6633EC08-2674-405A-9676-DDFB2D639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77000"/>
            <a:ext cx="3657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/>
              <a:t>Multiobjective Optimization, Autumn 2005: Michael Emmerich</a:t>
            </a: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3ED3BDB4-AA89-4867-84E2-1AF1D8174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39C7CF8-72E2-43C0-8B36-A69111C8B516}" type="slidenum">
              <a:rPr lang="de-DE" altLang="en-US" sz="1000"/>
              <a:pPr algn="ctr" eaLnBrk="1" hangingPunct="1"/>
              <a:t>‹#›</a:t>
            </a:fld>
            <a:endParaRPr lang="de-DE" altLang="en-US" sz="1000"/>
          </a:p>
        </p:txBody>
      </p:sp>
      <p:pic>
        <p:nvPicPr>
          <p:cNvPr id="1033" name="Picture 10" descr="logoblauwklein">
            <a:extLst>
              <a:ext uri="{FF2B5EF4-FFF2-40B4-BE49-F238E27FC236}">
                <a16:creationId xmlns:a16="http://schemas.microsoft.com/office/drawing/2014/main" id="{A2A18FD0-2043-4BC0-BC4E-658CC96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43600"/>
            <a:ext cx="1066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61717C06-68EC-484A-BF1E-382F34E540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15075"/>
            <a:ext cx="38862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>
            <a:extLst>
              <a:ext uri="{FF2B5EF4-FFF2-40B4-BE49-F238E27FC236}">
                <a16:creationId xmlns:a16="http://schemas.microsoft.com/office/drawing/2014/main" id="{5B30D539-84A6-4A76-9144-91D0E7F0247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2051" name="Textplatzhalter 2">
            <a:extLst>
              <a:ext uri="{FF2B5EF4-FFF2-40B4-BE49-F238E27FC236}">
                <a16:creationId xmlns:a16="http://schemas.microsoft.com/office/drawing/2014/main" id="{C4DA6A15-3549-47CD-B42C-1F92588505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6DABE-A382-4B4B-911E-77C8425A8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28032F7-55A3-4A1E-8539-FF279557AF3B}" type="datetimeFigureOut">
              <a:rPr lang="de-DE"/>
              <a:pPr>
                <a:defRPr/>
              </a:pPr>
              <a:t>15.08.2021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04D31D-ECCD-454D-AACC-3DAFE2842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11D01-3519-4EFB-8163-E1574F602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39D2707-B079-40F8-A1C9-FCDBE1FF32D4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tags" Target="../tags/tag19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7.png"/><Relationship Id="rId5" Type="http://schemas.openxmlformats.org/officeDocument/2006/relationships/tags" Target="../tags/tag22.xml"/><Relationship Id="rId15" Type="http://schemas.openxmlformats.org/officeDocument/2006/relationships/image" Target="../media/image3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0.xml"/><Relationship Id="rId7" Type="http://schemas.openxmlformats.org/officeDocument/2006/relationships/image" Target="../media/image3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1.png"/><Relationship Id="rId4" Type="http://schemas.openxmlformats.org/officeDocument/2006/relationships/tags" Target="../tags/tag31.xml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35.xml"/><Relationship Id="rId7" Type="http://schemas.openxmlformats.org/officeDocument/2006/relationships/image" Target="../media/image4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38.xml"/><Relationship Id="rId7" Type="http://schemas.openxmlformats.org/officeDocument/2006/relationships/image" Target="../media/image5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59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tags" Target="../tags/tag47.xml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5" Type="http://schemas.openxmlformats.org/officeDocument/2006/relationships/tags" Target="../tags/tag49.xml"/><Relationship Id="rId10" Type="http://schemas.openxmlformats.org/officeDocument/2006/relationships/image" Target="../media/image63.png"/><Relationship Id="rId4" Type="http://schemas.openxmlformats.org/officeDocument/2006/relationships/tags" Target="../tags/tag48.xml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69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tags" Target="../tags/tag6.xml"/><Relationship Id="rId10" Type="http://schemas.openxmlformats.org/officeDocument/2006/relationships/image" Target="../media/image9.png"/><Relationship Id="rId4" Type="http://schemas.openxmlformats.org/officeDocument/2006/relationships/tags" Target="../tags/tag5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tags" Target="../tags/tag11.xml"/><Relationship Id="rId10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19215F9-1725-4729-93A4-3F80734A2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Unit: Optimality Conditions </a:t>
            </a:r>
            <a:b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Karush Kuhn Tucker Theorem</a:t>
            </a:r>
            <a:endParaRPr lang="de-D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3">
            <a:extLst>
              <a:ext uri="{FF2B5EF4-FFF2-40B4-BE49-F238E27FC236}">
                <a16:creationId xmlns:a16="http://schemas.microsoft.com/office/drawing/2014/main" id="{4FDF1152-4FFE-4EFD-B1EF-563CF6CB8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501650"/>
            <a:ext cx="21336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>
            <a:extLst>
              <a:ext uri="{FF2B5EF4-FFF2-40B4-BE49-F238E27FC236}">
                <a16:creationId xmlns:a16="http://schemas.microsoft.com/office/drawing/2014/main" id="{ED2EC42F-8B1F-41BD-A9EC-22C8BFE1E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5245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Single objective, unconstrained</a:t>
            </a:r>
          </a:p>
        </p:txBody>
      </p:sp>
      <p:pic>
        <p:nvPicPr>
          <p:cNvPr id="26628" name="Picture 6" descr="txp_fig">
            <a:extLst>
              <a:ext uri="{FF2B5EF4-FFF2-40B4-BE49-F238E27FC236}">
                <a16:creationId xmlns:a16="http://schemas.microsoft.com/office/drawing/2014/main" id="{54B7BFEF-B679-4E43-A047-5117620BBD1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282700"/>
            <a:ext cx="37353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txp_fig">
            <a:extLst>
              <a:ext uri="{FF2B5EF4-FFF2-40B4-BE49-F238E27FC236}">
                <a16:creationId xmlns:a16="http://schemas.microsoft.com/office/drawing/2014/main" id="{D8F64C29-FB53-47E9-B9BE-4A66C4543D9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1725613"/>
            <a:ext cx="28797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Grafik 10" descr="txp_fig">
            <a:extLst>
              <a:ext uri="{FF2B5EF4-FFF2-40B4-BE49-F238E27FC236}">
                <a16:creationId xmlns:a16="http://schemas.microsoft.com/office/drawing/2014/main" id="{C3CE9710-2927-4BEE-A140-357DE1D9D33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3563938"/>
            <a:ext cx="3473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Grafik 11" descr="txp_fig">
            <a:extLst>
              <a:ext uri="{FF2B5EF4-FFF2-40B4-BE49-F238E27FC236}">
                <a16:creationId xmlns:a16="http://schemas.microsoft.com/office/drawing/2014/main" id="{5FE8934F-2031-468E-B089-51BDCDF00D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106863"/>
            <a:ext cx="437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36" descr="txp_fig">
            <a:extLst>
              <a:ext uri="{FF2B5EF4-FFF2-40B4-BE49-F238E27FC236}">
                <a16:creationId xmlns:a16="http://schemas.microsoft.com/office/drawing/2014/main" id="{57F45529-7CA1-44D2-BCD9-FE6CE17DFF82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2754313"/>
            <a:ext cx="60388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37" descr="txp_fig">
            <a:extLst>
              <a:ext uri="{FF2B5EF4-FFF2-40B4-BE49-F238E27FC236}">
                <a16:creationId xmlns:a16="http://schemas.microsoft.com/office/drawing/2014/main" id="{F3A5296E-B972-4B94-8076-9EADCABCC685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214563"/>
            <a:ext cx="8040687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40" descr="txp_fig">
            <a:extLst>
              <a:ext uri="{FF2B5EF4-FFF2-40B4-BE49-F238E27FC236}">
                <a16:creationId xmlns:a16="http://schemas.microsoft.com/office/drawing/2014/main" id="{B3B4D501-A1E8-4DAD-AEBD-1217AFDB8384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778375"/>
            <a:ext cx="76628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5" descr="txp_fig">
            <a:extLst>
              <a:ext uri="{FF2B5EF4-FFF2-40B4-BE49-F238E27FC236}">
                <a16:creationId xmlns:a16="http://schemas.microsoft.com/office/drawing/2014/main" id="{912B67DC-0F7D-4B78-8603-5FC652615862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589588"/>
            <a:ext cx="7645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Grafik 15" descr="txp_fig">
            <a:extLst>
              <a:ext uri="{FF2B5EF4-FFF2-40B4-BE49-F238E27FC236}">
                <a16:creationId xmlns:a16="http://schemas.microsoft.com/office/drawing/2014/main" id="{265556F6-66C7-4E29-858C-2710C13B1A9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3975100"/>
            <a:ext cx="223202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0188962-FE03-408D-9F50-8EADA06BB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 objective, unconstrained (example)</a:t>
            </a:r>
          </a:p>
        </p:txBody>
      </p:sp>
      <p:pic>
        <p:nvPicPr>
          <p:cNvPr id="27651" name="Grafik 6" descr="txp_fig">
            <a:extLst>
              <a:ext uri="{FF2B5EF4-FFF2-40B4-BE49-F238E27FC236}">
                <a16:creationId xmlns:a16="http://schemas.microsoft.com/office/drawing/2014/main" id="{98EDE8B5-4608-4F79-A833-3B0F921B75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042988"/>
            <a:ext cx="70389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34FB8BD-D470-4A57-A448-83C31E9A9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Constraints (equalities)</a:t>
            </a:r>
          </a:p>
        </p:txBody>
      </p:sp>
      <p:sp>
        <p:nvSpPr>
          <p:cNvPr id="30723" name="Rectangle 14">
            <a:extLst>
              <a:ext uri="{FF2B5EF4-FFF2-40B4-BE49-F238E27FC236}">
                <a16:creationId xmlns:a16="http://schemas.microsoft.com/office/drawing/2014/main" id="{120BBDC4-EAA3-4D94-B341-748174DEE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2079625"/>
            <a:ext cx="8191500" cy="22939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de-DE">
              <a:latin typeface="Arial" charset="0"/>
            </a:endParaRPr>
          </a:p>
        </p:txBody>
      </p:sp>
      <p:pic>
        <p:nvPicPr>
          <p:cNvPr id="28676" name="Picture 22" descr="txp_fig">
            <a:extLst>
              <a:ext uri="{FF2B5EF4-FFF2-40B4-BE49-F238E27FC236}">
                <a16:creationId xmlns:a16="http://schemas.microsoft.com/office/drawing/2014/main" id="{86260B94-7DE8-4AE7-B2C5-D3CDFA22AAA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954088"/>
            <a:ext cx="69802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1" descr="txp_fig">
            <a:extLst>
              <a:ext uri="{FF2B5EF4-FFF2-40B4-BE49-F238E27FC236}">
                <a16:creationId xmlns:a16="http://schemas.microsoft.com/office/drawing/2014/main" id="{8CF92A43-43FE-4781-ADE0-4A31F63F872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4554538"/>
            <a:ext cx="8101012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32" descr="txp_fig">
            <a:extLst>
              <a:ext uri="{FF2B5EF4-FFF2-40B4-BE49-F238E27FC236}">
                <a16:creationId xmlns:a16="http://schemas.microsoft.com/office/drawing/2014/main" id="{D6D70460-9AA7-4C39-B566-058792DC6AC3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220913"/>
            <a:ext cx="7672387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feld 6">
            <a:extLst>
              <a:ext uri="{FF2B5EF4-FFF2-40B4-BE49-F238E27FC236}">
                <a16:creationId xmlns:a16="http://schemas.microsoft.com/office/drawing/2014/main" id="{20F322B2-2E63-4406-8DE1-41906EB5C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5499100"/>
            <a:ext cx="69723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 sz="2000">
                <a:solidFill>
                  <a:srgbClr val="FF0000"/>
                </a:solidFill>
              </a:rPr>
              <a:t>Show that this yields m+n equations with m+n+1 unknowns.</a:t>
            </a:r>
          </a:p>
          <a:p>
            <a:endParaRPr lang="de-DE" altLang="en-US" sz="1800">
              <a:solidFill>
                <a:srgbClr val="FF0000"/>
              </a:solidFill>
            </a:endParaRPr>
          </a:p>
        </p:txBody>
      </p:sp>
      <p:pic>
        <p:nvPicPr>
          <p:cNvPr id="28680" name="Grafik 9" descr="txp_fig">
            <a:extLst>
              <a:ext uri="{FF2B5EF4-FFF2-40B4-BE49-F238E27FC236}">
                <a16:creationId xmlns:a16="http://schemas.microsoft.com/office/drawing/2014/main" id="{57887FB0-9813-4CC0-AC1B-DF630E10EB9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5949950"/>
            <a:ext cx="77184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33AE23B-3A92-4F70-94D0-5CA6E414D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445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Constraints (equalities) - interpretation</a:t>
            </a: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B2AE9405-18B9-4FF4-B439-7A91681792E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16113" y="1033463"/>
          <a:ext cx="6157912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219048" imgH="4571429" progId="Paint.Picture">
                  <p:embed/>
                </p:oleObj>
              </mc:Choice>
              <mc:Fallback>
                <p:oleObj name="Bitmap Image" r:id="rId3" imgW="6219048" imgH="4571429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033463"/>
                        <a:ext cx="6157912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Line 6">
            <a:extLst>
              <a:ext uri="{FF2B5EF4-FFF2-40B4-BE49-F238E27FC236}">
                <a16:creationId xmlns:a16="http://schemas.microsoft.com/office/drawing/2014/main" id="{DF0EB2CF-7D1C-4448-B875-8D490A63F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1528763"/>
            <a:ext cx="2371725" cy="40100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7">
            <a:extLst>
              <a:ext uri="{FF2B5EF4-FFF2-40B4-BE49-F238E27FC236}">
                <a16:creationId xmlns:a16="http://schemas.microsoft.com/office/drawing/2014/main" id="{1349D347-1479-487E-845C-3DF46D5BB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5559425"/>
            <a:ext cx="1935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Common tangent  line</a:t>
            </a:r>
          </a:p>
        </p:txBody>
      </p:sp>
      <p:pic>
        <p:nvPicPr>
          <p:cNvPr id="30726" name="Grafik 8" descr="txp_fig">
            <a:extLst>
              <a:ext uri="{FF2B5EF4-FFF2-40B4-BE49-F238E27FC236}">
                <a16:creationId xmlns:a16="http://schemas.microsoft.com/office/drawing/2014/main" id="{B9B82DB7-CD31-4049-8E0F-8B7C4F69B2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6043613"/>
            <a:ext cx="71977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9758817-C4F9-4B81-84BF-708F8D0CB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One equality constraint, three dimensions</a:t>
            </a:r>
          </a:p>
        </p:txBody>
      </p:sp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F4C830E8-E02A-4361-8864-B93795D3635F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577975" y="1600200"/>
          <a:ext cx="598646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82429" imgH="4219048" progId="Paint.Picture">
                  <p:embed/>
                </p:oleObj>
              </mc:Choice>
              <mc:Fallback>
                <p:oleObj name="Bitmap Image" r:id="rId2" imgW="5582429" imgH="4219048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1600200"/>
                        <a:ext cx="598646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feld 3">
            <a:extLst>
              <a:ext uri="{FF2B5EF4-FFF2-40B4-BE49-F238E27FC236}">
                <a16:creationId xmlns:a16="http://schemas.microsoft.com/office/drawing/2014/main" id="{A568C790-3CCA-4851-883A-C6919B88E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2033588"/>
            <a:ext cx="21240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/>
              <a:t>All solutions that satisfy </a:t>
            </a:r>
          </a:p>
          <a:p>
            <a:pPr eaLnBrk="1" hangingPunct="1"/>
            <a:r>
              <a:rPr lang="nl-NL" altLang="en-US"/>
              <a:t>The equality constraints </a:t>
            </a:r>
          </a:p>
          <a:p>
            <a:pPr eaLnBrk="1" hangingPunct="1"/>
            <a:r>
              <a:rPr lang="nl-NL" altLang="en-US"/>
              <a:t>are located on the </a:t>
            </a:r>
          </a:p>
          <a:p>
            <a:pPr eaLnBrk="1" hangingPunct="1"/>
            <a:r>
              <a:rPr lang="nl-NL" altLang="en-US"/>
              <a:t>n the gray surface</a:t>
            </a:r>
            <a:r>
              <a:rPr lang="de-DE" altLang="en-US"/>
              <a:t>.</a:t>
            </a:r>
            <a:endParaRPr lang="nl-NL" altLang="en-US"/>
          </a:p>
        </p:txBody>
      </p:sp>
      <p:sp>
        <p:nvSpPr>
          <p:cNvPr id="31749" name="Textfeld 4">
            <a:extLst>
              <a:ext uri="{FF2B5EF4-FFF2-40B4-BE49-F238E27FC236}">
                <a16:creationId xmlns:a16="http://schemas.microsoft.com/office/drawing/2014/main" id="{6992F61E-37E8-4BE7-82B8-6A6F26745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1446213"/>
            <a:ext cx="2865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/>
              <a:t>Level curve of f: f(x1,x2,x3)=const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1E074D4-C8BF-488E-A2EF-492A9B8AD229}"/>
              </a:ext>
            </a:extLst>
          </p:cNvPr>
          <p:cNvCxnSpPr/>
          <p:nvPr/>
        </p:nvCxnSpPr>
        <p:spPr>
          <a:xfrm>
            <a:off x="3311525" y="1600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3F7B4FB-17F1-4F92-909C-80ECDC19D003}"/>
              </a:ext>
            </a:extLst>
          </p:cNvPr>
          <p:cNvCxnSpPr>
            <a:stCxn id="31748" idx="1"/>
          </p:cNvCxnSpPr>
          <p:nvPr/>
        </p:nvCxnSpPr>
        <p:spPr>
          <a:xfrm>
            <a:off x="6507163" y="2511425"/>
            <a:ext cx="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6D8BC62-5866-49DC-8486-36266E3F8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2 Equality constraints, three dimensions</a:t>
            </a: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E14CE059-9755-4371-A28E-7E254A4447FA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150938" y="1358900"/>
          <a:ext cx="58801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44324" imgH="4266667" progId="Paint.Picture">
                  <p:embed/>
                </p:oleObj>
              </mc:Choice>
              <mc:Fallback>
                <p:oleObj name="Bitmap Image" r:id="rId2" imgW="5544324" imgH="4266667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358900"/>
                        <a:ext cx="5880100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feld 3">
            <a:extLst>
              <a:ext uri="{FF2B5EF4-FFF2-40B4-BE49-F238E27FC236}">
                <a16:creationId xmlns:a16="http://schemas.microsoft.com/office/drawing/2014/main" id="{05E02D8D-7289-4A6D-AFB2-E44497A3D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2033588"/>
            <a:ext cx="24431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/>
              <a:t>Points on the intersection of </a:t>
            </a:r>
          </a:p>
          <a:p>
            <a:pPr eaLnBrk="1" hangingPunct="1"/>
            <a:r>
              <a:rPr lang="nl-NL" altLang="en-US"/>
              <a:t>The two planes satisfy both </a:t>
            </a:r>
          </a:p>
          <a:p>
            <a:pPr eaLnBrk="1" hangingPunct="1"/>
            <a:r>
              <a:rPr lang="nl-NL" altLang="en-US"/>
              <a:t>constraints</a:t>
            </a:r>
            <a:r>
              <a:rPr lang="de-DE" altLang="en-US"/>
              <a:t>.</a:t>
            </a:r>
            <a:endParaRPr lang="nl-NL" altLang="en-US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9C9ACD0-92ED-481E-8BEC-A7972327AC7C}"/>
              </a:ext>
            </a:extLst>
          </p:cNvPr>
          <p:cNvCxnSpPr/>
          <p:nvPr/>
        </p:nvCxnSpPr>
        <p:spPr>
          <a:xfrm flipH="1">
            <a:off x="5697538" y="2303463"/>
            <a:ext cx="809625" cy="46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">
            <a:extLst>
              <a:ext uri="{FF2B5EF4-FFF2-40B4-BE49-F238E27FC236}">
                <a16:creationId xmlns:a16="http://schemas.microsoft.com/office/drawing/2014/main" id="{C99BD724-E11F-40FA-9FC0-CC88D5AE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4241800"/>
            <a:ext cx="8191500" cy="17351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de-DE">
              <a:latin typeface="Arial" charset="0"/>
            </a:endParaRPr>
          </a:p>
        </p:txBody>
      </p:sp>
      <p:sp>
        <p:nvSpPr>
          <p:cNvPr id="31747" name="Rectangle 10">
            <a:extLst>
              <a:ext uri="{FF2B5EF4-FFF2-40B4-BE49-F238E27FC236}">
                <a16:creationId xmlns:a16="http://schemas.microsoft.com/office/drawing/2014/main" id="{3D9FEE25-5D1B-4C41-8232-9DC4DB0BB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1731963"/>
            <a:ext cx="8191500" cy="22939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de-DE">
              <a:latin typeface="Arial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AE390A1-0580-4BF6-9350-707C02BD1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Constraints (inequalities)</a:t>
            </a:r>
          </a:p>
        </p:txBody>
      </p:sp>
      <p:pic>
        <p:nvPicPr>
          <p:cNvPr id="33797" name="Picture 26" descr="txp_fig">
            <a:extLst>
              <a:ext uri="{FF2B5EF4-FFF2-40B4-BE49-F238E27FC236}">
                <a16:creationId xmlns:a16="http://schemas.microsoft.com/office/drawing/2014/main" id="{1AF7E359-00FB-40B3-B779-7E0C6ADB6D2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305300"/>
            <a:ext cx="7981950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27" descr="txp_fig">
            <a:extLst>
              <a:ext uri="{FF2B5EF4-FFF2-40B4-BE49-F238E27FC236}">
                <a16:creationId xmlns:a16="http://schemas.microsoft.com/office/drawing/2014/main" id="{8AF2D726-1E2D-477E-ADB9-29687223C1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143000"/>
            <a:ext cx="760888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29" descr="txp_fig">
            <a:extLst>
              <a:ext uri="{FF2B5EF4-FFF2-40B4-BE49-F238E27FC236}">
                <a16:creationId xmlns:a16="http://schemas.microsoft.com/office/drawing/2014/main" id="{3D66C3CB-30AF-4C18-8F2E-A4E49C932E9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903413"/>
            <a:ext cx="7688263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7">
            <a:extLst>
              <a:ext uri="{FF2B5EF4-FFF2-40B4-BE49-F238E27FC236}">
                <a16:creationId xmlns:a16="http://schemas.microsoft.com/office/drawing/2014/main" id="{29079783-A800-4EA6-A469-F262E876FD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5622925"/>
            <a:ext cx="90487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8">
            <a:extLst>
              <a:ext uri="{FF2B5EF4-FFF2-40B4-BE49-F238E27FC236}">
                <a16:creationId xmlns:a16="http://schemas.microsoft.com/office/drawing/2014/main" id="{8603F232-55BF-4432-A29A-672D54CDFB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5621338"/>
            <a:ext cx="8509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Rectangle 13">
            <a:extLst>
              <a:ext uri="{FF2B5EF4-FFF2-40B4-BE49-F238E27FC236}">
                <a16:creationId xmlns:a16="http://schemas.microsoft.com/office/drawing/2014/main" id="{AAB00251-0F20-492D-9344-E0B216C58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6038850"/>
            <a:ext cx="15097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Harold W. Kuhn</a:t>
            </a:r>
          </a:p>
          <a:p>
            <a:r>
              <a:rPr lang="en-US" altLang="en-US" sz="1200"/>
              <a:t>US-American Mathematician</a:t>
            </a:r>
          </a:p>
          <a:p>
            <a:r>
              <a:rPr lang="en-US" altLang="en-US" sz="1200"/>
              <a:t>1924-2014</a:t>
            </a:r>
          </a:p>
          <a:p>
            <a:endParaRPr lang="en-US" altLang="en-US" sz="1200"/>
          </a:p>
          <a:p>
            <a:endParaRPr lang="en-US" altLang="en-US" sz="1200"/>
          </a:p>
        </p:txBody>
      </p:sp>
      <p:sp>
        <p:nvSpPr>
          <p:cNvPr id="33803" name="Rectangle 14">
            <a:extLst>
              <a:ext uri="{FF2B5EF4-FFF2-40B4-BE49-F238E27FC236}">
                <a16:creationId xmlns:a16="http://schemas.microsoft.com/office/drawing/2014/main" id="{F09C02CB-4878-4ABA-8367-03EB3A376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6013450"/>
            <a:ext cx="17129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Albert William Tucker</a:t>
            </a:r>
          </a:p>
          <a:p>
            <a:r>
              <a:rPr lang="en-US" altLang="en-US" sz="1200"/>
              <a:t>Canadian Mathematician, </a:t>
            </a:r>
          </a:p>
          <a:p>
            <a:r>
              <a:rPr lang="en-US" altLang="en-US" sz="1200"/>
              <a:t>1905-1995</a:t>
            </a:r>
          </a:p>
          <a:p>
            <a:endParaRPr lang="en-US" altLang="en-US" sz="1200"/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59A3D335-D907-4078-B80B-4C95BE0D4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3249613"/>
            <a:ext cx="7934325" cy="1793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de-DE">
              <a:latin typeface="Arial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93E3ACC-AF0C-4CDA-8161-78F3D954B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 (inequality)</a:t>
            </a:r>
          </a:p>
        </p:txBody>
      </p:sp>
      <p:pic>
        <p:nvPicPr>
          <p:cNvPr id="34820" name="Picture 21" descr="txp_fig">
            <a:extLst>
              <a:ext uri="{FF2B5EF4-FFF2-40B4-BE49-F238E27FC236}">
                <a16:creationId xmlns:a16="http://schemas.microsoft.com/office/drawing/2014/main" id="{BD125ED6-C4A3-4810-9595-71B031247FB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4198938"/>
            <a:ext cx="7572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22" descr="txp_fig">
            <a:extLst>
              <a:ext uri="{FF2B5EF4-FFF2-40B4-BE49-F238E27FC236}">
                <a16:creationId xmlns:a16="http://schemas.microsoft.com/office/drawing/2014/main" id="{B5731B3E-8FC7-4042-9574-CBC1119709F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87725"/>
            <a:ext cx="78247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24" descr="txp_fig">
            <a:extLst>
              <a:ext uri="{FF2B5EF4-FFF2-40B4-BE49-F238E27FC236}">
                <a16:creationId xmlns:a16="http://schemas.microsoft.com/office/drawing/2014/main" id="{4FB1744B-3CBA-4B50-9E1D-819FFA4C740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36688"/>
            <a:ext cx="78073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28" descr="txp_fig">
            <a:extLst>
              <a:ext uri="{FF2B5EF4-FFF2-40B4-BE49-F238E27FC236}">
                <a16:creationId xmlns:a16="http://schemas.microsoft.com/office/drawing/2014/main" id="{E2544CAC-C1DA-4D59-90FC-CB3B82BEEB40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5230813"/>
            <a:ext cx="41894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2">
            <a:extLst>
              <a:ext uri="{FF2B5EF4-FFF2-40B4-BE49-F238E27FC236}">
                <a16:creationId xmlns:a16="http://schemas.microsoft.com/office/drawing/2014/main" id="{7767B4DB-C154-4D20-B53D-4374AE72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-171450"/>
            <a:ext cx="9144000" cy="1143000"/>
          </a:xfrm>
        </p:spPr>
        <p:txBody>
          <a:bodyPr/>
          <a:lstStyle/>
          <a:p>
            <a:r>
              <a:rPr lang="nl-NL" altLang="en-US"/>
              <a:t>Geometrical interpretation KKT conditions</a:t>
            </a:r>
            <a:endParaRPr lang="de-DE" altLang="en-US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C67C326F-2FD8-4A65-9A87-2010E5BC6401}"/>
              </a:ext>
            </a:extLst>
          </p:cNvPr>
          <p:cNvSpPr/>
          <p:nvPr/>
        </p:nvSpPr>
        <p:spPr>
          <a:xfrm>
            <a:off x="1628775" y="1598613"/>
            <a:ext cx="5078413" cy="3325812"/>
          </a:xfrm>
          <a:custGeom>
            <a:avLst/>
            <a:gdLst>
              <a:gd name="connsiteX0" fmla="*/ 0 w 5080000"/>
              <a:gd name="connsiteY0" fmla="*/ 0 h 3280228"/>
              <a:gd name="connsiteX1" fmla="*/ 2162629 w 5080000"/>
              <a:gd name="connsiteY1" fmla="*/ 566057 h 3280228"/>
              <a:gd name="connsiteX2" fmla="*/ 5080000 w 5080000"/>
              <a:gd name="connsiteY2" fmla="*/ 3280228 h 3280228"/>
              <a:gd name="connsiteX0" fmla="*/ 360438 w 5440438"/>
              <a:gd name="connsiteY0" fmla="*/ 0 h 3374571"/>
              <a:gd name="connsiteX1" fmla="*/ 360438 w 5440438"/>
              <a:gd name="connsiteY1" fmla="*/ 3280228 h 3374571"/>
              <a:gd name="connsiteX2" fmla="*/ 2523067 w 5440438"/>
              <a:gd name="connsiteY2" fmla="*/ 566057 h 3374571"/>
              <a:gd name="connsiteX3" fmla="*/ 5440438 w 5440438"/>
              <a:gd name="connsiteY3" fmla="*/ 3280228 h 3374571"/>
              <a:gd name="connsiteX0" fmla="*/ 547959 w 5402934"/>
              <a:gd name="connsiteY0" fmla="*/ 3895669 h 3895669"/>
              <a:gd name="connsiteX1" fmla="*/ 322934 w 5402934"/>
              <a:gd name="connsiteY1" fmla="*/ 2714171 h 3895669"/>
              <a:gd name="connsiteX2" fmla="*/ 2485563 w 5402934"/>
              <a:gd name="connsiteY2" fmla="*/ 0 h 3895669"/>
              <a:gd name="connsiteX3" fmla="*/ 5402934 w 5402934"/>
              <a:gd name="connsiteY3" fmla="*/ 2714171 h 3895669"/>
              <a:gd name="connsiteX0" fmla="*/ 397544 w 5252519"/>
              <a:gd name="connsiteY0" fmla="*/ 4950551 h 4950551"/>
              <a:gd name="connsiteX1" fmla="*/ 172519 w 5252519"/>
              <a:gd name="connsiteY1" fmla="*/ 3769053 h 4950551"/>
              <a:gd name="connsiteX2" fmla="*/ 1432659 w 5252519"/>
              <a:gd name="connsiteY2" fmla="*/ 0 h 4950551"/>
              <a:gd name="connsiteX3" fmla="*/ 5252519 w 5252519"/>
              <a:gd name="connsiteY3" fmla="*/ 3769053 h 4950551"/>
              <a:gd name="connsiteX0" fmla="*/ 0 w 5530050"/>
              <a:gd name="connsiteY0" fmla="*/ 4500500 h 4519136"/>
              <a:gd name="connsiteX1" fmla="*/ 450050 w 5530050"/>
              <a:gd name="connsiteY1" fmla="*/ 3769053 h 4519136"/>
              <a:gd name="connsiteX2" fmla="*/ 1710190 w 5530050"/>
              <a:gd name="connsiteY2" fmla="*/ 0 h 4519136"/>
              <a:gd name="connsiteX3" fmla="*/ 5530050 w 5530050"/>
              <a:gd name="connsiteY3" fmla="*/ 3769053 h 4519136"/>
              <a:gd name="connsiteX0" fmla="*/ 60007 w 5590057"/>
              <a:gd name="connsiteY0" fmla="*/ 4776136 h 4776136"/>
              <a:gd name="connsiteX1" fmla="*/ 285032 w 5590057"/>
              <a:gd name="connsiteY1" fmla="*/ 2390871 h 4776136"/>
              <a:gd name="connsiteX2" fmla="*/ 1770197 w 5590057"/>
              <a:gd name="connsiteY2" fmla="*/ 275636 h 4776136"/>
              <a:gd name="connsiteX3" fmla="*/ 5590057 w 5590057"/>
              <a:gd name="connsiteY3" fmla="*/ 4044689 h 4776136"/>
              <a:gd name="connsiteX0" fmla="*/ 165019 w 5695069"/>
              <a:gd name="connsiteY0" fmla="*/ 4822076 h 4822076"/>
              <a:gd name="connsiteX1" fmla="*/ 285032 w 5695069"/>
              <a:gd name="connsiteY1" fmla="*/ 2161175 h 4822076"/>
              <a:gd name="connsiteX2" fmla="*/ 1875209 w 5695069"/>
              <a:gd name="connsiteY2" fmla="*/ 321576 h 4822076"/>
              <a:gd name="connsiteX3" fmla="*/ 5695069 w 5695069"/>
              <a:gd name="connsiteY3" fmla="*/ 4090629 h 4822076"/>
              <a:gd name="connsiteX0" fmla="*/ 165019 w 6270697"/>
              <a:gd name="connsiteY0" fmla="*/ 4943984 h 4943984"/>
              <a:gd name="connsiteX1" fmla="*/ 285032 w 6270697"/>
              <a:gd name="connsiteY1" fmla="*/ 2283083 h 4943984"/>
              <a:gd name="connsiteX2" fmla="*/ 1875209 w 6270697"/>
              <a:gd name="connsiteY2" fmla="*/ 443484 h 4943984"/>
              <a:gd name="connsiteX3" fmla="*/ 6270697 w 6270697"/>
              <a:gd name="connsiteY3" fmla="*/ 4943984 h 494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0697" h="4943984">
                <a:moveTo>
                  <a:pt x="165019" y="4943984"/>
                </a:moveTo>
                <a:cubicBezTo>
                  <a:pt x="166380" y="4943984"/>
                  <a:pt x="0" y="3033166"/>
                  <a:pt x="285032" y="2283083"/>
                </a:cubicBezTo>
                <a:cubicBezTo>
                  <a:pt x="570064" y="1533000"/>
                  <a:pt x="877598" y="0"/>
                  <a:pt x="1875209" y="443484"/>
                </a:cubicBezTo>
                <a:cubicBezTo>
                  <a:pt x="2872820" y="886968"/>
                  <a:pt x="5235345" y="3860251"/>
                  <a:pt x="6270697" y="4943984"/>
                </a:cubicBezTo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41FD2329-490A-49ED-B7A4-9B08DE6A6088}"/>
              </a:ext>
            </a:extLst>
          </p:cNvPr>
          <p:cNvSpPr/>
          <p:nvPr/>
        </p:nvSpPr>
        <p:spPr>
          <a:xfrm>
            <a:off x="2662238" y="2711450"/>
            <a:ext cx="5824537" cy="2212975"/>
          </a:xfrm>
          <a:custGeom>
            <a:avLst/>
            <a:gdLst>
              <a:gd name="connsiteX0" fmla="*/ 0 w 7082972"/>
              <a:gd name="connsiteY0" fmla="*/ 1608667 h 2363409"/>
              <a:gd name="connsiteX1" fmla="*/ 1030514 w 7082972"/>
              <a:gd name="connsiteY1" fmla="*/ 810381 h 2363409"/>
              <a:gd name="connsiteX2" fmla="*/ 3788229 w 7082972"/>
              <a:gd name="connsiteY2" fmla="*/ 41124 h 2363409"/>
              <a:gd name="connsiteX3" fmla="*/ 5892800 w 7082972"/>
              <a:gd name="connsiteY3" fmla="*/ 1057124 h 2363409"/>
              <a:gd name="connsiteX4" fmla="*/ 7082972 w 7082972"/>
              <a:gd name="connsiteY4" fmla="*/ 2363409 h 2363409"/>
              <a:gd name="connsiteX0" fmla="*/ 0 w 7930007"/>
              <a:gd name="connsiteY0" fmla="*/ 2363409 h 2363409"/>
              <a:gd name="connsiteX1" fmla="*/ 1877549 w 7930007"/>
              <a:gd name="connsiteY1" fmla="*/ 810381 h 2363409"/>
              <a:gd name="connsiteX2" fmla="*/ 4635264 w 7930007"/>
              <a:gd name="connsiteY2" fmla="*/ 41124 h 2363409"/>
              <a:gd name="connsiteX3" fmla="*/ 6739835 w 7930007"/>
              <a:gd name="connsiteY3" fmla="*/ 1057124 h 2363409"/>
              <a:gd name="connsiteX4" fmla="*/ 7930007 w 7930007"/>
              <a:gd name="connsiteY4" fmla="*/ 2363409 h 2363409"/>
              <a:gd name="connsiteX0" fmla="*/ 0 w 7930007"/>
              <a:gd name="connsiteY0" fmla="*/ 2860691 h 2860691"/>
              <a:gd name="connsiteX1" fmla="*/ 1877549 w 7930007"/>
              <a:gd name="connsiteY1" fmla="*/ 1307663 h 2860691"/>
              <a:gd name="connsiteX2" fmla="*/ 5199192 w 7930007"/>
              <a:gd name="connsiteY2" fmla="*/ 41124 h 2860691"/>
              <a:gd name="connsiteX3" fmla="*/ 6739835 w 7930007"/>
              <a:gd name="connsiteY3" fmla="*/ 1554406 h 2860691"/>
              <a:gd name="connsiteX4" fmla="*/ 7930007 w 7930007"/>
              <a:gd name="connsiteY4" fmla="*/ 2860691 h 2860691"/>
              <a:gd name="connsiteX0" fmla="*/ 0 w 7930007"/>
              <a:gd name="connsiteY0" fmla="*/ 2845977 h 2845977"/>
              <a:gd name="connsiteX1" fmla="*/ 1877549 w 7930007"/>
              <a:gd name="connsiteY1" fmla="*/ 1292949 h 2845977"/>
              <a:gd name="connsiteX2" fmla="*/ 5199192 w 7930007"/>
              <a:gd name="connsiteY2" fmla="*/ 26410 h 2845977"/>
              <a:gd name="connsiteX3" fmla="*/ 7146860 w 7930007"/>
              <a:gd name="connsiteY3" fmla="*/ 1451407 h 2845977"/>
              <a:gd name="connsiteX4" fmla="*/ 7930007 w 7930007"/>
              <a:gd name="connsiteY4" fmla="*/ 2845977 h 2845977"/>
              <a:gd name="connsiteX0" fmla="*/ 0 w 7930007"/>
              <a:gd name="connsiteY0" fmla="*/ 2563453 h 2563453"/>
              <a:gd name="connsiteX1" fmla="*/ 1877549 w 7930007"/>
              <a:gd name="connsiteY1" fmla="*/ 1010425 h 2563453"/>
              <a:gd name="connsiteX2" fmla="*/ 6305806 w 7930007"/>
              <a:gd name="connsiteY2" fmla="*/ 26410 h 2563453"/>
              <a:gd name="connsiteX3" fmla="*/ 7146860 w 7930007"/>
              <a:gd name="connsiteY3" fmla="*/ 1168883 h 2563453"/>
              <a:gd name="connsiteX4" fmla="*/ 7930007 w 7930007"/>
              <a:gd name="connsiteY4" fmla="*/ 2563453 h 2563453"/>
              <a:gd name="connsiteX0" fmla="*/ 0 w 7930007"/>
              <a:gd name="connsiteY0" fmla="*/ 2541102 h 2541102"/>
              <a:gd name="connsiteX1" fmla="*/ 1877549 w 7930007"/>
              <a:gd name="connsiteY1" fmla="*/ 988074 h 2541102"/>
              <a:gd name="connsiteX2" fmla="*/ 6305806 w 7930007"/>
              <a:gd name="connsiteY2" fmla="*/ 4059 h 2541102"/>
              <a:gd name="connsiteX3" fmla="*/ 7548055 w 7930007"/>
              <a:gd name="connsiteY3" fmla="*/ 963719 h 2541102"/>
              <a:gd name="connsiteX4" fmla="*/ 7930007 w 7930007"/>
              <a:gd name="connsiteY4" fmla="*/ 2541102 h 2541102"/>
              <a:gd name="connsiteX0" fmla="*/ 0 w 8463395"/>
              <a:gd name="connsiteY0" fmla="*/ 2541102 h 2541102"/>
              <a:gd name="connsiteX1" fmla="*/ 1877549 w 8463395"/>
              <a:gd name="connsiteY1" fmla="*/ 988074 h 2541102"/>
              <a:gd name="connsiteX2" fmla="*/ 6305806 w 8463395"/>
              <a:gd name="connsiteY2" fmla="*/ 4059 h 2541102"/>
              <a:gd name="connsiteX3" fmla="*/ 7548055 w 8463395"/>
              <a:gd name="connsiteY3" fmla="*/ 963719 h 2541102"/>
              <a:gd name="connsiteX4" fmla="*/ 8463395 w 8463395"/>
              <a:gd name="connsiteY4" fmla="*/ 2541102 h 254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3395" h="2541102">
                <a:moveTo>
                  <a:pt x="0" y="2541102"/>
                </a:moveTo>
                <a:cubicBezTo>
                  <a:pt x="199571" y="2272587"/>
                  <a:pt x="826581" y="1410915"/>
                  <a:pt x="1877549" y="988074"/>
                </a:cubicBezTo>
                <a:cubicBezTo>
                  <a:pt x="2928517" y="565234"/>
                  <a:pt x="5360722" y="8118"/>
                  <a:pt x="6305806" y="4059"/>
                </a:cubicBezTo>
                <a:cubicBezTo>
                  <a:pt x="7250890" y="0"/>
                  <a:pt x="7188457" y="540879"/>
                  <a:pt x="7548055" y="963719"/>
                </a:cubicBezTo>
                <a:cubicBezTo>
                  <a:pt x="7907653" y="1386559"/>
                  <a:pt x="8142871" y="2081483"/>
                  <a:pt x="8463395" y="2541102"/>
                </a:cubicBezTo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10" name="Rad 9">
            <a:extLst>
              <a:ext uri="{FF2B5EF4-FFF2-40B4-BE49-F238E27FC236}">
                <a16:creationId xmlns:a16="http://schemas.microsoft.com/office/drawing/2014/main" id="{60D3F2B9-8DD7-4249-9BD3-A047380CA8B1}"/>
              </a:ext>
            </a:extLst>
          </p:cNvPr>
          <p:cNvSpPr/>
          <p:nvPr/>
        </p:nvSpPr>
        <p:spPr>
          <a:xfrm>
            <a:off x="4113213" y="1806575"/>
            <a:ext cx="1639887" cy="1382713"/>
          </a:xfrm>
          <a:prstGeom prst="donu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FD1242-1BF5-49C9-BBDD-74842CDE5308}"/>
              </a:ext>
            </a:extLst>
          </p:cNvPr>
          <p:cNvSpPr/>
          <p:nvPr/>
        </p:nvSpPr>
        <p:spPr>
          <a:xfrm>
            <a:off x="3494088" y="1455738"/>
            <a:ext cx="2732087" cy="2209800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DB7283-8FC1-48A1-ACD1-71E5A3FE6316}"/>
              </a:ext>
            </a:extLst>
          </p:cNvPr>
          <p:cNvSpPr/>
          <p:nvPr/>
        </p:nvSpPr>
        <p:spPr>
          <a:xfrm>
            <a:off x="4797425" y="3116263"/>
            <a:ext cx="1301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8FD1B1E-AC50-47BF-B26D-3CC3D26341F4}"/>
              </a:ext>
            </a:extLst>
          </p:cNvPr>
          <p:cNvCxnSpPr/>
          <p:nvPr/>
        </p:nvCxnSpPr>
        <p:spPr>
          <a:xfrm flipV="1">
            <a:off x="4862513" y="2516188"/>
            <a:ext cx="0" cy="620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6322274-3F8B-441A-A41E-3B9043594731}"/>
              </a:ext>
            </a:extLst>
          </p:cNvPr>
          <p:cNvCxnSpPr/>
          <p:nvPr/>
        </p:nvCxnSpPr>
        <p:spPr>
          <a:xfrm flipH="1" flipV="1">
            <a:off x="4546600" y="2516188"/>
            <a:ext cx="315913" cy="6207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7485D32-F900-4DC5-8A51-3C3E5DBFCD2D}"/>
              </a:ext>
            </a:extLst>
          </p:cNvPr>
          <p:cNvCxnSpPr/>
          <p:nvPr/>
        </p:nvCxnSpPr>
        <p:spPr>
          <a:xfrm flipV="1">
            <a:off x="4927600" y="2711450"/>
            <a:ext cx="476250" cy="4254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51" name="Grafik 29" descr="txp_fig">
            <a:extLst>
              <a:ext uri="{FF2B5EF4-FFF2-40B4-BE49-F238E27FC236}">
                <a16:creationId xmlns:a16="http://schemas.microsoft.com/office/drawing/2014/main" id="{640E2BDD-7840-4017-B0D3-15EF34053E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863600"/>
            <a:ext cx="7637462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Grafik 18" descr="txp_fig">
            <a:extLst>
              <a:ext uri="{FF2B5EF4-FFF2-40B4-BE49-F238E27FC236}">
                <a16:creationId xmlns:a16="http://schemas.microsoft.com/office/drawing/2014/main" id="{4E0287DF-C43B-433C-9A2C-D7A90C07ED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689475"/>
            <a:ext cx="7688263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3" name="Textfeld 31">
            <a:extLst>
              <a:ext uri="{FF2B5EF4-FFF2-40B4-BE49-F238E27FC236}">
                <a16:creationId xmlns:a16="http://schemas.microsoft.com/office/drawing/2014/main" id="{4E643B18-20CF-4F22-B365-64162F892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2711450"/>
            <a:ext cx="719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2000" i="1"/>
              <a:t>g</a:t>
            </a:r>
            <a:r>
              <a:rPr lang="nl-NL" altLang="en-US" sz="2000" i="1" baseline="-25000"/>
              <a:t>a1</a:t>
            </a:r>
            <a:endParaRPr lang="de-DE" altLang="en-US" sz="2000" i="1" baseline="-25000"/>
          </a:p>
        </p:txBody>
      </p:sp>
      <p:sp>
        <p:nvSpPr>
          <p:cNvPr id="35854" name="Textfeld 32">
            <a:extLst>
              <a:ext uri="{FF2B5EF4-FFF2-40B4-BE49-F238E27FC236}">
                <a16:creationId xmlns:a16="http://schemas.microsoft.com/office/drawing/2014/main" id="{E4F1E5EF-FC4E-4882-A663-95E59EE40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2463800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2000" i="1"/>
              <a:t>g</a:t>
            </a:r>
            <a:r>
              <a:rPr lang="nl-NL" altLang="en-US" sz="2000" i="1" baseline="-25000"/>
              <a:t>a2</a:t>
            </a:r>
            <a:endParaRPr lang="de-DE" altLang="en-US" sz="2000" i="1" baseline="-25000"/>
          </a:p>
        </p:txBody>
      </p:sp>
      <p:sp>
        <p:nvSpPr>
          <p:cNvPr id="35855" name="Textfeld 33">
            <a:extLst>
              <a:ext uri="{FF2B5EF4-FFF2-40B4-BE49-F238E27FC236}">
                <a16:creationId xmlns:a16="http://schemas.microsoft.com/office/drawing/2014/main" id="{C81249D0-7A31-46E4-9D0B-03E2A249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116138"/>
            <a:ext cx="719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2000" i="1"/>
              <a:t>f</a:t>
            </a:r>
            <a:endParaRPr lang="de-DE" altLang="en-US" sz="2000" i="1" baseline="-25000"/>
          </a:p>
        </p:txBody>
      </p:sp>
      <p:sp>
        <p:nvSpPr>
          <p:cNvPr id="35856" name="Textfeld 34">
            <a:extLst>
              <a:ext uri="{FF2B5EF4-FFF2-40B4-BE49-F238E27FC236}">
                <a16:creationId xmlns:a16="http://schemas.microsoft.com/office/drawing/2014/main" id="{7071A0F6-443E-4429-BB3E-1E7769149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3189288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2000" b="1" i="1"/>
              <a:t>x</a:t>
            </a:r>
            <a:endParaRPr lang="de-DE" altLang="en-US" sz="2000" b="1" i="1" baseline="-25000"/>
          </a:p>
        </p:txBody>
      </p:sp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5">
            <a:extLst>
              <a:ext uri="{FF2B5EF4-FFF2-40B4-BE49-F238E27FC236}">
                <a16:creationId xmlns:a16="http://schemas.microsoft.com/office/drawing/2014/main" id="{FF683A78-E421-4D0D-8E89-671EFE588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325938"/>
            <a:ext cx="8191500" cy="2073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39E6B0D-7E6B-4BB6-9E86-3514E4D5B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Multiobjective Optimization [cf. Miettinnen ‘99]</a:t>
            </a:r>
          </a:p>
        </p:txBody>
      </p:sp>
      <p:sp>
        <p:nvSpPr>
          <p:cNvPr id="34820" name="Rectangle 7">
            <a:extLst>
              <a:ext uri="{FF2B5EF4-FFF2-40B4-BE49-F238E27FC236}">
                <a16:creationId xmlns:a16="http://schemas.microsoft.com/office/drawing/2014/main" id="{B5705431-9F44-4A85-86E5-11E5D7A0A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143000"/>
            <a:ext cx="8191500" cy="29225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de-DE">
              <a:latin typeface="Arial" charset="0"/>
            </a:endParaRPr>
          </a:p>
        </p:txBody>
      </p:sp>
      <p:pic>
        <p:nvPicPr>
          <p:cNvPr id="36869" name="Picture 26" descr="txp_fig">
            <a:extLst>
              <a:ext uri="{FF2B5EF4-FFF2-40B4-BE49-F238E27FC236}">
                <a16:creationId xmlns:a16="http://schemas.microsoft.com/office/drawing/2014/main" id="{445F7704-54F4-4360-A63A-6AD362EC138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3650"/>
            <a:ext cx="48418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27" descr="txp_fig">
            <a:extLst>
              <a:ext uri="{FF2B5EF4-FFF2-40B4-BE49-F238E27FC236}">
                <a16:creationId xmlns:a16="http://schemas.microsoft.com/office/drawing/2014/main" id="{7FE6B674-CEE2-4027-8B39-9BFFF2EBDBB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433888"/>
            <a:ext cx="75628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28" descr="txp_fig">
            <a:extLst>
              <a:ext uri="{FF2B5EF4-FFF2-40B4-BE49-F238E27FC236}">
                <a16:creationId xmlns:a16="http://schemas.microsoft.com/office/drawing/2014/main" id="{170B912F-78D4-4951-94B0-E7D7A40F5DB1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4975"/>
            <a:ext cx="7688262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Inhaltsplatzhalter 1">
            <a:extLst>
              <a:ext uri="{FF2B5EF4-FFF2-40B4-BE49-F238E27FC236}">
                <a16:creationId xmlns:a16="http://schemas.microsoft.com/office/drawing/2014/main" id="{A2C8AC0D-8AA5-46BD-B224-29BB3F6BF9A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nl-NL" altLang="en-US"/>
              <a:t>What is the Gradient of a function? What are its properties?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nl-NL" altLang="en-US"/>
              <a:t>How can it be used to find a linear approximation of a nonlinear function?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nl-NL" altLang="en-US"/>
              <a:t>Given a continuously differentiable function, which equations are fulfilled for local optima in the following cases? 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nl-NL" altLang="en-US"/>
              <a:t>Unconstrained 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nl-NL" altLang="en-US"/>
              <a:t>Equality Constraints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nl-NL" altLang="en-US"/>
              <a:t>Inequality Constraints 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nl-NL" altLang="en-US"/>
              <a:t>How can this be used to find Pareto fronts analytically?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nl-NL" altLang="en-US"/>
              <a:t>How to state conditions for locally efficient in multiobjective optimization?</a:t>
            </a:r>
          </a:p>
        </p:txBody>
      </p:sp>
      <p:sp>
        <p:nvSpPr>
          <p:cNvPr id="18435" name="Titel 2">
            <a:extLst>
              <a:ext uri="{FF2B5EF4-FFF2-40B4-BE49-F238E27FC236}">
                <a16:creationId xmlns:a16="http://schemas.microsoft.com/office/drawing/2014/main" id="{4E1B0B06-E1C4-471C-BFE9-A09E9AE8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Goals</a:t>
            </a:r>
            <a:endParaRPr lang="de-DE" altLang="en-US"/>
          </a:p>
        </p:txBody>
      </p:sp>
    </p:spTree>
  </p:cSld>
  <p:clrMapOvr>
    <a:masterClrMapping/>
  </p:clrMapOvr>
  <p:transition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11">
            <a:extLst>
              <a:ext uri="{FF2B5EF4-FFF2-40B4-BE49-F238E27FC236}">
                <a16:creationId xmlns:a16="http://schemas.microsoft.com/office/drawing/2014/main" id="{CF676B81-17D9-4983-8B2F-A3AEDDFE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048250"/>
            <a:ext cx="1711325" cy="13509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en-US"/>
          </a:p>
        </p:txBody>
      </p:sp>
      <p:sp>
        <p:nvSpPr>
          <p:cNvPr id="37891" name="Oval 19">
            <a:extLst>
              <a:ext uri="{FF2B5EF4-FFF2-40B4-BE49-F238E27FC236}">
                <a16:creationId xmlns:a16="http://schemas.microsoft.com/office/drawing/2014/main" id="{7B7F34E7-D87D-4777-AE16-48D0C47A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5162550"/>
            <a:ext cx="1304925" cy="1125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en-US"/>
          </a:p>
        </p:txBody>
      </p:sp>
      <p:sp>
        <p:nvSpPr>
          <p:cNvPr id="37892" name="Oval 18">
            <a:extLst>
              <a:ext uri="{FF2B5EF4-FFF2-40B4-BE49-F238E27FC236}">
                <a16:creationId xmlns:a16="http://schemas.microsoft.com/office/drawing/2014/main" id="{9529BC9C-2277-4BEF-8BC1-C05332318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5360988"/>
            <a:ext cx="906462" cy="71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en-US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A57B7C62-B5FC-4BEB-9D88-7F125606E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Unconstrained Multiobjective Optimization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46143C3C-A32A-4905-9E53-C06F41C07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1808163"/>
            <a:ext cx="8191500" cy="17240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de-DE">
              <a:latin typeface="Arial" charset="0"/>
            </a:endParaRPr>
          </a:p>
        </p:txBody>
      </p:sp>
      <p:sp>
        <p:nvSpPr>
          <p:cNvPr id="37895" name="Line 12">
            <a:extLst>
              <a:ext uri="{FF2B5EF4-FFF2-40B4-BE49-F238E27FC236}">
                <a16:creationId xmlns:a16="http://schemas.microsoft.com/office/drawing/2014/main" id="{CA069D76-AE8E-4950-9541-4458DD8FB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450" y="4689475"/>
            <a:ext cx="0" cy="1709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13">
            <a:extLst>
              <a:ext uri="{FF2B5EF4-FFF2-40B4-BE49-F238E27FC236}">
                <a16:creationId xmlns:a16="http://schemas.microsoft.com/office/drawing/2014/main" id="{7EAB7549-E004-419D-9C79-6CA5529A6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50" y="6399213"/>
            <a:ext cx="369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Oval 14">
            <a:extLst>
              <a:ext uri="{FF2B5EF4-FFF2-40B4-BE49-F238E27FC236}">
                <a16:creationId xmlns:a16="http://schemas.microsoft.com/office/drawing/2014/main" id="{B349931F-CEE9-4717-9607-4DAABA6B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489450"/>
            <a:ext cx="1711325" cy="1350963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de-DE">
              <a:latin typeface="Arial" charset="0"/>
            </a:endParaRPr>
          </a:p>
        </p:txBody>
      </p:sp>
      <p:sp>
        <p:nvSpPr>
          <p:cNvPr id="33802" name="Oval 15">
            <a:extLst>
              <a:ext uri="{FF2B5EF4-FFF2-40B4-BE49-F238E27FC236}">
                <a16:creationId xmlns:a16="http://schemas.microsoft.com/office/drawing/2014/main" id="{83BBD251-7A24-4606-A789-AC081DE2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591050"/>
            <a:ext cx="1304925" cy="1125538"/>
          </a:xfrm>
          <a:prstGeom prst="ellipse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de-DE">
              <a:latin typeface="Arial" charset="0"/>
            </a:endParaRPr>
          </a:p>
        </p:txBody>
      </p:sp>
      <p:pic>
        <p:nvPicPr>
          <p:cNvPr id="37899" name="Picture 2">
            <a:extLst>
              <a:ext uri="{FF2B5EF4-FFF2-40B4-BE49-F238E27FC236}">
                <a16:creationId xmlns:a16="http://schemas.microsoft.com/office/drawing/2014/main" id="{EE083ACF-1CD0-49E7-84B9-4E900A2FBE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2079625"/>
            <a:ext cx="59785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4" name="Oval 17">
            <a:extLst>
              <a:ext uri="{FF2B5EF4-FFF2-40B4-BE49-F238E27FC236}">
                <a16:creationId xmlns:a16="http://schemas.microsoft.com/office/drawing/2014/main" id="{FB6F3A27-9614-4F1A-9390-24F61A35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4770438"/>
            <a:ext cx="906462" cy="711200"/>
          </a:xfrm>
          <a:prstGeom prst="ellipse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de-DE">
              <a:latin typeface="Arial" charset="0"/>
            </a:endParaRPr>
          </a:p>
        </p:txBody>
      </p:sp>
      <p:sp>
        <p:nvSpPr>
          <p:cNvPr id="37901" name="Line 21">
            <a:extLst>
              <a:ext uri="{FF2B5EF4-FFF2-40B4-BE49-F238E27FC236}">
                <a16:creationId xmlns:a16="http://schemas.microsoft.com/office/drawing/2014/main" id="{8951F2C2-7C1D-49C8-9C2B-2A8DDD63F8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150" y="5076825"/>
            <a:ext cx="482600" cy="265113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2">
            <a:extLst>
              <a:ext uri="{FF2B5EF4-FFF2-40B4-BE49-F238E27FC236}">
                <a16:creationId xmlns:a16="http://schemas.microsoft.com/office/drawing/2014/main" id="{5D6D7A04-860B-4E34-803E-A0CC1C77B0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5013" y="5360988"/>
            <a:ext cx="263525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Text Box 23">
            <a:extLst>
              <a:ext uri="{FF2B5EF4-FFF2-40B4-BE49-F238E27FC236}">
                <a16:creationId xmlns:a16="http://schemas.microsoft.com/office/drawing/2014/main" id="{7BABE865-2C18-465A-9062-5154D7946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459105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en-US"/>
          </a:p>
        </p:txBody>
      </p:sp>
      <p:sp>
        <p:nvSpPr>
          <p:cNvPr id="37904" name="Text Box 25">
            <a:extLst>
              <a:ext uri="{FF2B5EF4-FFF2-40B4-BE49-F238E27FC236}">
                <a16:creationId xmlns:a16="http://schemas.microsoft.com/office/drawing/2014/main" id="{FB9DC3F6-2750-44B2-95A6-5F7B2AE4FA5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797300" y="4489450"/>
            <a:ext cx="1499193" cy="392993"/>
          </a:xfrm>
          <a:prstGeom prst="rect">
            <a:avLst/>
          </a:prstGeom>
          <a:blipFill rotWithShape="0">
            <a:blip r:embed="rId8"/>
            <a:stretch>
              <a:fillRect b="-1846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7905" name="Text Box 26">
            <a:extLst>
              <a:ext uri="{FF2B5EF4-FFF2-40B4-BE49-F238E27FC236}">
                <a16:creationId xmlns:a16="http://schemas.microsoft.com/office/drawing/2014/main" id="{6F5B1187-91EB-49B2-8F87-BD71383B28A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79450" y="4591050"/>
            <a:ext cx="1555298" cy="392993"/>
          </a:xfrm>
          <a:prstGeom prst="rect">
            <a:avLst/>
          </a:prstGeom>
          <a:blipFill rotWithShape="0">
            <a:blip r:embed="rId9"/>
            <a:stretch>
              <a:fillRect b="-1846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7906" name="Text Box 27">
            <a:extLst>
              <a:ext uri="{FF2B5EF4-FFF2-40B4-BE49-F238E27FC236}">
                <a16:creationId xmlns:a16="http://schemas.microsoft.com/office/drawing/2014/main" id="{E91CF331-2963-400F-B679-6D42E5F39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4284663"/>
            <a:ext cx="342265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In 2-dimensional spaces this criterion reduces to the observation, that either one of the objectives has a zero gradient ( neccesary condition for ideal points) or the gradients are parallel.</a:t>
            </a:r>
          </a:p>
        </p:txBody>
      </p:sp>
      <p:pic>
        <p:nvPicPr>
          <p:cNvPr id="37907" name="Picture 28" descr="txp_fig">
            <a:extLst>
              <a:ext uri="{FF2B5EF4-FFF2-40B4-BE49-F238E27FC236}">
                <a16:creationId xmlns:a16="http://schemas.microsoft.com/office/drawing/2014/main" id="{2BB9B17E-92C6-4C95-BCD4-8B2A08AAD6F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79513"/>
            <a:ext cx="7562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8" name="Text Box 29">
            <a:extLst>
              <a:ext uri="{FF2B5EF4-FFF2-40B4-BE49-F238E27FC236}">
                <a16:creationId xmlns:a16="http://schemas.microsoft.com/office/drawing/2014/main" id="{C9B70605-EAE0-48F2-B926-D56C2E11F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4895850"/>
            <a:ext cx="373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X*</a:t>
            </a:r>
          </a:p>
        </p:txBody>
      </p:sp>
      <p:pic>
        <p:nvPicPr>
          <p:cNvPr id="37909" name="Picture 32" descr="txp_fig">
            <a:extLst>
              <a:ext uri="{FF2B5EF4-FFF2-40B4-BE49-F238E27FC236}">
                <a16:creationId xmlns:a16="http://schemas.microsoft.com/office/drawing/2014/main" id="{AE877A7A-8020-45AA-B87D-3736ACB27244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3849688"/>
            <a:ext cx="7578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Oval 20">
            <a:extLst>
              <a:ext uri="{FF2B5EF4-FFF2-40B4-BE49-F238E27FC236}">
                <a16:creationId xmlns:a16="http://schemas.microsoft.com/office/drawing/2014/main" id="{36815FB8-D4F8-4976-92AB-A27442557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5313363"/>
            <a:ext cx="125413" cy="127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en-US"/>
          </a:p>
        </p:txBody>
      </p:sp>
      <p:pic>
        <p:nvPicPr>
          <p:cNvPr id="37911" name="Grafik 24" descr="txp_fig">
            <a:extLst>
              <a:ext uri="{FF2B5EF4-FFF2-40B4-BE49-F238E27FC236}">
                <a16:creationId xmlns:a16="http://schemas.microsoft.com/office/drawing/2014/main" id="{C4550223-2FB8-4BCE-B3CF-CA705587CD0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5038725"/>
            <a:ext cx="1116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2" name="Grafik 26" descr="txp_fig">
            <a:extLst>
              <a:ext uri="{FF2B5EF4-FFF2-40B4-BE49-F238E27FC236}">
                <a16:creationId xmlns:a16="http://schemas.microsoft.com/office/drawing/2014/main" id="{8A4C50AC-6CA7-47D0-B015-6BE3017F35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545138"/>
            <a:ext cx="11144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2">
            <a:extLst>
              <a:ext uri="{FF2B5EF4-FFF2-40B4-BE49-F238E27FC236}">
                <a16:creationId xmlns:a16="http://schemas.microsoft.com/office/drawing/2014/main" id="{9C358B65-B1F3-4B13-924C-2EB9E7CA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225"/>
            <a:ext cx="9144000" cy="1143000"/>
          </a:xfrm>
        </p:spPr>
        <p:txBody>
          <a:bodyPr/>
          <a:lstStyle/>
          <a:p>
            <a:r>
              <a:rPr lang="nl-NL" altLang="en-US"/>
              <a:t>Strategy: Solve multiobjective optimization problems by level set continuation</a:t>
            </a:r>
            <a:endParaRPr lang="de-DE" altLang="en-US"/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0047BC92-88DC-4203-BC73-849F24CB25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258888"/>
            <a:ext cx="67659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7">
            <a:extLst>
              <a:ext uri="{FF2B5EF4-FFF2-40B4-BE49-F238E27FC236}">
                <a16:creationId xmlns:a16="http://schemas.microsoft.com/office/drawing/2014/main" id="{22B05787-DF88-4ECF-8568-03DD40ACAC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2233613"/>
            <a:ext cx="6773862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Grafik 5" descr="txp_fig">
            <a:extLst>
              <a:ext uri="{FF2B5EF4-FFF2-40B4-BE49-F238E27FC236}">
                <a16:creationId xmlns:a16="http://schemas.microsoft.com/office/drawing/2014/main" id="{64C7638D-34D7-4817-97BA-80300B4C296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5246688"/>
            <a:ext cx="626427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>
            <a:extLst>
              <a:ext uri="{FF2B5EF4-FFF2-40B4-BE49-F238E27FC236}">
                <a16:creationId xmlns:a16="http://schemas.microsoft.com/office/drawing/2014/main" id="{74060C2A-21FC-442E-B819-FDBE720D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Strategy: Find efficient points using determinant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99C02-3704-41A8-B9CC-FC28109A46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1"/>
          </p:nvPr>
        </p:nvSpPr>
        <p:spPr>
          <a:xfrm>
            <a:off x="443494" y="1403775"/>
            <a:ext cx="4038600" cy="4525963"/>
          </a:xfrm>
          <a:blipFill rotWithShape="0">
            <a:blip r:embed="rId2"/>
            <a:stretch>
              <a:fillRect l="-1360" b="-740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9940" name="AutoShape 2" descr="https://mail.google.com/mail/u/0/?ui=2&amp;ik=3a8fdf681d&amp;view=fimg&amp;th=1588e3adfe5ded39&amp;attid=0.1&amp;disp=emb&amp;attbid=ANGjdJ-Yb8-RsxK9xZSYrftqzC_8B8-Bd-oQmTzPV86wNL48UQ3WQNKMUxMPM0y15fBhwrGgPo9T1Da8CaR0idShmzUd08lzLMuX4NXgbu-k1nU5y2t3Hbr77QFlPJQ&amp;sz=w2354-h1766&amp;ats=1479980039604&amp;rm=1588e3adfe5ded39&amp;zw&amp;atsh=1">
            <a:extLst>
              <a:ext uri="{FF2B5EF4-FFF2-40B4-BE49-F238E27FC236}">
                <a16:creationId xmlns:a16="http://schemas.microsoft.com/office/drawing/2014/main" id="{7FC093F2-8B1F-47A2-95E2-9CA80F984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AutoShape 4" descr="https://mail.google.com/mail/u/0/?ui=2&amp;ik=3a8fdf681d&amp;view=fimg&amp;th=1588e3adfe5ded39&amp;attid=0.1&amp;disp=emb&amp;attbid=ANGjdJ-Yb8-RsxK9xZSYrftqzC_8B8-Bd-oQmTzPV86wNL48UQ3WQNKMUxMPM0y15fBhwrGgPo9T1Da8CaR0idShmzUd08lzLMuX4NXgbu-k1nU5y2t3Hbr77QFlPJQ&amp;sz=w2354-h1766&amp;ats=1479980039604&amp;rm=1588e3adfe5ded39&amp;zw&amp;atsh=1">
            <a:extLst>
              <a:ext uri="{FF2B5EF4-FFF2-40B4-BE49-F238E27FC236}">
                <a16:creationId xmlns:a16="http://schemas.microsoft.com/office/drawing/2014/main" id="{85EEB5DB-7C86-46E5-BE8D-F8FBAA61DC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688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39942" name="Picture 5">
            <a:extLst>
              <a:ext uri="{FF2B5EF4-FFF2-40B4-BE49-F238E27FC236}">
                <a16:creationId xmlns:a16="http://schemas.microsoft.com/office/drawing/2014/main" id="{29F08FAE-35BE-4D5C-967A-EEC1D1DDB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6" t="17462" r="20964" b="10945"/>
          <a:stretch>
            <a:fillRect/>
          </a:stretch>
        </p:blipFill>
        <p:spPr bwMode="auto">
          <a:xfrm>
            <a:off x="4932363" y="2017713"/>
            <a:ext cx="3779837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Inhaltsplatzhalter 1">
            <a:extLst>
              <a:ext uri="{FF2B5EF4-FFF2-40B4-BE49-F238E27FC236}">
                <a16:creationId xmlns:a16="http://schemas.microsoft.com/office/drawing/2014/main" id="{7C49BB8E-665B-4D30-B41D-383F792C9B7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66738" y="11652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nl-NL" altLang="en-US"/>
              <a:t>Gradient is a vector of first order partial derivatives that is perpendicular to level curves; Hessian contains second order partial derivatives.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nl-NL" altLang="en-US"/>
              <a:t>Local linearization yields optimality condition; in single objective case ‘gradient zero’ and positive/negative definite Hessian.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nl-NL" altLang="en-US"/>
              <a:t>Lagrange multiplier rule can be used to solve constrained optimization problems with equality constraints.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nl-NL" altLang="en-US"/>
              <a:t>KKT conditions generalize it to inequality constraints; negative gradient points in cone spanned by active constraints.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nl-NL" altLang="en-US"/>
              <a:t>KKT conditions for multiobjective optimization require for interior points to be optimal that they have gradients which point in exactly the opposite directions.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nl-NL" altLang="en-US"/>
              <a:t>KKT conditions define equation system the solution of which is an at most m-1 dimensional manifold</a:t>
            </a:r>
          </a:p>
          <a:p>
            <a:pPr marL="457200" indent="-457200" eaLnBrk="1" hangingPunct="1">
              <a:buFontTx/>
              <a:buNone/>
            </a:pPr>
            <a:endParaRPr lang="de-DE" altLang="en-US" sz="1800"/>
          </a:p>
        </p:txBody>
      </p:sp>
      <p:sp>
        <p:nvSpPr>
          <p:cNvPr id="40963" name="Titel 2">
            <a:extLst>
              <a:ext uri="{FF2B5EF4-FFF2-40B4-BE49-F238E27FC236}">
                <a16:creationId xmlns:a16="http://schemas.microsoft.com/office/drawing/2014/main" id="{41A4D955-FDC5-4E59-9124-5618D81C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3175"/>
            <a:ext cx="9144001" cy="504825"/>
          </a:xfrm>
        </p:spPr>
        <p:txBody>
          <a:bodyPr/>
          <a:lstStyle/>
          <a:p>
            <a:pPr eaLnBrk="1" hangingPunct="1"/>
            <a:br>
              <a:rPr lang="nl-NL" altLang="en-US"/>
            </a:br>
            <a:br>
              <a:rPr lang="de-DE" altLang="en-US"/>
            </a:br>
            <a:r>
              <a:rPr lang="de-DE" altLang="en-US"/>
              <a:t>Take home messages</a:t>
            </a:r>
            <a:br>
              <a:rPr lang="de-DE" altLang="en-US"/>
            </a:br>
            <a:endParaRPr lang="de-DE" altLang="en-US"/>
          </a:p>
        </p:txBody>
      </p:sp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Inhaltsplatzhalter 1">
            <a:extLst>
              <a:ext uri="{FF2B5EF4-FFF2-40B4-BE49-F238E27FC236}">
                <a16:creationId xmlns:a16="http://schemas.microsoft.com/office/drawing/2014/main" id="{1EB23093-F0C4-41F0-9AE8-CA2204C8B9C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Kuhn, Harold W., and Albert W. Tucker. "Nonlinear programming." </a:t>
            </a:r>
            <a:r>
              <a:rPr lang="en-US" altLang="en-US" i="1"/>
              <a:t>Proceedings of the second Berkeley symposium on mathematical statistics and probability</a:t>
            </a:r>
            <a:r>
              <a:rPr lang="en-US" altLang="en-US"/>
              <a:t>. Vol. 5. 1951.</a:t>
            </a:r>
          </a:p>
          <a:p>
            <a:r>
              <a:rPr lang="en-US" altLang="en-US"/>
              <a:t>Miettinen, Kaisa. </a:t>
            </a:r>
            <a:r>
              <a:rPr lang="en-US" altLang="en-US" i="1"/>
              <a:t>Nonlinear multiobjective optimization</a:t>
            </a:r>
            <a:r>
              <a:rPr lang="en-US" altLang="en-US"/>
              <a:t>. Vol. 12. Springer, 1999.</a:t>
            </a:r>
          </a:p>
          <a:p>
            <a:r>
              <a:rPr lang="de-DE" altLang="en-US"/>
              <a:t>Miettinen, Kaisa. "Some methods for nonlinear multi-objective optimization."</a:t>
            </a:r>
            <a:r>
              <a:rPr lang="de-DE" altLang="en-US" i="1"/>
              <a:t>Evolutionary Multi-Criterion Optimization</a:t>
            </a:r>
            <a:r>
              <a:rPr lang="de-DE" altLang="en-US"/>
              <a:t>. Springer Berlin Heidelberg, 2001.</a:t>
            </a:r>
          </a:p>
          <a:p>
            <a:r>
              <a:rPr lang="en-US" altLang="en-US"/>
              <a:t>Hillermeier, C. (2001). Generalized homotopy approach to multiobjective optimization. </a:t>
            </a:r>
            <a:r>
              <a:rPr lang="en-US" altLang="en-US" i="1"/>
              <a:t>Journal of Optimization Theory and Applications</a:t>
            </a:r>
            <a:r>
              <a:rPr lang="en-US" altLang="en-US"/>
              <a:t>, </a:t>
            </a:r>
            <a:r>
              <a:rPr lang="en-US" altLang="en-US" i="1"/>
              <a:t>110</a:t>
            </a:r>
            <a:r>
              <a:rPr lang="en-US" altLang="en-US"/>
              <a:t>(3), 557-583.</a:t>
            </a:r>
            <a:endParaRPr lang="de-DE" altLang="en-US"/>
          </a:p>
          <a:p>
            <a:r>
              <a:rPr lang="de-DE" altLang="en-US"/>
              <a:t>Schütze, O., Coello Coello, C. A., Mostaghim, S., Talbi, E. G., &amp; Dellnitz, M. (2008). Hybridizing evolutionary strategies with continuation methods for solving multi-objective problems. </a:t>
            </a:r>
            <a:r>
              <a:rPr lang="de-DE" altLang="en-US" i="1"/>
              <a:t>Engineering Optimization</a:t>
            </a:r>
            <a:r>
              <a:rPr lang="de-DE" altLang="en-US"/>
              <a:t>, </a:t>
            </a:r>
            <a:r>
              <a:rPr lang="de-DE" altLang="en-US" i="1"/>
              <a:t>40</a:t>
            </a:r>
            <a:r>
              <a:rPr lang="de-DE" altLang="en-US"/>
              <a:t>(5), 383-402.</a:t>
            </a:r>
          </a:p>
        </p:txBody>
      </p:sp>
      <p:sp>
        <p:nvSpPr>
          <p:cNvPr id="41987" name="Titel 2">
            <a:extLst>
              <a:ext uri="{FF2B5EF4-FFF2-40B4-BE49-F238E27FC236}">
                <a16:creationId xmlns:a16="http://schemas.microsoft.com/office/drawing/2014/main" id="{3055C104-B457-4388-BEA3-38647509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References</a:t>
            </a:r>
            <a:endParaRPr lang="de-DE" altLang="en-US"/>
          </a:p>
        </p:txBody>
      </p:sp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32F8FEA-4767-4EA5-B50C-6C0F07A74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Optimality conditions for differentiable problems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18E046-AF4D-44C8-ABE0-2896742FB5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 bwMode="auto">
          <a:xfrm>
            <a:off x="314325" y="1143000"/>
            <a:ext cx="8229600" cy="4525963"/>
          </a:xfrm>
          <a:blipFill rotWithShape="0">
            <a:blip r:embed="rId2"/>
            <a:stretch>
              <a:fillRect l="-667" t="-1348" b="-14960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7E94F2EE-E7A6-4177-B1FA-13559FD97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038" y="4154488"/>
            <a:ext cx="369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92FDB116-176C-4CBE-BCA5-3283A2004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7950" y="2670175"/>
            <a:ext cx="0" cy="175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Freeform 7">
            <a:extLst>
              <a:ext uri="{FF2B5EF4-FFF2-40B4-BE49-F238E27FC236}">
                <a16:creationId xmlns:a16="http://schemas.microsoft.com/office/drawing/2014/main" id="{694DA57D-124D-4494-ADA2-4C466D06311D}"/>
              </a:ext>
            </a:extLst>
          </p:cNvPr>
          <p:cNvSpPr>
            <a:spLocks/>
          </p:cNvSpPr>
          <p:nvPr/>
        </p:nvSpPr>
        <p:spPr bwMode="auto">
          <a:xfrm>
            <a:off x="2659063" y="3014663"/>
            <a:ext cx="3284537" cy="869950"/>
          </a:xfrm>
          <a:custGeom>
            <a:avLst/>
            <a:gdLst>
              <a:gd name="T0" fmla="*/ 0 w 2069"/>
              <a:gd name="T1" fmla="*/ 2147483646 h 548"/>
              <a:gd name="T2" fmla="*/ 2147483646 w 2069"/>
              <a:gd name="T3" fmla="*/ 2147483646 h 548"/>
              <a:gd name="T4" fmla="*/ 2147483646 w 2069"/>
              <a:gd name="T5" fmla="*/ 2147483646 h 548"/>
              <a:gd name="T6" fmla="*/ 0 60000 65536"/>
              <a:gd name="T7" fmla="*/ 0 60000 65536"/>
              <a:gd name="T8" fmla="*/ 0 60000 65536"/>
              <a:gd name="T9" fmla="*/ 0 w 2069"/>
              <a:gd name="T10" fmla="*/ 0 h 548"/>
              <a:gd name="T11" fmla="*/ 2069 w 2069"/>
              <a:gd name="T12" fmla="*/ 548 h 5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9" h="548">
                <a:moveTo>
                  <a:pt x="0" y="491"/>
                </a:moveTo>
                <a:cubicBezTo>
                  <a:pt x="267" y="245"/>
                  <a:pt x="534" y="0"/>
                  <a:pt x="879" y="9"/>
                </a:cubicBezTo>
                <a:cubicBezTo>
                  <a:pt x="1224" y="18"/>
                  <a:pt x="1871" y="458"/>
                  <a:pt x="2069" y="5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Oval 8">
            <a:extLst>
              <a:ext uri="{FF2B5EF4-FFF2-40B4-BE49-F238E27FC236}">
                <a16:creationId xmlns:a16="http://schemas.microsoft.com/office/drawing/2014/main" id="{073069B1-32D0-4306-A262-B870624E1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2979738"/>
            <a:ext cx="93662" cy="93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en-US"/>
          </a:p>
        </p:txBody>
      </p:sp>
      <p:sp>
        <p:nvSpPr>
          <p:cNvPr id="19464" name="Text Box 9">
            <a:extLst>
              <a:ext uri="{FF2B5EF4-FFF2-40B4-BE49-F238E27FC236}">
                <a16:creationId xmlns:a16="http://schemas.microsoft.com/office/drawing/2014/main" id="{A904A254-B864-4E41-A58F-6EAF38FB5F9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64075" y="2587625"/>
            <a:ext cx="2467535" cy="400110"/>
          </a:xfrm>
          <a:prstGeom prst="rect">
            <a:avLst/>
          </a:prstGeom>
          <a:blipFill rotWithShape="0">
            <a:blip r:embed="rId3"/>
            <a:stretch>
              <a:fillRect b="-1818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9465" name="Text Box 10">
            <a:extLst>
              <a:ext uri="{FF2B5EF4-FFF2-40B4-BE49-F238E27FC236}">
                <a16:creationId xmlns:a16="http://schemas.microsoft.com/office/drawing/2014/main" id="{18ADA743-D997-4305-B4A3-501ED30BA89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67438" y="3970338"/>
            <a:ext cx="379206" cy="36933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9466" name="Text Box 11">
            <a:extLst>
              <a:ext uri="{FF2B5EF4-FFF2-40B4-BE49-F238E27FC236}">
                <a16:creationId xmlns:a16="http://schemas.microsoft.com/office/drawing/2014/main" id="{1CEBBF51-81AD-4B4D-9A07-17BBC83D813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33588" y="2670175"/>
            <a:ext cx="704937" cy="369332"/>
          </a:xfrm>
          <a:prstGeom prst="rect">
            <a:avLst/>
          </a:prstGeom>
          <a:blipFill rotWithShape="0">
            <a:blip r:embed="rId5"/>
            <a:stretch>
              <a:fillRect b="-1475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EF2DB3-3624-47C1-B22E-BED287D687B7}"/>
              </a:ext>
            </a:extLst>
          </p:cNvPr>
          <p:cNvCxnSpPr/>
          <p:nvPr/>
        </p:nvCxnSpPr>
        <p:spPr>
          <a:xfrm>
            <a:off x="3983038" y="4103688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2">
            <a:extLst>
              <a:ext uri="{FF2B5EF4-FFF2-40B4-BE49-F238E27FC236}">
                <a16:creationId xmlns:a16="http://schemas.microsoft.com/office/drawing/2014/main" id="{C2D48BFF-FCF4-46E4-B24F-85622A13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Recall: Derivatives</a:t>
            </a:r>
            <a:endParaRPr lang="de-DE" altLang="en-US"/>
          </a:p>
        </p:txBody>
      </p:sp>
      <p:pic>
        <p:nvPicPr>
          <p:cNvPr id="20483" name="Grafik 9" descr="txp_fig">
            <a:extLst>
              <a:ext uri="{FF2B5EF4-FFF2-40B4-BE49-F238E27FC236}">
                <a16:creationId xmlns:a16="http://schemas.microsoft.com/office/drawing/2014/main" id="{F50E5B78-2238-4EBF-A766-2C3962FF1E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192463"/>
            <a:ext cx="8442325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Grafik 4" descr="txp_fig">
            <a:extLst>
              <a:ext uri="{FF2B5EF4-FFF2-40B4-BE49-F238E27FC236}">
                <a16:creationId xmlns:a16="http://schemas.microsoft.com/office/drawing/2014/main" id="{9522C7C5-9FF4-40D8-80FB-4CAE363C26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961063"/>
            <a:ext cx="7305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Grafik 14" descr="txp_fig">
            <a:extLst>
              <a:ext uri="{FF2B5EF4-FFF2-40B4-BE49-F238E27FC236}">
                <a16:creationId xmlns:a16="http://schemas.microsoft.com/office/drawing/2014/main" id="{99E3955B-F6CD-4109-8359-23ECB7FA79F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639888"/>
            <a:ext cx="74866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Grafik 17" descr="txp_fig">
            <a:extLst>
              <a:ext uri="{FF2B5EF4-FFF2-40B4-BE49-F238E27FC236}">
                <a16:creationId xmlns:a16="http://schemas.microsoft.com/office/drawing/2014/main" id="{B0512468-E297-4E44-A615-DFF67749A6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082675"/>
            <a:ext cx="72405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Grafik 19" descr="txp_fig">
            <a:extLst>
              <a:ext uri="{FF2B5EF4-FFF2-40B4-BE49-F238E27FC236}">
                <a16:creationId xmlns:a16="http://schemas.microsoft.com/office/drawing/2014/main" id="{DD7DDE7F-DCDB-4868-8794-00BC065A2C9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214563"/>
            <a:ext cx="77009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2">
            <a:extLst>
              <a:ext uri="{FF2B5EF4-FFF2-40B4-BE49-F238E27FC236}">
                <a16:creationId xmlns:a16="http://schemas.microsoft.com/office/drawing/2014/main" id="{01361ADD-E039-42A5-9D4E-FCBA59D6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Recall: Partial Derivatives</a:t>
            </a:r>
            <a:endParaRPr lang="de-DE" altLang="en-US"/>
          </a:p>
        </p:txBody>
      </p:sp>
      <p:pic>
        <p:nvPicPr>
          <p:cNvPr id="21507" name="Grafik 19" descr="txp_fig">
            <a:extLst>
              <a:ext uri="{FF2B5EF4-FFF2-40B4-BE49-F238E27FC236}">
                <a16:creationId xmlns:a16="http://schemas.microsoft.com/office/drawing/2014/main" id="{CC9164FC-96E8-4E1E-9D97-B7AF5F038E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192463"/>
            <a:ext cx="765175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Grafik 8" descr="txp_fig">
            <a:extLst>
              <a:ext uri="{FF2B5EF4-FFF2-40B4-BE49-F238E27FC236}">
                <a16:creationId xmlns:a16="http://schemas.microsoft.com/office/drawing/2014/main" id="{8482686D-6095-41B4-BEDA-F5026D8AF2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082675"/>
            <a:ext cx="82613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>
            <a:extLst>
              <a:ext uri="{FF2B5EF4-FFF2-40B4-BE49-F238E27FC236}">
                <a16:creationId xmlns:a16="http://schemas.microsoft.com/office/drawing/2014/main" id="{994AD2CE-4C3B-442E-BE1C-FD63CE0D3D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214563"/>
            <a:ext cx="8334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Grafik 10" descr="txp_fig">
            <a:extLst>
              <a:ext uri="{FF2B5EF4-FFF2-40B4-BE49-F238E27FC236}">
                <a16:creationId xmlns:a16="http://schemas.microsoft.com/office/drawing/2014/main" id="{AFB01846-B0F3-4C79-91CB-BAC8E17CC34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646238"/>
            <a:ext cx="83105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Grafik 23" descr="txp_fig">
            <a:extLst>
              <a:ext uri="{FF2B5EF4-FFF2-40B4-BE49-F238E27FC236}">
                <a16:creationId xmlns:a16="http://schemas.microsoft.com/office/drawing/2014/main" id="{231B444C-773A-4440-9B27-363FB92EA6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362450"/>
            <a:ext cx="41783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2 2">
            <a:extLst>
              <a:ext uri="{FF2B5EF4-FFF2-40B4-BE49-F238E27FC236}">
                <a16:creationId xmlns:a16="http://schemas.microsoft.com/office/drawing/2014/main" id="{3F8858FF-660B-4993-B9C3-94B27309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4325938"/>
            <a:ext cx="3097212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hteck 24">
            <a:extLst>
              <a:ext uri="{FF2B5EF4-FFF2-40B4-BE49-F238E27FC236}">
                <a16:creationId xmlns:a16="http://schemas.microsoft.com/office/drawing/2014/main" id="{68FAA5CB-9A0B-45FB-9AE7-9B4B74B7C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5614988"/>
            <a:ext cx="4572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https://www.khanacademy.org/math/multivariable-calculus/partial_derivatives_topic/partial_derivatives/v/partial-derivatives</a:t>
            </a:r>
          </a:p>
        </p:txBody>
      </p: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985CF4F-F40F-4B27-8614-2F0C2815D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Gradient / Linear Taylor Approximations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DF6BCF5C-7390-499F-A0EC-4FE08DC596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211263"/>
            <a:ext cx="660558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13">
            <a:extLst>
              <a:ext uri="{FF2B5EF4-FFF2-40B4-BE49-F238E27FC236}">
                <a16:creationId xmlns:a16="http://schemas.microsoft.com/office/drawing/2014/main" id="{893C0C68-E4D3-45E4-A103-CB7F3802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656013"/>
            <a:ext cx="3509962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Grafik 9" descr="txp_fig">
            <a:extLst>
              <a:ext uri="{FF2B5EF4-FFF2-40B4-BE49-F238E27FC236}">
                <a16:creationId xmlns:a16="http://schemas.microsoft.com/office/drawing/2014/main" id="{45696993-36C3-4BB6-A784-3B0BD47256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2103438"/>
            <a:ext cx="7669213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2 2" descr="C:\Users\prive\Dropbox\TEACHING\MODA13\MCO13-Book\locallinear.jpg">
            <a:extLst>
              <a:ext uri="{FF2B5EF4-FFF2-40B4-BE49-F238E27FC236}">
                <a16:creationId xmlns:a16="http://schemas.microsoft.com/office/drawing/2014/main" id="{E6C03EF8-E6C3-4EC6-B6A0-B6C3D952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698875"/>
            <a:ext cx="41544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2DE206D-F7A4-4D1A-9999-90443190D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1-Dimension</a:t>
            </a:r>
          </a:p>
        </p:txBody>
      </p:sp>
      <p:pic>
        <p:nvPicPr>
          <p:cNvPr id="23555" name="Grafik 7" descr="txp_fig">
            <a:extLst>
              <a:ext uri="{FF2B5EF4-FFF2-40B4-BE49-F238E27FC236}">
                <a16:creationId xmlns:a16="http://schemas.microsoft.com/office/drawing/2014/main" id="{29D13CA0-1721-464F-908E-8C8023B094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143000"/>
            <a:ext cx="77216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2">
            <a:extLst>
              <a:ext uri="{FF2B5EF4-FFF2-40B4-BE49-F238E27FC236}">
                <a16:creationId xmlns:a16="http://schemas.microsoft.com/office/drawing/2014/main" id="{D3EB39A1-581A-464E-A0BA-26A1CD2E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Gradient computation: Example</a:t>
            </a:r>
            <a:endParaRPr lang="de-DE" altLang="en-US"/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CB86B76C-F189-45D6-B619-83908932B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214563"/>
            <a:ext cx="836136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hteck 8">
            <a:extLst>
              <a:ext uri="{FF2B5EF4-FFF2-40B4-BE49-F238E27FC236}">
                <a16:creationId xmlns:a16="http://schemas.microsoft.com/office/drawing/2014/main" id="{7187D013-3E2E-4FA4-BDBB-ABFE2511C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19813"/>
            <a:ext cx="914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/>
              <a:t>Program: wxMaxima:</a:t>
            </a:r>
          </a:p>
          <a:p>
            <a:pPr eaLnBrk="1" hangingPunct="1"/>
            <a:r>
              <a:rPr lang="nl-NL" altLang="en-US"/>
              <a:t>load(draw);</a:t>
            </a:r>
            <a:endParaRPr lang="de-DE" altLang="en-US"/>
          </a:p>
          <a:p>
            <a:pPr eaLnBrk="1" hangingPunct="1"/>
            <a:r>
              <a:rPr lang="de-DE" altLang="en-US"/>
              <a:t>draw3d(explicit(20*exp(-x^2-y^2)-10,x,0,2,y,-3,3), contour_levels = 15, contour = both, surface_hide = true);</a:t>
            </a:r>
          </a:p>
        </p:txBody>
      </p:sp>
      <p:pic>
        <p:nvPicPr>
          <p:cNvPr id="24581" name="Grafik 10" descr="txp_fig">
            <a:extLst>
              <a:ext uri="{FF2B5EF4-FFF2-40B4-BE49-F238E27FC236}">
                <a16:creationId xmlns:a16="http://schemas.microsoft.com/office/drawing/2014/main" id="{0073D679-CCBE-4437-9106-43069A200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96950"/>
            <a:ext cx="628808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Grafik 13" descr="txp_fig">
            <a:extLst>
              <a:ext uri="{FF2B5EF4-FFF2-40B4-BE49-F238E27FC236}">
                <a16:creationId xmlns:a16="http://schemas.microsoft.com/office/drawing/2014/main" id="{85070889-FEFE-4E87-865F-EBE5A1C14F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2576513"/>
            <a:ext cx="80994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42DA9983-E418-421A-B0DC-A53ECFCD560E}"/>
              </a:ext>
            </a:extLst>
          </p:cNvPr>
          <p:cNvCxnSpPr/>
          <p:nvPr/>
        </p:nvCxnSpPr>
        <p:spPr>
          <a:xfrm flipV="1">
            <a:off x="2166938" y="5216525"/>
            <a:ext cx="4105275" cy="373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2">
            <a:extLst>
              <a:ext uri="{FF2B5EF4-FFF2-40B4-BE49-F238E27FC236}">
                <a16:creationId xmlns:a16="http://schemas.microsoft.com/office/drawing/2014/main" id="{BC141632-9B1B-4078-8D15-C8BAB0E9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Gradient properties</a:t>
            </a:r>
            <a:endParaRPr lang="de-DE" altLang="en-US"/>
          </a:p>
        </p:txBody>
      </p:sp>
      <p:sp>
        <p:nvSpPr>
          <p:cNvPr id="25603" name="Rechteck 8">
            <a:extLst>
              <a:ext uri="{FF2B5EF4-FFF2-40B4-BE49-F238E27FC236}">
                <a16:creationId xmlns:a16="http://schemas.microsoft.com/office/drawing/2014/main" id="{7ADB0C30-744B-4C9D-9AB5-FE9BB157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26075"/>
            <a:ext cx="914400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/>
              <a:t>Program: wxMaxima:</a:t>
            </a:r>
          </a:p>
          <a:p>
            <a:pPr eaLnBrk="1" hangingPunct="1"/>
            <a:r>
              <a:rPr lang="de-DE" altLang="en-US"/>
              <a:t>f1(x1,x2):=20*exp(-x1^2-x2^2);</a:t>
            </a:r>
          </a:p>
          <a:p>
            <a:pPr eaLnBrk="1" hangingPunct="1"/>
            <a:r>
              <a:rPr lang="de-DE" altLang="en-US"/>
              <a:t>gx1f1(x1,x2):=diff(f1(x1,x2),x1,1);</a:t>
            </a:r>
          </a:p>
          <a:p>
            <a:pPr eaLnBrk="1" hangingPunct="1"/>
            <a:r>
              <a:rPr lang="de-DE" altLang="en-US"/>
              <a:t>gx2f1(x1,x2):=diff(f1(x1,x2),x2,1);</a:t>
            </a:r>
          </a:p>
          <a:p>
            <a:pPr eaLnBrk="1" hangingPunct="1"/>
            <a:r>
              <a:rPr lang="nl-NL" altLang="en-US"/>
              <a:t>load(dfdraw);</a:t>
            </a:r>
            <a:endParaRPr lang="de-DE" altLang="en-US"/>
          </a:p>
          <a:p>
            <a:pPr eaLnBrk="1" hangingPunct="1"/>
            <a:r>
              <a:rPr lang="de-DE" altLang="en-US"/>
              <a:t>drawdf([gx1f1(x1,x2),gx2f1(x1,x2)],[x1,-2,2],[x2,-2,2]);</a:t>
            </a:r>
          </a:p>
          <a:p>
            <a:pPr eaLnBrk="1" hangingPunct="1"/>
            <a:endParaRPr lang="de-DE" altLang="en-US"/>
          </a:p>
        </p:txBody>
      </p:sp>
      <p:pic>
        <p:nvPicPr>
          <p:cNvPr id="25604" name="Grafik 9" descr="txp_fig">
            <a:extLst>
              <a:ext uri="{FF2B5EF4-FFF2-40B4-BE49-F238E27FC236}">
                <a16:creationId xmlns:a16="http://schemas.microsoft.com/office/drawing/2014/main" id="{87430C73-2D55-418E-A092-F73E6C8D91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43000"/>
            <a:ext cx="76850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">
            <a:extLst>
              <a:ext uri="{FF2B5EF4-FFF2-40B4-BE49-F238E27FC236}">
                <a16:creationId xmlns:a16="http://schemas.microsoft.com/office/drawing/2014/main" id="{FC126790-B289-4194-AE30-4AD585597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214563"/>
            <a:ext cx="55626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feld 11">
            <a:extLst>
              <a:ext uri="{FF2B5EF4-FFF2-40B4-BE49-F238E27FC236}">
                <a16:creationId xmlns:a16="http://schemas.microsoft.com/office/drawing/2014/main" id="{B32A48A5-9394-441B-AE25-C8697B0F0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2351088"/>
            <a:ext cx="25955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/>
              <a:t>The plot shows the</a:t>
            </a:r>
          </a:p>
          <a:p>
            <a:pPr eaLnBrk="1" hangingPunct="1"/>
            <a:r>
              <a:rPr lang="nl-NL" altLang="en-US"/>
              <a:t>Gradient at different points</a:t>
            </a:r>
          </a:p>
          <a:p>
            <a:pPr eaLnBrk="1" hangingPunct="1"/>
            <a:r>
              <a:rPr lang="nl-NL" altLang="en-US"/>
              <a:t>of the function (Gradient field)</a:t>
            </a:r>
          </a:p>
          <a:p>
            <a:pPr eaLnBrk="1" hangingPunct="1"/>
            <a:r>
              <a:rPr lang="nl-NL" altLang="en-US"/>
              <a:t>f(x</a:t>
            </a:r>
            <a:r>
              <a:rPr lang="nl-NL" altLang="en-US" baseline="-25000"/>
              <a:t>1</a:t>
            </a:r>
            <a:r>
              <a:rPr lang="nl-NL" altLang="en-US"/>
              <a:t>,x</a:t>
            </a:r>
            <a:r>
              <a:rPr lang="nl-NL" altLang="en-US" baseline="-25000"/>
              <a:t>2</a:t>
            </a:r>
            <a:r>
              <a:rPr lang="nl-NL" altLang="en-US"/>
              <a:t>)= 20 exp(-(x</a:t>
            </a:r>
            <a:r>
              <a:rPr lang="nl-NL" altLang="en-US" baseline="-25000"/>
              <a:t>1</a:t>
            </a:r>
            <a:r>
              <a:rPr lang="nl-NL" altLang="en-US"/>
              <a:t>)</a:t>
            </a:r>
            <a:r>
              <a:rPr lang="nl-NL" altLang="en-US" baseline="30000"/>
              <a:t>2</a:t>
            </a:r>
            <a:r>
              <a:rPr lang="nl-NL" altLang="en-US"/>
              <a:t> – (x</a:t>
            </a:r>
            <a:r>
              <a:rPr lang="nl-NL" altLang="en-US" baseline="-25000"/>
              <a:t>2</a:t>
            </a:r>
            <a:r>
              <a:rPr lang="nl-NL" altLang="en-US"/>
              <a:t>)</a:t>
            </a:r>
            <a:r>
              <a:rPr lang="nl-NL" altLang="en-US" baseline="30000"/>
              <a:t>2</a:t>
            </a:r>
            <a:r>
              <a:rPr lang="nl-NL" altLang="en-US"/>
              <a:t>)</a:t>
            </a:r>
            <a:endParaRPr lang="de-DE" alt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B158716-1B78-4D83-918D-2548BAF1EDDB}"/>
              </a:ext>
            </a:extLst>
          </p:cNvPr>
          <p:cNvSpPr/>
          <p:nvPr/>
        </p:nvSpPr>
        <p:spPr>
          <a:xfrm>
            <a:off x="3357563" y="2351088"/>
            <a:ext cx="4933950" cy="3513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1E4AC13-5957-484E-83E7-008208E84EDD}"/>
              </a:ext>
            </a:extLst>
          </p:cNvPr>
          <p:cNvSpPr/>
          <p:nvPr/>
        </p:nvSpPr>
        <p:spPr>
          <a:xfrm>
            <a:off x="3889375" y="2816225"/>
            <a:ext cx="3959225" cy="2609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</p:spTree>
  </p:cSld>
  <p:clrMapOvr>
    <a:masterClrMapping/>
  </p:clrMapOvr>
  <p:transition>
    <p:pull dir="r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symb}&#10;\usepackage{pstcol}&#10;\begin{document}&#10;\small&#10;&#10;\end{document}&#10;"/>
  <p:tag name="TEX2PS" val="latex $(base).tex; dvips -D $(res) -E -o $(base).ps $(base).dvi"/>
  <p:tag name="EXTERNALEDITCOMMAND" val="notepad %"/>
  <p:tag name="GHOSTSCRIPTCOMMAND" val="&quot;d:\bin\gswin32c.exe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PRIVE@YUPEHEMO4BEDJKCH" val="463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partial^+ f(x_1, \dots, x_i, \dots, x_n) / \partial x_i = \lim_{\Delta  \downarrow 0} \frac{f(x_1, \dots, x_i + \Delta, \dots, x_n) - f(x_1, \dots, x_i, \dots, x_n) }{\Delta}$  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5"/>
  <p:tag name="PICTUREFILESIZE" val="299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\textcolor{red}{What about&#10;$\frac{\partial (x_1)^2 + 3 (x_2)^2+ 4 x_1 x_2}{\partial x_2}$ ?}&#10;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254"/>
  <p:tag name="PICTUREFILESIZE" val="215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.43953"/>
  <p:tag name="ORIGINALWIDTH" val="720.6893"/>
  <p:tag name="LATEXADDIN" val="\documentclass{slides}\pagestyle{empty}&#10;\usepackage{amssymb}&#10;\usepackage{pstcol}&#10;\begin{document}&#10;\small&#10;$\nabla f({\bf x}_0) = (\frac{\partial f}{\partial x_1} (\mathbf{x}_0), \dots, \frac{\partial f}{\partial x_n}(\mathbf{x}_0))^\top $&#10;\end{document}&#10;"/>
  <p:tag name="IGUANATEXSIZE" val="20"/>
  <p:tag name="IGUANATEXCURSOR" val="226"/>
  <p:tag name="TRANSPARENCY" val="Fals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Continuously differentiable functions can locally be approximated by tangent planes, i.e. &#10;$$\lim_{{\bf x} \rightarrow {\bf x}_0}  f({\bf x}) - [\textcolor{blue}{f({\bf x}_0) + \nabla f({\bf x}_0) ({\bf x} - {\bf x}_0)}] = 0$$ 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466"/>
  <p:tag name="PICTUREFILESIZE" val="1154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In one dimension the gradient is given by\\ &#10;$\partial f(x) / \partial x (x) = f'(x)$.\\&#10;&#10;$\lim_{{\bf x} \rightarrow {\bf x}_0}  f({\bf x}) - [\textcolor{blue}{f({\bf x}_0) + \nabla f({\bf x}_0) ({\bf x} - {\bf x}_0)}] = 0$&#10;specializes to &#10;$\lim_{{x} \rightarrow {x}_0}  f({x}) - [\textcolor{blue}{f({x}_0) + f'({\bf x}_0) ({ x} - {x}_0)}] = 0$ \\&#10;&#10;This means that locally:\\&#10;$f(x) \approx f(x_0) + f'(x_0) (x-x_0)$\\&#10;Now, the left hand side can be written as \\&#10;$\underbrace{f(x_0) - f'(x_0) x_0}_{=c} + \underbrace{f'(x_0)}_{=m} x$\\&#10;and hence $f(x)$ is locally well approximated by a linear function of the form &#10;$$ f(x) \approx  m x + c$$&#10;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469"/>
  <p:tag name="PICTUREFILESIZE" val="35230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f({\bf x}) = 20 \exp(-(x_1)^2-(x_2)^2)$\\&#10;$\partial f/\partial x_1 ({\bf x})=  -20*2 x_1  \exp(-(x_1)^2-(x_2)^2)  \ \mbox{ chain rule}$\\&#10;$\partial f/\partial x_2  ({\bf x}) =  -20*2 x_2  \exp(-(x_1)^2-(x_2)^2)\ $\\&#10;$\nabla f ({\bf x}) = \left(\begin{array}{ll}-40 x_1  \exp(-(x_1)^2-(x_2)^2)  \\   -40 x_2  \exp(-(x_1)^2-(x_2)^2) \end{array}\right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1"/>
  <p:tag name="PICTUREFILESIZE" val="1015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Gradient vector at $(1,1)$ is given by  $(-40 \exp(-2), -40 \exp(-2))^\top$: 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3"/>
  <p:tag name="PICTUREFILESIZE" val="325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{\bf Theorem:} The gradient $\nabla f({\bf x})$ is perpendicular (orthogonal) to the local tangent (line, plane) of the level curve $L_=(f({\bf x}))$.\\ 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7"/>
  <p:tag name="PICTUREFILESIZE" val="6245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&#10;Continuous unconstrained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84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&#10;f({\bf x}) \rightarrow \min, \ \ \ {\bf x} \in \mathbb{R}^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5"/>
  <p:tag name="PICTUREFILESIZE" val="70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\begin{eqnarray}&#10;\partial c x /\partial x &amp;=&amp;  c\nonumber\\&#10;\partial c /\partial x &amp;=&amp;  0\nonumber\\&#10;\partial x^{p} / \partial x &amp;=&amp; p x^{p-1}\nonumber\\&#10;\partial \exp(x) / \partial x &amp;=&amp; \exp(x)\nonumber\\&#10;\partial u(v(x)) / \partial x &amp;=&amp; \partial u/\partial x (v(x)) \partial v/\partial x (x)  \mbox{ chain rule }\nonumber\\ &#10;\partial u(x) v(x) / \partial x &amp;=&amp; \partial u/\partial x (x) v(x)  + \partial v/\partial x (x) u(x) \mbox{ product rule}\nonumber\\&#10;\partial \ln(x)/\partial x &amp;=&amp;  1/x\nonumber&#10;\end{eqnarray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3"/>
  <p:tag name="PICTUREFILESIZE" val="1206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nabla f({\bf x}) = (\frac{\partial f}{\partial x_1}, \dots, \frac{\partial f}{\partial x_n})^\top ({\bf x}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1"/>
  <p:tag name="PICTUREFILESIZE" val="168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nabla^2 f({\bf x}) = [\frac{\partial^2 f}{\partial x_i \partial x_j}]({\bf x})_{i=1, \dots, n, j = 1, \dots, n} 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95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\nabla f({\bf x}) = {\bf 0}, \ \ \nabla^2 f({\bf x})$ positive (semi-)definit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7"/>
  <p:tag name="PICTUREFILESIZE" val="1736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Optimality conditions: $\bf x$ is a (strict) local optimum, iff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1826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A matrix is positive (semi-)definite if all eigenvalues are positive (non-negative)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3078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Often, as in the case $x^2 + y^2 \rightarrow \min$, a lower bound can be  obtained and used to argue whether a (stationary) point is a local/global optimum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6"/>
  <p:tag name="PICTUREFILESIZE" val="488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frac{\partial^2 f}{\partial x_i \partial x_j} ({\bf x})= \frac{\frac{\partial f}{\partial x_i}}{\partial x_j}({\bf x}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6"/>
  <p:tag name="PICTUREFILESIZE" val="139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Neccesary condition for optimality (differentiable, unconstrained problem):\\&#10;$\nabla f({\bf x}) = (\frac{\partial f}{\partial x_1}, \dots, \frac{\partial f}{\partial x_n})^\top= (0, \dots,0)^\top $&#10;&#10;\noindent Example:\\&#10;$f(x_1,x_2) = 1.1 (x_1)^2+ (x_2)^2$\\&#10;${\partial f}/{\partial x_1} = 2.2 x_1 = 0$\\&#10;${\partial f}/{\partial x_2} = 2 x_2 = 0$\\&#10;$\Rightarrow$ $x_1 = 0, x_2 = 0$.&#10;&#10;Sufficient condition max.:\\&#10;$\nabla^2 f({\bf x})$ positive definite\\&#10;$\nabla^2 f({\bf x}) = \left( \begin{array}{cc} 2.2 &amp; 0 \\ 0 &amp;2 \end{array}\right)$.\\&#10;Eigenvalues are:\\&#10;$\lambda_1 = 2.2 $\\&#10;$\lambda_2 = 2$\\&#10;$\Rightarrow$ $\nabla^2 f(x)$ is positive definite in $x$\\&#10;$\Rightarrow$ $\bf x$ is a local minimizer.  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467"/>
  <p:tag name="PICTUREFILESIZE" val="20967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f({\bf x}) \rightarrow \min, \mbox{ s.t. }g_1({\bf x}) = 0, \dots,&#10;g_m({\bf x}) = 0&#10;$&#10;&#10;All functions are continuously differentiable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9"/>
  <p:tag name="PICTUREFILESIZE" val="285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The Langrange multipliers $\lambda_i$ are named after Lagrange (1736-1813), who discovered this theorem, but could not prove it. It took 100 years before the proof was found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588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These rules will be used in the examples that follow.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4"/>
  <p:tag name="PICTUREFILESIZE" val="2295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A necessary condition for ${\bf x}^*$ to be a local extremum is given, if there exists multipliers $\lambda_1$, $\dots$,&#10;$\lambda_{m+1}$ with at least one $\lambda_i \neq 0$ for $i = 1, \dots,&#10;m+1$, such that: &#10;$$\lambda_1 \nabla f({\bf x}^*) + \sum_{i=1}^{m} \lambda_{i+1} \nabla&#10;g_i({\bf x}^*) = {\bf 0}$$.&#10;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7052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A standard approach is to try $\lambda_1 = 0$ and $\lambda_1 = 1$\\ (Lagrange multiplier rule).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8"/>
  <p:tag name="PICTUREFILESIZE" val="357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criptsize&#10;Note that $\nabla f({\bf x})$ is perpendicular to the level curves.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3"/>
  <p:tag name="PICTUREFILESIZE" val="264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{\bf {\em KKT Theorem} - Neccessary conditions for smooth, convex programming:}&#10;Assume the objective and all constraint functions are convex in some $\epsilon$-neighborhood of ${\bf x}^*$, if ${\bf x}^*$ is a local minimum, then there exists $\lambda_1, \dots, \lambda_{m+1}$ such that KKT conditions are fulfilled.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88"/>
  <p:tag name="PICTUREFILESIZE" val="8899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f({\bf x}) \rightarrow \min, \mbox{ s.t. }g_1({\bf x}) \leq 0, \dots,&#10;g_m({\bf x}) \leq 0&#10;$,&#10;all functions are continuously differentiable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3000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The Karush Kuhn Tucker conditions are said to hold for ${\bf x}^*$, if there exists multipliers $\lambda_1 \geq 0$, $\dots$,&#10;$\lambda_{m+1} \geq 0$ and at least one $\lambda_i &gt; 0$ for $i = 1, \dots,&#10;m+1$, such that:&#10; &#10;(1) $\lambda_1 \nabla f({\bf x}^*) + \sum_{i=1}^{m} \lambda_{i+1} \nabla&#10;g_i({\bf x}^*) = {\bf 0}$.\\&#10;(2) $\lambda_{i+1} g_i({\bf x}^*) = 0, i = 1, \dots, m$&#10;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801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Note that if ${\bf x}^*$ is in the interior of the feasible region (a Slater point), all $g_i({\bf x}) &lt; 0$ and thus $\lambda_1 &gt; 0$.    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3478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The KKT conditions are sufficient for optimiality, provided $\lambda_1 = 1$. In this case ${\bf x}^*$ is a local minimum.  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3197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As in the case of Lagrange multiplier, we get $m + n$ nonlinear equations, the solution of which results in candidate solutions.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6"/>
  <p:tag name="PICTUREFILESIZE" val="4187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[Brinkhuis, Tikhomirov, 2005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0"/>
  <p:tag name="PICTUREFILESIZE" val="99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partial^+ f(x) / \partial x = \lim_{\Delta  \downarrow 0} \frac{f(x+\Delta) - f(x)}{\Delta}$   (right sided derivative) 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5"/>
  <p:tag name="PICTUREFILESIZE" val="3154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begin{document}&#10;\small&#10;A constraint function $g$ is called {\bf active} in ${\bf x}$ if $g({\bf x})=0$, i.e. &#10;${\bf x}$ is located at the boundary of $g$.&#10;&#10;%Let $a_1$, $\dot$, $a_k$ denote the indexes for the constraint functions that are active in $\bf x$. &#10;&#10;%$-\nabla f({\bf x})$ lies in the cone spanned by $\nabla g_{a_1}({\bf x})$, $\dots$, $\nabla g_{a_k}({\bf x})$.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5"/>
  <p:tag name="PICTUREFILESIZE" val="3249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begin{document}&#10;%A constraint function $g$ is called {\bf active} in ${\bf x}$ if $g({\bf x})=0$, i.e. &#10;%${\bf x}$ is located at the boundary of $g$.&#10;\small&#10;{\bf Geometrical interpretation of KKT condition:}&#10;Let $a_1$, $\dots$, $a_k$ denote the indexes for the constraint functions that are active in $\bf x$. &#10;Then $-\nabla f({\bf x})$ lies in the cone spanned by $\nabla g_{a_1}({\bf x})$, $\dots$, $\nabla g_{a_k}({\bf x})$.&#10;&#10;(Recall: Convex polyhedral cone: $\{{\bf y} | \ {\bf y} = \sum_{i=1}^n \lambda_i {\bf d}_i\}$ for $\lambda_i \geq 0$ and&#10;${\bf d}_i$ a set of vectors 'spanning' the cone.)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10777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{\bf Fritz John neccessary conditions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9"/>
  <p:tag name="PICTUREFILESIZE" val="114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{\bf Karush Kuhn Tucker sufficient conditions for a solution to be Pareto optimal:} Let ${\bf x}^*$ be a feasible point. Assume that all objective functions are locally convex and all constraint functions are locally concave, and the Fritz John conditions hold in ${\bf x}^*$, then ${\bf x}^*$ is a local efficient point.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9547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A neccessary condition for ${\bf x}^*$ to be a locally efficient point is that there exists vectors $\lambda_1, \dots, \lambda_k$ and $\upsilon_1, \dots, \upsilon_m$ such that&#10;&#10; &#10;(0) ${\bf \lambda} \succ {\bf 0}, {\bf \upsilon} \succ {\bf 0}$\\&#10;(1) $\sum_{i=1}^k \lambda_i \nabla f_i({\bf x}^*) - \sum_{i=1}^{m} \upsilon_{i} \nabla&#10;g_i({\bf x}^*) = {\bf 0}$.\\&#10;(2) $\upsilon_{i} g_i({\bf x}^*) = 0, i = 1, \dots, m$&#10;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7867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1339"/>
  <p:tag name="ORIGINALWIDTH" val="719.7074"/>
  <p:tag name="LATEXADDIN" val="\documentclass{slides}\pagestyle{empty}&#10;\usepackage{amssymb}&#10;\usepackage{pstcol}&#10;\begin{document}&#10;\small&#10;There exist numbers $\lambda_1, \dots, \lambda_k \in \mathbb{R}$, such that&#10;&#10;(1) ${\bf \lambda} \succ {\bf 0}$\\&#10;(2) $\sum_{i=1}^k \lambda_i \nabla f_i({\bf x}^*) = {\bf 0}$.&#10;\end{document}&#10;"/>
  <p:tag name="IGUANATEXSIZE" val="20"/>
  <p:tag name="IGUANATEXCURSOR" val="167"/>
  <p:tag name="TRANSPARENCY" val="True"/>
  <p:tag name="FILENAME" val=""/>
  <p:tag name="INPUTTYPE" val="0"/>
  <p:tag name="LATEXENGINEID" val="0"/>
  <p:tag name="TEMPFOLDER" val="c: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In the unconstrained case Fritz John neccessary conditions reduce to 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407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{\bf x}^*$ is optimum for some linear scalarization with some weights $\lambda_1$, $\dots,$ $\lambda_k$.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2563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nabla f_1({\bf x}^*)$.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68"/>
  <p:tag name="PICTUREFILESIZE" val="555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nabla f_2({\bf x}^*)$.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68"/>
  <p:tag name="PICTUREFILESIZE" val="57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partial^- f(x) / \partial x = \lim_{\Delta  \downarrow 0} \frac{f(x) - f(x- \Delta)}{\Delta}$    (left sided derivative)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0"/>
  <p:tag name="PICTUREFILESIZE" val="3065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772"/>
  <p:tag name="ORIGINALWIDTH" val="719.7074"/>
  <p:tag name="LATEXADDIN" val="\documentclass{slides}\pagestyle{empty}&#10;\usepackage{amssymb}&#10;\usepackage{pstcol}&#10;\begin{document}&#10;\small&#10;Recall: KKT conditions, unconstrained case: For efficient $x$ there exists $\lambda_1, \dots, \lambda_m$, such that&#10; ${\bf \lambda} \succ {\bf 0}$ and $\sum_{i=1}^m \lambda_i \nabla f_i({\bf x}^*) = {\bf 0}$.&#10;\end{document}&#10;"/>
  <p:tag name="IGUANATEXSIZE" val="20"/>
  <p:tag name="IGUANATEXCURSOR" val="208"/>
  <p:tag name="TRANSPARENCY" val="True"/>
  <p:tag name="FILENAME" val=""/>
  <p:tag name="INPUTTYPE" val="0"/>
  <p:tag name="LATEXENGINEID" val="0"/>
  <p:tag name="TEMPFOLDER" val="c: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.3058"/>
  <p:tag name="ORIGINALWIDTH" val="720.3619"/>
  <p:tag name="LATEXADDIN" val="\documentclass{slides}\pagestyle{empty}&#10;\usepackage{amssymb}&#10;\usepackage{pstcol}&#10;\begin{document}&#10;\small&#10;Strategy: Solve equation system with $m+n$ unknowns and $n+1$ equations:&#10;$$ \sum_{i=1}^m \lambda_i \nabla f_i({\bf x}) = 0$$&#10;$$ \sum_{i=1}^m \lambda_i = 1$$&#10;$$ \lambda_i \in \mathbb{R}_0^+, i = 1, \dots, m$$&#10;\end{document}&#10;"/>
  <p:tag name="IGUANATEXSIZE" val="20"/>
  <p:tag name="IGUANATEXCURSOR" val="193"/>
  <p:tag name="TRANSPARENCY" val="True"/>
  <p:tag name="FILENAME" val=""/>
  <p:tag name="INPUTTYPE" val="0"/>
  <p:tag name="LATEXENGINEID" val="0"/>
  <p:tag name="TEMPFOLDER" val="c: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Yields $m-1$ dimensional manifold for regular problems. Strategy: Find one point using optimization and extend surface by predictor-corrector method (Hillermeier 2001).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468"/>
  <p:tag name="PICTUREFILESIZE" val="818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If for some $x$ it holds $\partial^- f(x) / \partial x = \partial^+ f(x) / \partial x$, then we simply write&#10;   $\partial f(x) / \partial x$ (derivative).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5109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Example:&#10;&#10;$\frac{\partial (x_1)^2 + 3 (x_2)^2+ 4 x_1 x_2}{\partial x_1} =  2 x_1 + 4 x_2$ ($x_2$ is treated as a constant)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5"/>
  <p:tag name="PICTUREFILESIZE" val="379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symb}&#10;\usepackage{pstcol}&#10;\begin{document}&#10;\small&#10;$\partial^- f(x_1, \dots, x_i, \dots, x_n) / \partial x_i = \lim_{\Delta  \downarrow 0} \frac{f(x_1, \dots, x_i, \dots, x_n) - f(x_1, \dots, x_i - \Delta, \dots, x_n)}{\Delta}$  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2"/>
  <p:tag name="PICTUREFILESIZE" val="295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60276"/>
  <p:tag name="ORIGINALWIDTH" val="720.0347"/>
  <p:tag name="LATEXADDIN" val="\documentclass{slides}\pagestyle{empty}&#10;\usepackage{amssymb}&#10;\usepackage{pstcol}&#10;\begin{document}&#10;\small&#10;If for some $x_i$ it holds $\partial^- f(\mathbf{x}) / \partial x_i = \partial^+ f(\mathbf{x}) / \partial x_i$ then we simply write&#10;   $\partial f(\mathbf{x}) / \partial x_i$ (partial derivative).&#10;\end{document}&#10;"/>
  <p:tag name="IGUANATEXSIZE" val="20"/>
  <p:tag name="IGUANATEXCURSOR" val="172"/>
  <p:tag name="TRANSPARENCY" val="Fals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752</Words>
  <Application>Microsoft Office PowerPoint</Application>
  <PresentationFormat>On-screen Show (4:3)</PresentationFormat>
  <Paragraphs>87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Standarddesign</vt:lpstr>
      <vt:lpstr>Benutzerdefiniertes Design</vt:lpstr>
      <vt:lpstr>Bitmap Image</vt:lpstr>
      <vt:lpstr>Unit: Optimality Conditions  and Karush Kuhn Tucker Theorem</vt:lpstr>
      <vt:lpstr>Goals</vt:lpstr>
      <vt:lpstr>Optimality conditions for differentiable problems</vt:lpstr>
      <vt:lpstr>Recall: Derivatives</vt:lpstr>
      <vt:lpstr>Recall: Partial Derivatives</vt:lpstr>
      <vt:lpstr>Gradient / Linear Taylor Approximations</vt:lpstr>
      <vt:lpstr>Example 1-Dimension</vt:lpstr>
      <vt:lpstr>Gradient computation: Example</vt:lpstr>
      <vt:lpstr>Gradient properties</vt:lpstr>
      <vt:lpstr>Single objective, unconstrained</vt:lpstr>
      <vt:lpstr>Single objective, unconstrained (example)</vt:lpstr>
      <vt:lpstr>Constraints (equalities)</vt:lpstr>
      <vt:lpstr>Constraints (equalities) - interpretation</vt:lpstr>
      <vt:lpstr>Example: One equality constraint, three dimensions</vt:lpstr>
      <vt:lpstr>Example: 2 Equality constraints, three dimensions</vt:lpstr>
      <vt:lpstr>Constraints (inequalities)</vt:lpstr>
      <vt:lpstr>Constraint (inequality)</vt:lpstr>
      <vt:lpstr>Geometrical interpretation KKT conditions</vt:lpstr>
      <vt:lpstr>Multiobjective Optimization [cf. Miettinnen ‘99]</vt:lpstr>
      <vt:lpstr>Unconstrained Multiobjective Optimization</vt:lpstr>
      <vt:lpstr>Strategy: Solve multiobjective optimization problems by level set continuation</vt:lpstr>
      <vt:lpstr>Strategy: Find efficient points using determinant</vt:lpstr>
      <vt:lpstr>  Take home messages </vt:lpstr>
      <vt:lpstr>References</vt:lpstr>
    </vt:vector>
  </TitlesOfParts>
  <Company>LIACS, Leiden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rigorous analysis of two bi-criterial function families with scalable curvature of the pareto fronts</dc:title>
  <dc:creator>emmerich</dc:creator>
  <cp:lastModifiedBy>Michael Emmerich</cp:lastModifiedBy>
  <cp:revision>224</cp:revision>
  <dcterms:created xsi:type="dcterms:W3CDTF">2005-05-10T19:24:53Z</dcterms:created>
  <dcterms:modified xsi:type="dcterms:W3CDTF">2021-08-15T10:20:29Z</dcterms:modified>
</cp:coreProperties>
</file>