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48" r:id="rId2"/>
    <p:sldId id="317" r:id="rId3"/>
    <p:sldId id="367" r:id="rId4"/>
    <p:sldId id="334" r:id="rId5"/>
    <p:sldId id="407" r:id="rId6"/>
    <p:sldId id="408" r:id="rId7"/>
    <p:sldId id="414" r:id="rId8"/>
    <p:sldId id="368" r:id="rId9"/>
    <p:sldId id="409" r:id="rId10"/>
    <p:sldId id="411" r:id="rId11"/>
    <p:sldId id="415" r:id="rId12"/>
    <p:sldId id="416" r:id="rId13"/>
  </p:sldIdLst>
  <p:sldSz cx="9144000" cy="6858000" type="screen4x3"/>
  <p:notesSz cx="6705600" cy="86868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3399"/>
    <a:srgbClr val="000000"/>
    <a:srgbClr val="398389"/>
    <a:srgbClr val="0066FF"/>
    <a:srgbClr val="CCFF33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3" autoAdjust="0"/>
    <p:restoredTop sz="94660"/>
  </p:normalViewPr>
  <p:slideViewPr>
    <p:cSldViewPr snapToObjects="1">
      <p:cViewPr varScale="1">
        <p:scale>
          <a:sx n="115" d="100"/>
          <a:sy n="115" d="100"/>
        </p:scale>
        <p:origin x="73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8D6C77-21FD-4F3F-BE57-23B6B55F7F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t" anchorCtr="0" compatLnSpc="1">
            <a:prstTxWarp prst="textNoShape">
              <a:avLst/>
            </a:prstTxWarp>
          </a:bodyPr>
          <a:lstStyle>
            <a:lvl1pPr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B215DC-B568-4F7C-A986-FE469F6B7E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8888" y="0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t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7518E3B-D85E-44AC-BFA0-5649D45B84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b" anchorCtr="0" compatLnSpc="1">
            <a:prstTxWarp prst="textNoShape">
              <a:avLst/>
            </a:prstTxWarp>
          </a:bodyPr>
          <a:lstStyle>
            <a:lvl1pPr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179E033-F859-46F1-8462-D03EAA28C6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8888" y="8251825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b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100"/>
            </a:lvl1pPr>
          </a:lstStyle>
          <a:p>
            <a:pPr>
              <a:defRPr/>
            </a:pPr>
            <a:fld id="{E5EC8CFF-64D7-4DB0-87F2-596751C23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21:17:31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879 243,'-10'7,"0"0,0 1,1 1,0 0,1 0,0 0,0 1,1 1,-8 13,-6 7,-4 8,-36 75,40-70,-38 56,14-30,-35 45,79-113,0-1,0 1,0-1,0 0,0 1,0 0,0-1,0 1,1-1,-1 1,0 0,1 0,-1 2,2-3,-1 0,0 0,1 0,-1 0,1 0,-1-1,1 1,-1 0,1 0,0 0,-1-1,1 1,0 0,0-1,0 1,0 0,-1-1,1 1,0-1,0 0,0 1,0-1,0 0,0 1,0-1,0 0,1 0,28 5,-1-1,1-1,0-2,0-1,33-4,16 1,-62 2,34 1,64-10,-100 8,0-1,-1 0,1-1,-1-1,0 0,-1-1,1-1,24-15,-28 15,0 1,0 0,0 0,1 1,0 1,0 0,0 1,0 0,13-2,-21 4,0 1,-1-1,1 1,0-1,-1 0,1 0,-1-1,0 1,1 0,-1-1,0 1,0-1,1 0,-1 0,-1 0,1 0,0 0,0 0,1-4,-2 4,-1 1,1-1,-1 0,0 0,1 1,-1-1,0 0,0 1,-1-1,1 0,0 0,0 1,-1-1,1 0,-1 1,0-1,1 1,-1-1,0 1,0-1,0 1,0-1,0 1,0 0,-1-1,1 1,0 0,0 0,-1 0,1 0,-3-1,-11-7,0 0,-1 1,0 1,0 0,-1 2,1-1,-1 2,0 0,-27-1,-16 1,-87 6,53 1,61-4,-1 2,0 1,1 2,-1 1,-60 18,80-17,0 1,0 1,1 0,0 1,1 1,-1 0,-10 12,20-19,0 0,0 0,1 1,-1-1,1 1,0 0,0-1,0 1,0 0,1 0,0 0,0 1,0-1,0 0,0 0,1 1,0-1,0 0,0 0,1 1,0 5,1-5,-1 0,1 1,0-1,1 0,-1 0,1 0,0 0,1-1,-1 1,1-1,-1 0,1 0,1 0,-1-1,8 6,15 6,1-1,1-1,0-2,61 15,-16-4,305 68,-345-83,0-1,0-2,1-2,0-1,40-4,-71 3,0-1,1 0,-1 0,-1 0,1-1,0 0,0 1,0-1,-1 0,1-1,-1 1,0-1,0 1,4-6,-2 3,0-1,-1 0,0-1,-1 1,1-1,-1 1,3-12,0-1,-2-1,0 0,-1 0,-2 0,1-21,-2 27,-1-1,0 1,-1-1,0 1,-1 0,-1 0,0 0,-1 0,0 1,-2 0,1 0,-1 0,-1 1,0 0,-1 0,0 1,-15-13,6 5,-1 2,-1 0,-1 2,0 0,-26-14,31 22,1-1,-1 2,0 1,0 0,-1 0,0 2,1 0,-33-1,-425 9,467-5,0 1,0-1,0 1,0 0,0 1,0-1,0 2,0-1,1 1,-1 0,-10 6,5 0,2-1,0 2,0-1,0 1,-9 14,5-5,0 1,1 0,1 1,2 0,0 1,1 0,0 0,2 1,1 0,-3 27,6-32,2 0,0 1,1-1,0 0,2 0,0 0,1 0,1 0,1 0,0-1,1 0,1 0,15 27,-7-22,0 0,2-2,0 0,2 0,0-2,0 0,2-2,0 0,37 20,-11-11,2-2,1-2,89 25,-100-37,0-1,0-2,0-2,1-1,0-2,0-2,57-8,-87 7,-1 1,0-1,0-1,0 0,0 0,0-1,-1 0,1-1,-1 1,0-2,-1 1,1-1,-1 0,0-1,0 1,-1-2,0 1,0 0,-1-1,0 0,-1-1,1 1,-1-1,-1 1,0-1,0 0,-1-1,0 1,1-14,1-24,-3-1,-9-92,3 113,-2-1,-1 1,-1 0,-23-47,9 29,-55-77,52 88,-2 2,0 1,-3 1,-36-28,-146-89,199 140,-1 0,-1 0,1 2,-1 0,0 0,-18-1,-24-8,13 3,0 1,-1 2,-79-3,112 12,-1 0,1 1,0 1,0 0,0 0,0 2,0-1,1 2,0-1,0 2,0 0,1 0,-15 13,8-5,0 1,1 0,1 1,0 1,1 1,-20 34,28-39,0-1,2 1,-1 0,2 0,0 1,1-1,0 1,1 0,1 0,0 0,1 0,0-1,2 1,-1 0,2 0,7 25,-2-17,1 0,1 0,1-1,0 0,2-1,1-1,0 0,2 0,22 22,-2-9,1-1,1-1,2-3,1-1,1-1,1-3,55 21,-44-23,1-3,1-3,1-2,0-3,100 6,170-17,-317 0,0-1,0 0,0-1,-1 0,1 0,-1-1,0 0,0-1,0 0,0-1,-1 0,0 0,0 0,-1-1,0 0,0-1,-1 0,1 0,-2 0,6-10,0-2,-1 1,0-2,-2 1,-1-1,0 0,-2-1,0 0,2-28,-3-2,-2-1,-2 0,-3 0,-2 0,-2 0,-2 1,-26-80,25 103,-1 1,-1 1,-2-1,-1 2,0 0,-2 1,-1 1,-1 0,-1 1,-1 1,-1 2,-1 0,-1 1,-44-27,39 29,0 2,-2 1,-45-15,-14-3,69 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98888" y="0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375D-C1B5-4DAE-8DDA-07608F304114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9925" y="4179888"/>
            <a:ext cx="53657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98888" y="8251825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941E7-7177-4F38-9C36-6488C72B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matplotlib.cm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asarray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randn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/>
              <a:t>matplotlib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pyplot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random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objective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/>
              <a:t>np.sqrt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]**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+x[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]**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+x[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]*x[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black-box optimization software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local_hillclimber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72737A"/>
                </a:solidFill>
                <a:effectLst/>
              </a:rPr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init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generate an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best = </a:t>
            </a:r>
            <a:r>
              <a:rPr lang="en-US" dirty="0" err="1"/>
              <a:t>init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the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best_eval</a:t>
            </a:r>
            <a:r>
              <a:rPr lang="en-US" dirty="0"/>
              <a:t> = objective(best)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current working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scores = </a:t>
            </a:r>
            <a:r>
              <a:rPr lang="en-US" dirty="0">
                <a:solidFill>
                  <a:srgbClr val="8888C6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points=</a:t>
            </a:r>
            <a:r>
              <a:rPr lang="en-US" dirty="0">
                <a:solidFill>
                  <a:srgbClr val="8888C6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 </a:t>
            </a:r>
            <a:r>
              <a:rPr lang="en-US" dirty="0">
                <a:solidFill>
                  <a:srgbClr val="808080"/>
                </a:solidFill>
                <a:effectLst/>
              </a:rPr>
              <a:t># take a step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candidate = [</a:t>
            </a:r>
            <a:r>
              <a:rPr lang="en-US" dirty="0" err="1"/>
              <a:t>curr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 +rand()*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]-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]/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     </a:t>
            </a:r>
            <a:r>
              <a:rPr lang="en-US" dirty="0" err="1"/>
              <a:t>curr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]+rand()*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]-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]/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points.append</a:t>
            </a:r>
            <a:r>
              <a:rPr lang="en-US" dirty="0"/>
              <a:t>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'&gt;%d f(%s) = %.5f, %s' </a:t>
            </a:r>
            <a:r>
              <a:rPr lang="en-US" dirty="0"/>
              <a:t>% (</a:t>
            </a:r>
            <a:r>
              <a:rPr lang="en-US" dirty="0" err="1"/>
              <a:t>i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candidate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#evaluate candidate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candidate_eval</a:t>
            </a:r>
            <a:r>
              <a:rPr lang="en-US" dirty="0"/>
              <a:t> = objective(candidate) </a:t>
            </a:r>
            <a:r>
              <a:rPr lang="en-US" dirty="0">
                <a:solidFill>
                  <a:srgbClr val="808080"/>
                </a:solidFill>
                <a:effectLst/>
              </a:rPr>
              <a:t># check for new best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candidate_eval</a:t>
            </a:r>
            <a:r>
              <a:rPr lang="en-US" dirty="0"/>
              <a:t> &lt; </a:t>
            </a:r>
            <a:r>
              <a:rPr lang="en-US" dirty="0" err="1"/>
              <a:t>best_eval</a:t>
            </a:r>
            <a:r>
              <a:rPr lang="en-US" dirty="0"/>
              <a:t>: </a:t>
            </a:r>
            <a:r>
              <a:rPr lang="en-US" dirty="0">
                <a:solidFill>
                  <a:srgbClr val="808080"/>
                </a:solidFill>
                <a:effectLst/>
              </a:rPr>
              <a:t># store new best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keep track of scores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 err="1"/>
              <a:t>scores</a:t>
            </a:r>
            <a:r>
              <a:rPr lang="en-US" dirty="0"/>
              <a:t>. append(</a:t>
            </a:r>
            <a:r>
              <a:rPr lang="en-US" dirty="0" err="1"/>
              <a:t>best_eval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current best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 err="1"/>
              <a:t>curr</a:t>
            </a:r>
            <a:r>
              <a:rPr lang="en-US" dirty="0"/>
              <a:t>=candidate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[best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points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bounds=</a:t>
            </a:r>
            <a:r>
              <a:rPr lang="en-US" dirty="0" err="1"/>
              <a:t>asarray</a:t>
            </a:r>
            <a:r>
              <a:rPr lang="en-US" dirty="0"/>
              <a:t>([[-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[-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/>
              <a:t>]])</a:t>
            </a:r>
            <a:br>
              <a:rPr lang="en-US" dirty="0"/>
            </a:br>
            <a:r>
              <a:rPr lang="en-US" dirty="0" err="1"/>
              <a:t>step_size</a:t>
            </a:r>
            <a:r>
              <a:rPr lang="en-US" dirty="0"/>
              <a:t>=[</a:t>
            </a:r>
            <a:r>
              <a:rPr lang="en-US" dirty="0">
                <a:solidFill>
                  <a:srgbClr val="6897BB"/>
                </a:solidFill>
                <a:effectLst/>
              </a:rPr>
              <a:t>0.4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0.4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n_iterations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init</a:t>
            </a:r>
            <a:r>
              <a:rPr lang="en-US" dirty="0"/>
              <a:t>=[</a:t>
            </a:r>
            <a:r>
              <a:rPr lang="en-US" dirty="0">
                <a:solidFill>
                  <a:srgbClr val="6897BB"/>
                </a:solidFill>
                <a:effectLst/>
              </a:rPr>
              <a:t>2.4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points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= </a:t>
            </a:r>
            <a:r>
              <a:rPr lang="en-US" dirty="0" err="1"/>
              <a:t>local_hillclimber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n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m =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start = -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x_vals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(start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start+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y_vals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(start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start+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 = </a:t>
            </a:r>
            <a:r>
              <a:rPr lang="en-US" dirty="0" err="1"/>
              <a:t>np.meshgrid</a:t>
            </a:r>
            <a:r>
              <a:rPr lang="en-US" dirty="0"/>
              <a:t>(</a:t>
            </a:r>
            <a:r>
              <a:rPr lang="en-US" dirty="0" err="1"/>
              <a:t>x_vals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y_vals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  <a:effectLst/>
              </a:rPr>
              <a:t>figsize</a:t>
            </a:r>
            <a:r>
              <a:rPr lang="en-US" dirty="0"/>
              <a:t>=(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left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bottom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height =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0.8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0.8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([left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bottom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height])</a:t>
            </a:r>
            <a:br>
              <a:rPr lang="en-US" dirty="0"/>
            </a:br>
            <a:r>
              <a:rPr lang="en-US" dirty="0"/>
              <a:t>Z = </a:t>
            </a:r>
            <a:r>
              <a:rPr lang="en-US" dirty="0" err="1"/>
              <a:t>np.sqrt</a:t>
            </a:r>
            <a:r>
              <a:rPr lang="en-US" dirty="0"/>
              <a:t>(X**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+ Y**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+ X*Y)</a:t>
            </a:r>
            <a:br>
              <a:rPr lang="en-US" dirty="0"/>
            </a:br>
            <a:r>
              <a:rPr lang="en-US" dirty="0"/>
              <a:t>cp = </a:t>
            </a:r>
            <a:r>
              <a:rPr lang="en-US" dirty="0" err="1"/>
              <a:t>ax.contour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Z)</a:t>
            </a:r>
            <a:br>
              <a:rPr lang="en-US" dirty="0"/>
            </a:br>
            <a:r>
              <a:rPr lang="en-US" dirty="0" err="1"/>
              <a:t>ax.clabel</a:t>
            </a:r>
            <a:r>
              <a:rPr lang="en-US" dirty="0"/>
              <a:t>(cp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</a:rPr>
              <a:t>inline</a:t>
            </a:r>
            <a:r>
              <a:rPr lang="en-US" dirty="0"/>
              <a:t>=</a:t>
            </a:r>
            <a:r>
              <a:rPr lang="en-US" dirty="0">
                <a:solidFill>
                  <a:srgbClr val="CC7832"/>
                </a:solidFill>
                <a:effectLst/>
              </a:rPr>
              <a:t>True, </a:t>
            </a:r>
            <a:r>
              <a:rPr lang="en-US" dirty="0" err="1">
                <a:solidFill>
                  <a:srgbClr val="AA4926"/>
                </a:solidFill>
                <a:effectLst/>
              </a:rPr>
              <a:t>fontsize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'Contour Plot'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'x[0]'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'x[1]'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points[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"o"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941E7-7177-4F38-9C36-6488C72BA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matplotlib.cm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asarray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exp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randn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/>
              <a:t>matplotlib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pyplot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random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time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#simulated annealing algorithm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objective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/>
              <a:t>np.abs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]) + </a:t>
            </a:r>
            <a:r>
              <a:rPr lang="en-US" dirty="0">
                <a:solidFill>
                  <a:srgbClr val="6897BB"/>
                </a:solidFill>
                <a:effectLst/>
              </a:rPr>
              <a:t>0.25 </a:t>
            </a:r>
            <a:r>
              <a:rPr lang="en-US" dirty="0"/>
              <a:t>* </a:t>
            </a:r>
            <a:r>
              <a:rPr lang="en-US" dirty="0" err="1"/>
              <a:t>np.sin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 * </a:t>
            </a:r>
            <a:r>
              <a:rPr lang="en-US" dirty="0">
                <a:solidFill>
                  <a:srgbClr val="6897BB"/>
                </a:solidFill>
                <a:effectLst/>
              </a:rPr>
              <a:t>15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simulated_annealing</a:t>
            </a:r>
            <a:r>
              <a:rPr lang="en-US" dirty="0"/>
              <a:t>(</a:t>
            </a:r>
            <a:r>
              <a:rPr lang="en-US" dirty="0" err="1">
                <a:solidFill>
                  <a:srgbClr val="72737A"/>
                </a:solidFill>
                <a:effectLst/>
              </a:rPr>
              <a:t>obiective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temp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Some lists to collect results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newpt</a:t>
            </a:r>
            <a:r>
              <a:rPr lang="en-US" dirty="0"/>
              <a:t>=[]  </a:t>
            </a:r>
            <a:r>
              <a:rPr lang="en-US" dirty="0">
                <a:solidFill>
                  <a:srgbClr val="808080"/>
                </a:solidFill>
                <a:effectLst/>
              </a:rPr>
              <a:t># list of points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newscores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c=[]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cscore</a:t>
            </a:r>
            <a:r>
              <a:rPr lang="en-US" dirty="0"/>
              <a:t>=[]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a generate an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best=[</a:t>
            </a:r>
            <a:r>
              <a:rPr lang="en-US" dirty="0" err="1"/>
              <a:t>init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the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best_eval</a:t>
            </a:r>
            <a:r>
              <a:rPr lang="en-US" dirty="0"/>
              <a:t> = objective(best)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current working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run the algorithm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take a step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candidate = </a:t>
            </a:r>
            <a:r>
              <a:rPr lang="en-US" dirty="0" err="1"/>
              <a:t>curr</a:t>
            </a:r>
            <a:r>
              <a:rPr lang="en-US" dirty="0"/>
              <a:t> + </a:t>
            </a:r>
            <a:r>
              <a:rPr lang="en-US" dirty="0" err="1"/>
              <a:t>randn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(bounds)) * </a:t>
            </a:r>
            <a:r>
              <a:rPr lang="en-US" dirty="0" err="1"/>
              <a:t>step_size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newpt.append</a:t>
            </a:r>
            <a:r>
              <a:rPr lang="en-US" dirty="0"/>
              <a:t>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candidate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candidate_eval</a:t>
            </a:r>
            <a:r>
              <a:rPr lang="en-US" dirty="0"/>
              <a:t> = objective(candidate)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keep track of scores </a:t>
            </a:r>
            <a:r>
              <a:rPr lang="en-US" dirty="0" err="1">
                <a:solidFill>
                  <a:srgbClr val="808080"/>
                </a:solidFill>
                <a:effectLst/>
              </a:rPr>
              <a:t>scores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newscores.append</a:t>
            </a:r>
            <a:r>
              <a:rPr lang="en-US" dirty="0"/>
              <a:t>(</a:t>
            </a:r>
            <a:r>
              <a:rPr lang="en-US" dirty="0" err="1"/>
              <a:t>candidate_eval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check for new best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</a:t>
            </a:r>
            <a:r>
              <a:rPr lang="en-US" dirty="0" err="1"/>
              <a:t>candidate_eval</a:t>
            </a:r>
            <a:r>
              <a:rPr lang="en-US" dirty="0"/>
              <a:t> &lt; </a:t>
            </a:r>
            <a:r>
              <a:rPr lang="en-US" dirty="0" err="1"/>
              <a:t>best_eval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store new best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report progress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 err="1">
                <a:solidFill>
                  <a:srgbClr val="6A8759"/>
                </a:solidFill>
                <a:effectLst/>
              </a:rPr>
              <a:t>s%d</a:t>
            </a:r>
            <a:r>
              <a:rPr lang="en-US" dirty="0">
                <a:solidFill>
                  <a:srgbClr val="6A8759"/>
                </a:solidFill>
                <a:effectLst/>
              </a:rPr>
              <a:t> f(%s) = %.5f' </a:t>
            </a:r>
            <a:r>
              <a:rPr lang="en-US" dirty="0"/>
              <a:t>% (</a:t>
            </a:r>
            <a:r>
              <a:rPr lang="en-US" dirty="0" err="1"/>
              <a:t>i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difference between candidate and current point evaluation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diff = </a:t>
            </a:r>
            <a:r>
              <a:rPr lang="en-US" dirty="0" err="1"/>
              <a:t>candidate_eval</a:t>
            </a:r>
            <a:r>
              <a:rPr lang="en-US" dirty="0"/>
              <a:t> - </a:t>
            </a:r>
            <a:r>
              <a:rPr lang="en-US" dirty="0" err="1"/>
              <a:t>curr_eval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calculate temperature for current epoch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t = temp /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calculate metropolis acceptance criterion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metropolis = exp(-diff / t)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check if we should keep the new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(diff &lt;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or </a:t>
            </a:r>
            <a:r>
              <a:rPr lang="en-US" dirty="0"/>
              <a:t>(rand() &lt; metropolis):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solidFill>
                  <a:srgbClr val="808080"/>
                </a:solidFill>
                <a:effectLst/>
              </a:rPr>
              <a:t># store the new current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c.append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cscore.append</a:t>
            </a:r>
            <a:r>
              <a:rPr lang="en-US" dirty="0"/>
              <a:t>(</a:t>
            </a:r>
            <a:r>
              <a:rPr lang="en-US" dirty="0" err="1"/>
              <a:t>curr_eval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newpt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newscores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Set random seed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random.seed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Define the search space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lb</a:t>
            </a:r>
            <a:r>
              <a:rPr lang="en-US" dirty="0"/>
              <a:t>=-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ub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bounds=</a:t>
            </a:r>
            <a:r>
              <a:rPr lang="en-US" dirty="0" err="1"/>
              <a:t>asarray</a:t>
            </a:r>
            <a:r>
              <a:rPr lang="en-US" dirty="0"/>
              <a:t>([[</a:t>
            </a:r>
            <a:r>
              <a:rPr lang="en-US" dirty="0" err="1"/>
              <a:t>lb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ub</a:t>
            </a:r>
            <a:r>
              <a:rPr lang="en-US" dirty="0"/>
              <a:t>]])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Random number generator initialization seed(1)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n_iterations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#define the maximum step size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step_size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0.15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#initial temperature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temp = </a:t>
            </a:r>
            <a:r>
              <a:rPr lang="en-US" dirty="0">
                <a:solidFill>
                  <a:srgbClr val="6897BB"/>
                </a:solidFill>
                <a:effectLst/>
              </a:rPr>
              <a:t>1.5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init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0.65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 perform the simulated annealing search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cscores</a:t>
            </a:r>
            <a:r>
              <a:rPr lang="en-US" dirty="0"/>
              <a:t> = \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simulated_annealing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temp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f1d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a=[]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a.append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objective(a)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Plotting just the function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</a:t>
            </a:r>
            <a:r>
              <a:rPr lang="en-US" dirty="0">
                <a:solidFill>
                  <a:srgbClr val="AA4926"/>
                </a:solidFill>
                <a:effectLst/>
              </a:rPr>
              <a:t>start </a:t>
            </a:r>
            <a:r>
              <a:rPr lang="en-US" dirty="0"/>
              <a:t>= </a:t>
            </a:r>
            <a:r>
              <a:rPr lang="en-US" dirty="0" err="1"/>
              <a:t>lb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lower limit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      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AA4926"/>
                </a:solidFill>
                <a:effectLst/>
              </a:rPr>
              <a:t>stop </a:t>
            </a:r>
            <a:r>
              <a:rPr lang="en-US" dirty="0"/>
              <a:t>= </a:t>
            </a:r>
            <a:r>
              <a:rPr lang="en-US" dirty="0" err="1"/>
              <a:t>ub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upper limit,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      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AA4926"/>
                </a:solidFill>
                <a:effectLst/>
              </a:rPr>
              <a:t>num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51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# generate 51 points between 0 and 3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y = f1d(x) </a:t>
            </a:r>
            <a:r>
              <a:rPr lang="en-US" dirty="0">
                <a:solidFill>
                  <a:srgbClr val="808080"/>
                </a:solidFill>
                <a:effectLst/>
              </a:rPr>
              <a:t># scalar values in array x will be evaluated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plt.plot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plt.xlabel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"x"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plt.ylabel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"f(x)"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(c[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:i]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cscores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:i]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>
                <a:solidFill>
                  <a:srgbClr val="AA4926"/>
                </a:solidFill>
                <a:effectLst/>
              </a:rPr>
              <a:t>marker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"o"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markersize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18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markeredgecolor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"red"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markerfacecolor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"green"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'.r'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AA4926"/>
                </a:solidFill>
                <a:effectLst/>
              </a:rPr>
              <a:t>ms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plt.show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941E7-7177-4F38-9C36-6488C72BA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6A84A1-2738-4BE5-9559-233D5CEB0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5B06C5-46CE-4E25-82FB-874515098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3AF571-2D1A-4590-8FB5-E410090090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4E3C-3BA1-4311-B95A-55BCB46972D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2374519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8E2043-AB5E-44DB-B57A-B787858C1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1DE8E9-2977-484B-93B7-25C9F07BD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6AD7DD-E8F2-4ED3-867E-6A6073A9A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D114-BD7F-4438-8F42-8C00ADF169A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10DE-CD9B-4150-A176-8666C030857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2571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680C3-1F18-4B08-BD76-6269915F6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19C6AD-6F4B-4F21-9114-C8957B706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613E54-7C7A-44AE-B9B3-51DCE91DC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8759C-5523-4981-B0AC-75374C6C0C8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461176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933803-8473-4827-9BA6-039B5D779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3907D2-5065-460C-867C-3836CF9A8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E86066-C6B5-4A48-8528-BDC25915E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D3822-EDD9-4652-871B-7C6EFF16B41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5380B-AF33-4457-9A47-23009AD85988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162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94EBB6-2E34-40D6-994B-1A5288A41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30EFB4-6079-4634-97CD-1A92C92AE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DC04-5950-4390-B268-09F58858E48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E9136-096B-460D-BA59-79C0FC096FFF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0760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EC3D2F-188F-4A1F-B99B-D5209DD8C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C72CE6-B073-403F-BE19-5A97ED7E4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84D791-8644-4553-B8FD-339857AF3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1B6A-A656-4ABB-A443-1E68340CEA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97F59-7A43-4729-934C-B165633DDAD4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829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F5D67-6C9E-41A8-B32B-1CCC718D2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AB6E6C-EE36-4755-8052-1C2B30C4B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7CB118-572A-450C-AD3D-06562A1CA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C1C0-1B97-4BA4-B8C6-5F8B30E6F6D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711AC-6D5B-4A96-887D-B1C9134A548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5956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AF6F3F-CA4F-4509-876D-82AEC6531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E2C4BA-ED5C-47B4-B0CC-8F3A3812A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ED955D-6B5B-491B-9C03-7A2892714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DB22-D3FD-4146-8762-4440220A5DF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362AB-8ACE-4801-81E7-F96ABCA093D7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3328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E80A96EA-FCE2-492D-98C9-7DD651846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55C9F20-A13B-48A2-8FD1-938B5D1F4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9F62A0AE-4B8F-4D83-9DCB-F8AF2DE05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DA35-8CB1-434B-9E9C-0C5D5B1DF16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4754924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E0EA4F-6E8F-40A7-BAEB-44022B19F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20ED05-7B04-46CA-A31A-CED05964B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4BF6B1-7B1B-4BC5-8EF8-A16114B16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CDA92-47FE-422B-9916-5018889E6F6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69706763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198F6A-B57E-43C2-B8D4-60558D950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EC0500-B158-4407-99C8-30F53C99D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3BDC5F-19C3-478D-94E0-F881E3A19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FF3E9-E6E7-4390-924D-BD0A96815ED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585EE-870C-4931-8E62-638C53E9969C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1913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F14ED7-0DFA-45AB-B4A3-82B0D82EC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4DD673-92C6-4CC1-B93E-CA7BF989C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E9D3EE-1220-41D7-9647-E3C526650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7437-666A-45B0-87F3-7934D698660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625B0-1B70-480B-B3A9-2846FB76B1A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0951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FF300E-5941-4D85-B9C7-B392530598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E233803-7788-48C2-A227-BC5B106740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5C08FF-5952-4FBC-9D9B-186030225C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86AC767-0430-4FD9-B497-D495978C064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66FC3DE9-BA17-4A06-8742-78F31080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762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515282F-29F8-4BF2-B63A-7F61B71690C2}" type="slidenum">
              <a:rPr lang="de-DE" altLang="en-US" b="1" smtClean="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en-US" b="1">
              <a:solidFill>
                <a:schemeClr val="bg2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E3F431-CDAD-4B1A-A34C-0DFA36630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E31BBB1-1969-40E4-8B59-CE75B57A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48EE97D-4D40-426E-AEA3-1F1D2160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77000"/>
            <a:ext cx="3657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/>
              <a:t>Multiobjective Optimization, Autumn 2005: Michael Emmerich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53ABFF6-07EA-4DC1-94CC-13CAB9F9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D9301FE-3678-4C96-ACF6-5E28EF4A8269}" type="slidenum">
              <a:rPr lang="de-DE" altLang="en-US" sz="1000" smtClean="0"/>
              <a:pPr algn="ctr" eaLnBrk="1" hangingPunct="1">
                <a:defRPr/>
              </a:pPr>
              <a:t>‹#›</a:t>
            </a:fld>
            <a:endParaRPr lang="de-DE" altLang="en-US" sz="100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51076B1-151B-488F-8740-DCFE5A85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1066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5977C7-54A7-404E-ADEA-6174B9B90032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customXml" Target="../ink/ink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DF6434-9552-464E-8C17-3B0672B51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Exercise: Hill-climbing Methods (Local Optimization)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5DAFD0-2061-417D-BEEF-57207472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Exercise (based on slides and python examples)</a:t>
            </a:r>
          </a:p>
          <a:p>
            <a:pPr eaLnBrk="1" hangingPunct="1"/>
            <a:r>
              <a:rPr lang="en-US" altLang="en-US" dirty="0"/>
              <a:t>Pareto optimization</a:t>
            </a:r>
          </a:p>
          <a:p>
            <a:pPr eaLnBrk="1" hangingPunct="1"/>
            <a:r>
              <a:rPr lang="en-US" altLang="en-US" dirty="0"/>
              <a:t>Adding objective function to </a:t>
            </a:r>
            <a:r>
              <a:rPr lang="en-US" altLang="en-US" dirty="0" err="1"/>
              <a:t>Desdeo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420-1EA0-4965-99B8-DFA8E67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4DEBE-0EAE-4013-ABA6-05DC0FF00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971436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FDE1-33AF-42B1-BAE2-5795A501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143" y="1143000"/>
            <a:ext cx="3867150" cy="4351338"/>
          </a:xfrm>
        </p:spPr>
        <p:txBody>
          <a:bodyPr/>
          <a:lstStyle/>
          <a:p>
            <a:r>
              <a:rPr lang="en-US" dirty="0"/>
              <a:t>Plot shows the function and linked successful moves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04C43-C325-4D98-9BD9-DC3ACF82F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36" y="1988840"/>
            <a:ext cx="4188127" cy="314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B34A7F-6D5F-4BCB-9B8A-2317AA198E23}"/>
                  </a:ext>
                </a:extLst>
              </p14:cNvPr>
              <p14:cNvContentPartPr/>
              <p14:nvPr/>
            </p14:nvContentPartPr>
            <p14:xfrm>
              <a:off x="7600565" y="2925753"/>
              <a:ext cx="559440" cy="53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B34A7F-6D5F-4BCB-9B8A-2317AA198E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6925" y="2818113"/>
                <a:ext cx="667080" cy="752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F6C1F5-00DD-4EC6-B580-36F2D342DDD0}"/>
              </a:ext>
            </a:extLst>
          </p:cNvPr>
          <p:cNvSpPr txBox="1"/>
          <p:nvPr/>
        </p:nvSpPr>
        <p:spPr>
          <a:xfrm>
            <a:off x="6652861" y="2340977"/>
            <a:ext cx="150714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Notice that the </a:t>
            </a:r>
          </a:p>
          <a:p>
            <a:r>
              <a:rPr lang="en-US" sz="1200" dirty="0"/>
              <a:t>function value gets </a:t>
            </a:r>
          </a:p>
          <a:p>
            <a:r>
              <a:rPr lang="en-US" sz="1200" dirty="0"/>
              <a:t>worse here</a:t>
            </a:r>
          </a:p>
          <a:p>
            <a:r>
              <a:rPr lang="en-US" sz="1200" dirty="0"/>
              <a:t>and SA escapes </a:t>
            </a:r>
          </a:p>
          <a:p>
            <a:r>
              <a:rPr lang="en-US" sz="1200" dirty="0"/>
              <a:t>local optimum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FB8FDF8-FD31-4B8E-A323-CF56838BDA15}"/>
              </a:ext>
            </a:extLst>
          </p:cNvPr>
          <p:cNvSpPr txBox="1">
            <a:spLocks/>
          </p:cNvSpPr>
          <p:nvPr/>
        </p:nvSpPr>
        <p:spPr>
          <a:xfrm>
            <a:off x="5137374" y="5049180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Homework:</a:t>
            </a:r>
          </a:p>
          <a:p>
            <a:pPr marL="0" indent="0">
              <a:buNone/>
            </a:pPr>
            <a:r>
              <a:rPr lang="en-US" dirty="0"/>
              <a:t>Optimize design  with N-D Simulated annealing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46FB6-467D-4CDE-9563-AFBF0D11A750}"/>
              </a:ext>
            </a:extLst>
          </p:cNvPr>
          <p:cNvSpPr txBox="1"/>
          <p:nvPr/>
        </p:nvSpPr>
        <p:spPr>
          <a:xfrm>
            <a:off x="5011576" y="6186289"/>
            <a:ext cx="464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riweather"/>
              </a:rPr>
              <a:t>https://trinket.io/python3/b22300f21e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59039"/>
      </p:ext>
    </p:extLst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DFE2-0DD7-4AEF-88FC-025F952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Local Optimization with Constraints/Penalties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851EB-B5A9-47A0-92CB-732D3E45C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6575" y="1253331"/>
                <a:ext cx="3867150" cy="435133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Modify simulated annealing example that it can be visualized in 2-D space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Implement a method that restricts the variables to the bounds (ranges) in the random steps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Implement a penalty method for the simulated annealing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Solve and visualize the two dimensional problem: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Visualize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|+0.3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 |y|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+0.3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</a:t>
                </a:r>
                <a:r>
                  <a:rPr lang="en-US" dirty="0" err="1"/>
                  <a:t>countour</a:t>
                </a:r>
                <a:r>
                  <a:rPr lang="en-US" dirty="0"/>
                  <a:t> plot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851EB-B5A9-47A0-92CB-732D3E45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6575" y="1253331"/>
                <a:ext cx="3867150" cy="4351338"/>
              </a:xfrm>
              <a:blipFill>
                <a:blip r:embed="rId2"/>
                <a:stretch>
                  <a:fillRect l="-1417" t="-701" r="-2677" b="-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0FE94C-9841-43F3-A029-4C617CE82CFD}"/>
              </a:ext>
            </a:extLst>
          </p:cNvPr>
          <p:cNvSpPr txBox="1"/>
          <p:nvPr/>
        </p:nvSpPr>
        <p:spPr>
          <a:xfrm>
            <a:off x="341530" y="6039290"/>
            <a:ext cx="4995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source codes and add it to your homework folder.</a:t>
            </a:r>
          </a:p>
          <a:p>
            <a:r>
              <a:rPr lang="en-US" dirty="0"/>
              <a:t>You will be later asked to submit them to us. </a:t>
            </a:r>
          </a:p>
          <a:p>
            <a:r>
              <a:rPr lang="en-US" dirty="0"/>
              <a:t>You can name them after the number exday02A1.py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B4F7A-995F-414E-A203-1676F7205373}"/>
              </a:ext>
            </a:extLst>
          </p:cNvPr>
          <p:cNvSpPr txBox="1"/>
          <p:nvPr/>
        </p:nvSpPr>
        <p:spPr>
          <a:xfrm>
            <a:off x="71500" y="125333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4DDFD-373B-46E8-8270-648603FD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96" y="1448780"/>
            <a:ext cx="4431254" cy="36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5461"/>
      </p:ext>
    </p:extLst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6610-405C-4F28-8D3F-CBD4BB89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79B76438-83A2-4851-B004-25C60BD3F7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3867150" cy="4351338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optimization problem of the optimal tin as a </a:t>
                </a:r>
                <a:r>
                  <a:rPr lang="en-US" sz="1800" dirty="0" err="1"/>
                  <a:t>countour</a:t>
                </a:r>
                <a:r>
                  <a:rPr lang="en-US" sz="1800" dirty="0"/>
                  <a:t> plot (or cone, if you prefer this problem)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Area objective  min)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constraint 𝑉𝑜𝑙𝑢𝑚𝑒(𝑟,ℎ)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𝐿, for level 330ml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Find the efficient points by solving a series of optimization problems where the volume is a constraint 𝑉𝑜𝑙𝑢𝑚𝑒(𝑟,ℎ)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𝐿, for different levels (Pareto optimization, epsilon constraint method) (scatter plot)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79B76438-83A2-4851-B004-25C60BD3F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3867150" cy="4351338"/>
              </a:xfrm>
              <a:blipFill>
                <a:blip r:embed="rId5"/>
                <a:stretch>
                  <a:fillRect l="-945" t="-700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52CB58-9F77-4348-8BF6-CE3D563CBB9A}"/>
              </a:ext>
            </a:extLst>
          </p:cNvPr>
          <p:cNvSpPr txBox="1"/>
          <p:nvPr/>
        </p:nvSpPr>
        <p:spPr>
          <a:xfrm>
            <a:off x="71500" y="125333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311D8E57-ABD0-4FDC-9201-CA1F4896C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3859" y="182562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FA96B6AD-DEE1-4F2E-A1A5-4E8CDACD0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859" y="4705350"/>
            <a:ext cx="441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B3CC5FDC-5642-4CE0-A8CC-34A197E1685A}"/>
              </a:ext>
            </a:extLst>
          </p:cNvPr>
          <p:cNvSpPr>
            <a:spLocks/>
          </p:cNvSpPr>
          <p:nvPr/>
        </p:nvSpPr>
        <p:spPr bwMode="auto">
          <a:xfrm>
            <a:off x="5416809" y="1825625"/>
            <a:ext cx="3397250" cy="2879725"/>
          </a:xfrm>
          <a:custGeom>
            <a:avLst/>
            <a:gdLst>
              <a:gd name="T0" fmla="*/ 0 w 2494"/>
              <a:gd name="T1" fmla="*/ 0 h 2268"/>
              <a:gd name="T2" fmla="*/ 772350 w 2494"/>
              <a:gd name="T3" fmla="*/ 1907119 h 2268"/>
              <a:gd name="T4" fmla="*/ 3397250 w 2494"/>
              <a:gd name="T5" fmla="*/ 2879725 h 2268"/>
              <a:gd name="T6" fmla="*/ 0 60000 65536"/>
              <a:gd name="T7" fmla="*/ 0 60000 65536"/>
              <a:gd name="T8" fmla="*/ 0 60000 65536"/>
              <a:gd name="T9" fmla="*/ 0 w 2494"/>
              <a:gd name="T10" fmla="*/ 0 h 2268"/>
              <a:gd name="T11" fmla="*/ 2494 w 2494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2268">
                <a:moveTo>
                  <a:pt x="0" y="0"/>
                </a:moveTo>
                <a:cubicBezTo>
                  <a:pt x="75" y="562"/>
                  <a:pt x="151" y="1124"/>
                  <a:pt x="567" y="1502"/>
                </a:cubicBezTo>
                <a:cubicBezTo>
                  <a:pt x="983" y="1880"/>
                  <a:pt x="1738" y="2074"/>
                  <a:pt x="2494" y="226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772D0F51-05BE-459E-928A-F967BFC91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56C025D7-A33D-4515-A76F-897E2BF85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139541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A7BD586-E8B6-4AB5-B410-D873EF421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2544762"/>
            <a:ext cx="139541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F74E6819-0B86-479B-9687-1379D0E19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3265487"/>
            <a:ext cx="139541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A12378CE-A35A-4EE3-97F4-36207E888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29" descr="txp_fig">
            <a:extLst>
              <a:ext uri="{FF2B5EF4-FFF2-40B4-BE49-F238E27FC236}">
                <a16:creationId xmlns:a16="http://schemas.microsoft.com/office/drawing/2014/main" id="{299A15A2-F274-42DB-A9D4-833A2547B1C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84" y="182562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0" descr="txp_fig">
            <a:extLst>
              <a:ext uri="{FF2B5EF4-FFF2-40B4-BE49-F238E27FC236}">
                <a16:creationId xmlns:a16="http://schemas.microsoft.com/office/drawing/2014/main" id="{18269EC6-2110-4B0D-82AD-B6A29F38088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459" y="5014912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34">
            <a:extLst>
              <a:ext uri="{FF2B5EF4-FFF2-40B4-BE49-F238E27FC236}">
                <a16:creationId xmlns:a16="http://schemas.microsoft.com/office/drawing/2014/main" id="{A087A7EE-A6C8-4CB6-89F8-ACEC49A89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9621" y="3970337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" name="Picture 38" descr="txp_fig">
            <a:extLst>
              <a:ext uri="{FF2B5EF4-FFF2-40B4-BE49-F238E27FC236}">
                <a16:creationId xmlns:a16="http://schemas.microsoft.com/office/drawing/2014/main" id="{238E3A15-976B-4410-816A-8AC9E0E0888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46" y="3962400"/>
            <a:ext cx="1116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650F21-7F22-4C97-A7C3-CE7E6E11D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859" y="4765380"/>
            <a:ext cx="3705872" cy="16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90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1163ACF-B215-48C3-8CD3-59FAA76E5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>
                <a:latin typeface="Symbol" panose="05050102010706020507" pitchFamily="18" charset="2"/>
              </a:rPr>
              <a:t>e</a:t>
            </a:r>
            <a:r>
              <a:rPr lang="de-DE" altLang="en-US"/>
              <a:t>-Constraint method </a:t>
            </a:r>
          </a:p>
        </p:txBody>
      </p:sp>
      <p:sp>
        <p:nvSpPr>
          <p:cNvPr id="35843" name="Line 18">
            <a:extLst>
              <a:ext uri="{FF2B5EF4-FFF2-40B4-BE49-F238E27FC236}">
                <a16:creationId xmlns:a16="http://schemas.microsoft.com/office/drawing/2014/main" id="{D041499A-F64D-4D81-93B6-ADA9C2BE2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2963" y="221138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19">
            <a:extLst>
              <a:ext uri="{FF2B5EF4-FFF2-40B4-BE49-F238E27FC236}">
                <a16:creationId xmlns:a16="http://schemas.microsoft.com/office/drawing/2014/main" id="{5FE0E6C0-306F-4FC6-9619-7508EC110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5091113"/>
            <a:ext cx="441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Freeform 20">
            <a:extLst>
              <a:ext uri="{FF2B5EF4-FFF2-40B4-BE49-F238E27FC236}">
                <a16:creationId xmlns:a16="http://schemas.microsoft.com/office/drawing/2014/main" id="{8A9FB2AE-F004-46BC-ABC9-700E364C6BD1}"/>
              </a:ext>
            </a:extLst>
          </p:cNvPr>
          <p:cNvSpPr>
            <a:spLocks/>
          </p:cNvSpPr>
          <p:nvPr/>
        </p:nvSpPr>
        <p:spPr bwMode="auto">
          <a:xfrm>
            <a:off x="2855913" y="2211388"/>
            <a:ext cx="3397250" cy="2879725"/>
          </a:xfrm>
          <a:custGeom>
            <a:avLst/>
            <a:gdLst>
              <a:gd name="T0" fmla="*/ 0 w 2494"/>
              <a:gd name="T1" fmla="*/ 0 h 2268"/>
              <a:gd name="T2" fmla="*/ 772350 w 2494"/>
              <a:gd name="T3" fmla="*/ 1907119 h 2268"/>
              <a:gd name="T4" fmla="*/ 3397250 w 2494"/>
              <a:gd name="T5" fmla="*/ 2879725 h 2268"/>
              <a:gd name="T6" fmla="*/ 0 60000 65536"/>
              <a:gd name="T7" fmla="*/ 0 60000 65536"/>
              <a:gd name="T8" fmla="*/ 0 60000 65536"/>
              <a:gd name="T9" fmla="*/ 0 w 2494"/>
              <a:gd name="T10" fmla="*/ 0 h 2268"/>
              <a:gd name="T11" fmla="*/ 2494 w 2494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2268">
                <a:moveTo>
                  <a:pt x="0" y="0"/>
                </a:moveTo>
                <a:cubicBezTo>
                  <a:pt x="75" y="562"/>
                  <a:pt x="151" y="1124"/>
                  <a:pt x="567" y="1502"/>
                </a:cubicBezTo>
                <a:cubicBezTo>
                  <a:pt x="983" y="1880"/>
                  <a:pt x="1738" y="2074"/>
                  <a:pt x="2494" y="226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21">
            <a:extLst>
              <a:ext uri="{FF2B5EF4-FFF2-40B4-BE49-F238E27FC236}">
                <a16:creationId xmlns:a16="http://schemas.microsoft.com/office/drawing/2014/main" id="{4C0E9604-86A7-4D44-B988-66C71F787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22">
            <a:extLst>
              <a:ext uri="{FF2B5EF4-FFF2-40B4-BE49-F238E27FC236}">
                <a16:creationId xmlns:a16="http://schemas.microsoft.com/office/drawing/2014/main" id="{7299A605-C4A7-46F0-94A2-7C76A29D1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139541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23">
            <a:extLst>
              <a:ext uri="{FF2B5EF4-FFF2-40B4-BE49-F238E27FC236}">
                <a16:creationId xmlns:a16="http://schemas.microsoft.com/office/drawing/2014/main" id="{964BBEBD-3BDD-4550-A8DA-DED397AD1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930525"/>
            <a:ext cx="139541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4">
            <a:extLst>
              <a:ext uri="{FF2B5EF4-FFF2-40B4-BE49-F238E27FC236}">
                <a16:creationId xmlns:a16="http://schemas.microsoft.com/office/drawing/2014/main" id="{2EC3D03F-5C0D-4F59-9762-EC8B89ED0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3651250"/>
            <a:ext cx="139541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6">
            <a:extLst>
              <a:ext uri="{FF2B5EF4-FFF2-40B4-BE49-F238E27FC236}">
                <a16:creationId xmlns:a16="http://schemas.microsoft.com/office/drawing/2014/main" id="{EF8BF05B-8A4C-4D20-93AA-880A5F995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1" name="Picture 29" descr="txp_fig">
            <a:extLst>
              <a:ext uri="{FF2B5EF4-FFF2-40B4-BE49-F238E27FC236}">
                <a16:creationId xmlns:a16="http://schemas.microsoft.com/office/drawing/2014/main" id="{1EA0F8F6-2BFA-4359-B352-CFD8B2A6C3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11388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30" descr="txp_fig">
            <a:extLst>
              <a:ext uri="{FF2B5EF4-FFF2-40B4-BE49-F238E27FC236}">
                <a16:creationId xmlns:a16="http://schemas.microsoft.com/office/drawing/2014/main" id="{065C611D-552D-4181-886B-A2C678E558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540067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Line 34">
            <a:extLst>
              <a:ext uri="{FF2B5EF4-FFF2-40B4-BE49-F238E27FC236}">
                <a16:creationId xmlns:a16="http://schemas.microsoft.com/office/drawing/2014/main" id="{B5D695AB-F86B-483E-8E06-5107CABBE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725" y="4356100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6" name="Picture 38" descr="txp_fig">
            <a:extLst>
              <a:ext uri="{FF2B5EF4-FFF2-40B4-BE49-F238E27FC236}">
                <a16:creationId xmlns:a16="http://schemas.microsoft.com/office/drawing/2014/main" id="{A50CDCA8-829B-4CA5-ABF4-770EE5E525E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4348163"/>
            <a:ext cx="1116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40" descr="txp_fig">
            <a:extLst>
              <a:ext uri="{FF2B5EF4-FFF2-40B4-BE49-F238E27FC236}">
                <a16:creationId xmlns:a16="http://schemas.microsoft.com/office/drawing/2014/main" id="{E82C801B-DA4E-4710-92BD-6BCE3DD53B9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889625"/>
            <a:ext cx="7132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78D3F-8443-4869-B946-71ACC361C836}"/>
              </a:ext>
            </a:extLst>
          </p:cNvPr>
          <p:cNvSpPr txBox="1"/>
          <p:nvPr/>
        </p:nvSpPr>
        <p:spPr>
          <a:xfrm>
            <a:off x="2112963" y="1358770"/>
            <a:ext cx="461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f_2 </a:t>
            </a:r>
            <a:r>
              <a:rPr lang="en-US" dirty="0">
                <a:sym typeface="Wingdings" panose="05000000000000000000" pitchFamily="2" charset="2"/>
              </a:rPr>
              <a:t> min,    f_1 &lt;= \epsilon,   epsilon \in {e1,e2, ….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488336-144A-452A-B9A6-246477B59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strategy in Black-box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2DE8E8-EB4F-4FCE-8642-35CC050B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1660525"/>
            <a:ext cx="2701925" cy="1709738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miter lim="800000"/>
            <a:headEnd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Simulator/Evaluator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20A7EF6-26B9-48A8-A473-8421BF05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72" y="1559719"/>
            <a:ext cx="2609850" cy="1709738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miter lim="800000"/>
            <a:headEnd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Black-box</a:t>
            </a:r>
          </a:p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Optimierungs-</a:t>
            </a:r>
          </a:p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software</a:t>
            </a:r>
          </a:p>
        </p:txBody>
      </p: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D018C16D-527A-4F5B-9E2F-711C632E5E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81413" y="1957388"/>
            <a:ext cx="16192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E1CE5DE3-6FCB-43A1-9018-2276C937F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81413" y="3016250"/>
            <a:ext cx="16192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DB26C1F-4D3F-4597-B2F5-FDDDCD1E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2632869"/>
            <a:ext cx="2701925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Zielfunktionswerte,</a:t>
            </a:r>
          </a:p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Restriktionsverletzungen</a:t>
            </a:r>
          </a:p>
          <a:p>
            <a:pPr algn="ctr"/>
            <a:r>
              <a:rPr lang="de-DE" altLang="en-US" sz="1800" b="1" i="1" dirty="0">
                <a:solidFill>
                  <a:srgbClr val="000000"/>
                </a:solidFill>
              </a:rPr>
              <a:t>f(x(t))+penalty(r(x(t))</a:t>
            </a:r>
          </a:p>
        </p:txBody>
      </p:sp>
      <p:sp>
        <p:nvSpPr>
          <p:cNvPr id="229384" name="AutoShape 8">
            <a:extLst>
              <a:ext uri="{FF2B5EF4-FFF2-40B4-BE49-F238E27FC236}">
                <a16:creationId xmlns:a16="http://schemas.microsoft.com/office/drawing/2014/main" id="{4DDB9B45-38CD-430D-A411-85CAE61D4076}"/>
              </a:ext>
            </a:extLst>
          </p:cNvPr>
          <p:cNvSpPr>
            <a:spLocks noChangeAspect="1"/>
          </p:cNvSpPr>
          <p:nvPr/>
        </p:nvSpPr>
        <p:spPr bwMode="auto">
          <a:xfrm rot="5940516" flipH="1" flipV="1">
            <a:off x="4246563" y="2081213"/>
            <a:ext cx="666750" cy="666750"/>
          </a:xfrm>
          <a:custGeom>
            <a:avLst/>
            <a:gdLst>
              <a:gd name="T0" fmla="*/ 7857093 w 21600"/>
              <a:gd name="T1" fmla="*/ 291580 h 21600"/>
              <a:gd name="T2" fmla="*/ 7073847 w 21600"/>
              <a:gd name="T3" fmla="*/ 18495522 h 21600"/>
              <a:gd name="T4" fmla="*/ 8556471 w 21600"/>
              <a:gd name="T5" fmla="*/ 3164377 h 21600"/>
              <a:gd name="T6" fmla="*/ 19961939 w 21600"/>
              <a:gd name="T7" fmla="*/ 18770895 h 21600"/>
              <a:gd name="T8" fmla="*/ 14245855 w 21600"/>
              <a:gd name="T9" fmla="*/ 19146313 h 21600"/>
              <a:gd name="T10" fmla="*/ 13870437 w 21600"/>
              <a:gd name="T11" fmla="*/ 134292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587" y="15874"/>
                </a:moveTo>
                <a:cubicBezTo>
                  <a:pt x="17818" y="14470"/>
                  <a:pt x="18497" y="12667"/>
                  <a:pt x="18497" y="10800"/>
                </a:cubicBezTo>
                <a:cubicBezTo>
                  <a:pt x="18497" y="6549"/>
                  <a:pt x="15050" y="3103"/>
                  <a:pt x="10800" y="3103"/>
                </a:cubicBezTo>
                <a:cubicBezTo>
                  <a:pt x="6549" y="3103"/>
                  <a:pt x="3103" y="6549"/>
                  <a:pt x="3103" y="10800"/>
                </a:cubicBezTo>
                <a:cubicBezTo>
                  <a:pt x="3103" y="13966"/>
                  <a:pt x="5042" y="16810"/>
                  <a:pt x="7991" y="17966"/>
                </a:cubicBezTo>
                <a:lnTo>
                  <a:pt x="6858" y="20855"/>
                </a:lnTo>
                <a:cubicBezTo>
                  <a:pt x="2721" y="19233"/>
                  <a:pt x="0" y="1524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3419"/>
                  <a:pt x="20647" y="15950"/>
                  <a:pt x="18920" y="17920"/>
                </a:cubicBezTo>
                <a:lnTo>
                  <a:pt x="20950" y="19700"/>
                </a:lnTo>
                <a:lnTo>
                  <a:pt x="14951" y="20094"/>
                </a:lnTo>
                <a:lnTo>
                  <a:pt x="14557" y="14094"/>
                </a:lnTo>
                <a:lnTo>
                  <a:pt x="16587" y="15874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  <a:ln w="9525">
            <a:round/>
            <a:headEnd/>
            <a:tailEnd/>
          </a:ln>
          <a:effectLst/>
          <a:scene3d>
            <a:camera prst="legacyObliqueBottomLef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67D4E393-2CE2-4017-A53B-4D6991C4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806450"/>
            <a:ext cx="2701925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Input Parameters x(t)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0120E-1A39-46F7-86FE-F9D2A31F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85" y="4066776"/>
            <a:ext cx="2833794" cy="2362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6E02B-E804-437D-BF2B-4535993735F5}"/>
              </a:ext>
            </a:extLst>
          </p:cNvPr>
          <p:cNvSpPr txBox="1"/>
          <p:nvPr/>
        </p:nvSpPr>
        <p:spPr>
          <a:xfrm>
            <a:off x="431540" y="3744035"/>
            <a:ext cx="2385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Stochastic </a:t>
            </a:r>
            <a:r>
              <a:rPr lang="en-US" dirty="0" err="1"/>
              <a:t>Hillclimbing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Newton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Simulated Annealing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Evolutionary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Bayesian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A4168C-8793-4447-BA04-FC102B056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Hill-climbing Methods for Single-Objective Optimization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7A8015D7-E869-4E76-B671-633E3860C0A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468438"/>
            <a:ext cx="7516812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10" descr="mountaineering NH">
            <a:extLst>
              <a:ext uri="{FF2B5EF4-FFF2-40B4-BE49-F238E27FC236}">
                <a16:creationId xmlns:a16="http://schemas.microsoft.com/office/drawing/2014/main" id="{04F3B1FE-6E00-4CF3-BBDE-BCF80B6C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259013"/>
            <a:ext cx="20605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7968-831E-4DB5-B94C-F0FF0D7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5" y="-132329"/>
            <a:ext cx="1459505" cy="1170130"/>
          </a:xfrm>
        </p:spPr>
        <p:txBody>
          <a:bodyPr>
            <a:normAutofit/>
          </a:bodyPr>
          <a:lstStyle/>
          <a:p>
            <a:r>
              <a:rPr lang="en-US" sz="2000" dirty="0"/>
              <a:t>Simple 2-D stochastic hillclimber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00BC2-E153-40B1-9594-577FB630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9140" y="129277"/>
            <a:ext cx="6806810" cy="66301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1FB14-0795-4C55-83F3-5BCA87162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1" y="1499704"/>
            <a:ext cx="2075652" cy="261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E901E-4AB7-4FBC-88DC-36EC28494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0" y="4953427"/>
            <a:ext cx="272453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44764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26C42-5A9F-4A9B-830B-B429AD39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5FF3E-1CB6-4DDD-9D3C-CB919E1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98730"/>
            <a:ext cx="5519502" cy="5859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25C45-8057-4EAD-AB25-AE497851C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975" y="2483895"/>
            <a:ext cx="4431254" cy="36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9078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59B-15B9-44AD-BAF0-CD887EC1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method for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1250-59BA-464B-B339-272BC1CA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868" y="1825625"/>
            <a:ext cx="3867150" cy="4351338"/>
          </a:xfrm>
        </p:spPr>
        <p:txBody>
          <a:bodyPr/>
          <a:lstStyle/>
          <a:p>
            <a:r>
              <a:rPr lang="en-US" dirty="0"/>
              <a:t>In single objective black box optimization we can implement constraints in two ways</a:t>
            </a:r>
          </a:p>
          <a:p>
            <a:r>
              <a:rPr lang="en-US" dirty="0"/>
              <a:t>Box constraints: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hillclimbing</a:t>
            </a:r>
            <a:r>
              <a:rPr lang="en-US" dirty="0"/>
              <a:t> method leaves the search region the point is projected back to the search region</a:t>
            </a:r>
          </a:p>
          <a:p>
            <a:r>
              <a:rPr lang="en-US" dirty="0"/>
              <a:t>Implicit constraints:</a:t>
            </a:r>
          </a:p>
          <a:p>
            <a:pPr lvl="1"/>
            <a:r>
              <a:rPr lang="en-US" dirty="0"/>
              <a:t>Constraints that require the black-box function to be evaluated can be handled by a </a:t>
            </a:r>
            <a:r>
              <a:rPr lang="en-US" b="1" dirty="0"/>
              <a:t>(metric) penalty value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B11677-7A66-46D3-83B7-3AFA8D7279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825625"/>
                <a:ext cx="42442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Metric Penalty method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 objective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constant or increasing over time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r>
                  <a:rPr lang="en-US" sz="1200" dirty="0">
                    <a:highlight>
                      <a:srgbClr val="FFFF00"/>
                    </a:highlight>
                  </a:rPr>
                  <a:t>You can also add a constant C(x)&gt;</a:t>
                </a:r>
                <a:r>
                  <a:rPr lang="en-US" sz="1200" dirty="0" err="1">
                    <a:highlight>
                      <a:srgbClr val="FFFF00"/>
                    </a:highlight>
                  </a:rPr>
                  <a:t>f_max</a:t>
                </a:r>
                <a:r>
                  <a:rPr lang="en-US" sz="1200" dirty="0">
                    <a:highlight>
                      <a:srgbClr val="FFFF00"/>
                    </a:highlight>
                  </a:rPr>
                  <a:t> to the penalty</a:t>
                </a:r>
              </a:p>
              <a:p>
                <a:pPr marL="0" indent="0">
                  <a:buNone/>
                </a:pPr>
                <a:r>
                  <a:rPr lang="en-US" sz="1200">
                    <a:highlight>
                      <a:srgbClr val="FFFF00"/>
                    </a:highlight>
                  </a:rPr>
                  <a:t>whenever </a:t>
                </a:r>
                <a:r>
                  <a:rPr lang="en-US" sz="1200" dirty="0">
                    <a:highlight>
                      <a:srgbClr val="FFFF00"/>
                    </a:highlight>
                  </a:rPr>
                  <a:t>constraint is violated to make </a:t>
                </a:r>
              </a:p>
              <a:p>
                <a:pPr marL="0" indent="0">
                  <a:buNone/>
                </a:pPr>
                <a:r>
                  <a:rPr lang="en-US" sz="1200" dirty="0">
                    <a:highlight>
                      <a:srgbClr val="FFFF00"/>
                    </a:highlight>
                  </a:rPr>
                  <a:t>sure that it is  worse.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B11677-7A66-46D3-83B7-3AFA8D72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825625"/>
                <a:ext cx="4244280" cy="4351338"/>
              </a:xfrm>
              <a:blipFill>
                <a:blip r:embed="rId2"/>
                <a:stretch>
                  <a:fillRect l="-1580" t="-560" b="-16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C3FAE8-40D9-4653-83AA-D67E35BF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2348880"/>
            <a:ext cx="1485165" cy="532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7BBA0-147D-4804-904F-55D53EEB1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857420"/>
            <a:ext cx="2291397" cy="470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31A87-C044-4689-BE72-7307E269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967" y="4224406"/>
            <a:ext cx="4932040" cy="779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69626-F0A9-4678-8DE9-D77970FBC7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2100" y="5004175"/>
            <a:ext cx="3500084" cy="5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4421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AD066EE-1C92-40AA-877E-35D78B39C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en-US" dirty="0"/>
              <a:t>Simulated Annealing</a:t>
            </a:r>
            <a:endParaRPr lang="en-US" altLang="en-US" dirty="0"/>
          </a:p>
        </p:txBody>
      </p:sp>
      <p:pic>
        <p:nvPicPr>
          <p:cNvPr id="33795" name="Picture 2" descr="The pseudo-code of simulated annealing. | Download Scientific Diagram">
            <a:extLst>
              <a:ext uri="{FF2B5EF4-FFF2-40B4-BE49-F238E27FC236}">
                <a16:creationId xmlns:a16="http://schemas.microsoft.com/office/drawing/2014/main" id="{FF635816-ABF1-4F05-8834-9087C7372A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33069" r="27575" b="1373"/>
          <a:stretch/>
        </p:blipFill>
        <p:spPr bwMode="auto">
          <a:xfrm>
            <a:off x="296526" y="1313765"/>
            <a:ext cx="4718128" cy="50855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3">
            <a:extLst>
              <a:ext uri="{FF2B5EF4-FFF2-40B4-BE49-F238E27FC236}">
                <a16:creationId xmlns:a16="http://schemas.microsoft.com/office/drawing/2014/main" id="{3785FABA-24F9-42BA-B6E9-9DED78052A3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76087" y="1200601"/>
            <a:ext cx="386715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de-DE" altLang="en-US" dirty="0"/>
              <a:t>Stochastic Hillclimbing inspired by Annealing process in crystals.</a:t>
            </a:r>
          </a:p>
          <a:p>
            <a:pPr marL="0" indent="0">
              <a:buFontTx/>
              <a:buNone/>
            </a:pPr>
            <a:r>
              <a:rPr lang="de-DE" altLang="en-US" dirty="0"/>
              <a:t>Simulated Annealing can always accepts improvements, but also  worse solutions with some probability.</a:t>
            </a:r>
          </a:p>
          <a:p>
            <a:pPr marL="0" indent="0">
              <a:buFontTx/>
              <a:buNone/>
            </a:pPr>
            <a:r>
              <a:rPr lang="de-DE" altLang="en-US" dirty="0"/>
              <a:t>In order to get to global optima one might have to accept steps to get worse temporarily</a:t>
            </a:r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33797" name="TextBox 7">
            <a:extLst>
              <a:ext uri="{FF2B5EF4-FFF2-40B4-BE49-F238E27FC236}">
                <a16:creationId xmlns:a16="http://schemas.microsoft.com/office/drawing/2014/main" id="{0C0B0563-DC05-4B81-ABAF-BD53F096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15" y="125923"/>
            <a:ext cx="4583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Kirkpatrick, S. Optimization by simulated  annealing: Quantitative studies. </a:t>
            </a:r>
            <a:r>
              <a:rPr lang="en-US" altLang="en-US" i="1" dirty="0">
                <a:solidFill>
                  <a:srgbClr val="333333"/>
                </a:solidFill>
                <a:latin typeface="-apple-system"/>
              </a:rPr>
              <a:t>J Stat Phys</a:t>
            </a:r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b="1" dirty="0">
                <a:solidFill>
                  <a:srgbClr val="333333"/>
                </a:solidFill>
                <a:latin typeface="-apple-system"/>
              </a:rPr>
              <a:t>34, </a:t>
            </a:r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975–986 (1984). https://doi.org/10.1007/BF01009452</a:t>
            </a:r>
            <a:endParaRPr lang="en-US" altLang="en-US" dirty="0"/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A9F0592A-F373-4DDD-9B28-5BEAF889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35" y="4663802"/>
            <a:ext cx="288032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DCDB8-9ACF-4419-8462-D0EEA128FE07}"/>
              </a:ext>
            </a:extLst>
          </p:cNvPr>
          <p:cNvSpPr txBox="1"/>
          <p:nvPr/>
        </p:nvSpPr>
        <p:spPr>
          <a:xfrm>
            <a:off x="125732" y="6300823"/>
            <a:ext cx="4888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https://makeitfrommetal.com/beginners-guide-on-how-to-anneal-steel/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7058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9ED-13EB-4624-AEAC-CAD353B7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40973-44DC-440B-AB2C-74BEB7E3A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6985" y="111861"/>
            <a:ext cx="4707015" cy="68170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788F5-869F-4A9B-9AD0-DD7751CF8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2"/>
          <a:stretch/>
        </p:blipFill>
        <p:spPr>
          <a:xfrm>
            <a:off x="0" y="1153992"/>
            <a:ext cx="4361727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C7D79-7417-470D-9F73-97DA11514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5" y="2258870"/>
            <a:ext cx="3993105" cy="2994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B0DDC2-7F1C-4E2C-9A8F-F037C11DFFAC}"/>
                  </a:ext>
                </a:extLst>
              </p:cNvPr>
              <p:cNvSpPr txBox="1"/>
              <p:nvPr/>
            </p:nvSpPr>
            <p:spPr>
              <a:xfrm>
                <a:off x="341530" y="5499230"/>
                <a:ext cx="352827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1-D Objective Function with local optima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|+0.3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 [−1,1</m:t>
                    </m:r>
                  </m:oMath>
                </a14:m>
                <a:r>
                  <a:rPr lang="en-US" dirty="0"/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Simulated Annealing can be implemented </a:t>
                </a:r>
              </a:p>
              <a:p>
                <a:r>
                  <a:rPr lang="en-US" dirty="0"/>
                  <a:t>in 2-D  and N-D (homework)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B0DDC2-7F1C-4E2C-9A8F-F037C11D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0" y="5499230"/>
                <a:ext cx="3528274" cy="1384995"/>
              </a:xfrm>
              <a:prstGeom prst="rect">
                <a:avLst/>
              </a:prstGeom>
              <a:blipFill>
                <a:blip r:embed="rId7"/>
                <a:stretch>
                  <a:fillRect l="-518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90081"/>
      </p:ext>
    </p:extLst>
  </p:cSld>
  <p:clrMapOvr>
    <a:masterClrMapping/>
  </p:clrMapOvr>
  <p:transition>
    <p:pull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symb}&#10;\usepackage{pstcol}&#10;\begin{document}&#10;\small&#10;&#10;\end{document}&#10;"/>
  <p:tag name="TEX2PS" val="latex $(base).tex; dvips -D $(res) -E -o $(base).ps $(base).dvi"/>
  <p:tag name="EXTERNALEDITCOMMAND" val="notepad %"/>
  <p:tag name="GHOSTSCRIPTCOMMAND" val="&quot;d:\bin\gswin32c.exe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2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21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1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19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 &#10;$  f_2 \rightarrow \min$&#10;&#10;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73"/>
  <p:tag name="PICTUREFILESIZE" val="50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With the dimension the number of $\epsilon$ combinations grows exponentially.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468"/>
  <p:tag name="PICTUREFILESIZE" val="43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begin{document}&#10;\small&#10;%&#10;\newcommand{\xx}{\bf x}&#10;Path oriented (hill climbers) can be defined by a general iterative formula:&#10;%&#10;$$\xx_{t+1} = \xx_t +  \sigma_t {\bf d}_t$$&#10;%&#10;\begin{description}&#10;\item $\xx_t$: Current search point&#10;\item $\sigma_t$: Step size&#10;\item ${\bf d}_t$: Current search direction&#10;\end{description}&#10;%&#10;Hill-climbers generates a sequence of points $\{{\bf x}_t\}_{t = 1, 2, \dots}$&#10;that gradually improve the value of the objective function.&#10;&#10;\end{document}&#10;&#10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045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2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21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1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19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 &#10;$  f_2 \rightarrow \min$&#10;&#10;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73"/>
  <p:tag name="PICTUREFILESIZE" val="5049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23298</TotalTime>
  <Words>2084</Words>
  <Application>Microsoft Office PowerPoint</Application>
  <PresentationFormat>On-screen Show (4:3)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Merriweather</vt:lpstr>
      <vt:lpstr>Symbol</vt:lpstr>
      <vt:lpstr>Standarddesign</vt:lpstr>
      <vt:lpstr>Exercise: Hill-climbing Methods (Local Optimization)</vt:lpstr>
      <vt:lpstr>e-Constraint method </vt:lpstr>
      <vt:lpstr>Basic strategy in Black-box optimization</vt:lpstr>
      <vt:lpstr>Hill-climbing Methods for Single-Objective Optimization</vt:lpstr>
      <vt:lpstr>Simple 2-D stochastic hillclimber</vt:lpstr>
      <vt:lpstr>Plotting the history</vt:lpstr>
      <vt:lpstr>Penalty method for constraints</vt:lpstr>
      <vt:lpstr>Simulated Annealing</vt:lpstr>
      <vt:lpstr>Simulated Annealing</vt:lpstr>
      <vt:lpstr>Simulated Annealing</vt:lpstr>
      <vt:lpstr>Task Local Optimization with Constraints/Penalties in Python</vt:lpstr>
      <vt:lpstr>Exercise 2</vt:lpstr>
    </vt:vector>
  </TitlesOfParts>
  <Company>LIACS, Leiden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rigorous analysis of two bi-criterial function families with scalable curvature of the pareto fronts</dc:title>
  <dc:creator>emmerich</dc:creator>
  <cp:lastModifiedBy>Michael Emmerich</cp:lastModifiedBy>
  <cp:revision>165</cp:revision>
  <dcterms:created xsi:type="dcterms:W3CDTF">2005-05-10T19:24:53Z</dcterms:created>
  <dcterms:modified xsi:type="dcterms:W3CDTF">2021-08-17T10:14:02Z</dcterms:modified>
</cp:coreProperties>
</file>