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88" r:id="rId3"/>
    <p:sldId id="281" r:id="rId4"/>
    <p:sldId id="279" r:id="rId5"/>
    <p:sldId id="289" r:id="rId6"/>
    <p:sldId id="276" r:id="rId7"/>
    <p:sldId id="291" r:id="rId8"/>
    <p:sldId id="292" r:id="rId9"/>
    <p:sldId id="293" r:id="rId10"/>
    <p:sldId id="29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B8499A-2E29-4FFD-897F-CFBA48A2F0C5}">
          <p14:sldIdLst>
            <p14:sldId id="256"/>
          </p14:sldIdLst>
        </p14:section>
        <p14:section name="John" id="{80A9F654-4FC7-4F32-B30A-C39F7ACB645E}">
          <p14:sldIdLst>
            <p14:sldId id="288"/>
            <p14:sldId id="281"/>
          </p14:sldIdLst>
        </p14:section>
        <p14:section name="Fabio" id="{6820C2E8-9C4A-45AE-BB51-B3774C723DC0}">
          <p14:sldIdLst>
            <p14:sldId id="279"/>
            <p14:sldId id="289"/>
          </p14:sldIdLst>
        </p14:section>
        <p14:section name="Saurabh" id="{79D07EE0-68B2-4535-97D5-3A4D667093EF}">
          <p14:sldIdLst>
            <p14:sldId id="276"/>
            <p14:sldId id="291"/>
            <p14:sldId id="292"/>
            <p14:sldId id="293"/>
            <p14:sldId id="29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8667" autoAdjust="0"/>
  </p:normalViewPr>
  <p:slideViewPr>
    <p:cSldViewPr snapToGrid="0" showGuides="1">
      <p:cViewPr varScale="1">
        <p:scale>
          <a:sx n="75" d="100"/>
          <a:sy n="75" d="100"/>
        </p:scale>
        <p:origin x="979" y="3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Mental Health Analysis is a Better Title (??) My 2 Cents… Saurabh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Suicide Across the World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Years: 2000 - 2015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464184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male and both sex gender categories.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14065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Kazakhstan &amp; Belarus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456302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India, Lesotho, Uganda, Nigeria, Sierra Leone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554" y="5006039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categories.in year 2000 only.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China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D86A5F-5E10-4AC3-B7D0-EEA2839E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8" y="3644478"/>
            <a:ext cx="4084684" cy="272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EB6FF-E338-46E0-9BAC-0A5CAAE7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16" y="3611904"/>
            <a:ext cx="4084684" cy="2723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6533A0-B1E3-4E71-B12F-7DA930F40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733180"/>
            <a:ext cx="4084684" cy="2723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E5DFD-BF29-4AB1-BDF7-D91F57B6D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1" y="813330"/>
            <a:ext cx="4084684" cy="27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3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10000"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424483" y="484928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3124" y="491775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6" y="5521007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6" y="5000266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4.41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6" y="4748574"/>
            <a:ext cx="257078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 P Value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3581401" y="5521007"/>
            <a:ext cx="264827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3581400" y="5000266"/>
            <a:ext cx="264827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1.49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3581401" y="4748574"/>
            <a:ext cx="264827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6552544" y="5524952"/>
            <a:ext cx="253784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6552543" y="5028564"/>
            <a:ext cx="2537848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1.29 x 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-13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6552544" y="4752519"/>
            <a:ext cx="253784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2015 P Value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and Latitude Worldwide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8B297-AF5C-4A33-A44D-E17D0C605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972718"/>
            <a:ext cx="5487650" cy="365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2BA88-870B-46F7-99BD-4A7D1158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" y="972719"/>
            <a:ext cx="5487650" cy="36584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59965BA-9A94-4271-A37F-44969E35EAC8}"/>
              </a:ext>
            </a:extLst>
          </p:cNvPr>
          <p:cNvSpPr/>
          <p:nvPr/>
        </p:nvSpPr>
        <p:spPr>
          <a:xfrm>
            <a:off x="9460393" y="5521007"/>
            <a:ext cx="227182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C790A5-B8EF-43F2-84A4-0F79327F31DB}"/>
              </a:ext>
            </a:extLst>
          </p:cNvPr>
          <p:cNvSpPr/>
          <p:nvPr/>
        </p:nvSpPr>
        <p:spPr>
          <a:xfrm>
            <a:off x="9460393" y="5000266"/>
            <a:ext cx="227182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5FF967-A196-43E5-ACA8-C65B1FD353BE}"/>
              </a:ext>
            </a:extLst>
          </p:cNvPr>
          <p:cNvSpPr/>
          <p:nvPr/>
        </p:nvSpPr>
        <p:spPr>
          <a:xfrm>
            <a:off x="9460393" y="4748574"/>
            <a:ext cx="227182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8E57-4377-49B5-8C44-69582A61978D}"/>
              </a:ext>
            </a:extLst>
          </p:cNvPr>
          <p:cNvSpPr txBox="1"/>
          <p:nvPr/>
        </p:nvSpPr>
        <p:spPr>
          <a:xfrm>
            <a:off x="1927589" y="5918420"/>
            <a:ext cx="753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rates appear to be strongly correlated with increased latitudes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This correlation decreased slightly from 2005 to 2015</a:t>
            </a:r>
          </a:p>
        </p:txBody>
      </p:sp>
    </p:spTree>
    <p:extLst>
      <p:ext uri="{BB962C8B-B14F-4D97-AF65-F5344CB8AC3E}">
        <p14:creationId xmlns:p14="http://schemas.microsoft.com/office/powerpoint/2010/main" val="77750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271E33-4278-45E4-864F-E5887C218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097"/>
            <a:ext cx="4209114" cy="2026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DDF55-6616-47AE-9D39-B19898585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644"/>
            <a:ext cx="3825868" cy="3071225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Worldwide Heat Maps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DDC028-BBDD-401D-A9D0-294A3BFFC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82" y="578298"/>
            <a:ext cx="7782248" cy="3137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C3DA8-C443-4269-BEAB-BCDAC14F7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96" y="3720659"/>
            <a:ext cx="7782234" cy="3137341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D1FDF1A-CBDB-462F-9E1D-81D240118F33}"/>
              </a:ext>
            </a:extLst>
          </p:cNvPr>
          <p:cNvSpPr/>
          <p:nvPr/>
        </p:nvSpPr>
        <p:spPr>
          <a:xfrm>
            <a:off x="2931091" y="658706"/>
            <a:ext cx="61864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1F23D79-DEAF-48F9-AEE8-C8CFB7B51D35}"/>
              </a:ext>
            </a:extLst>
          </p:cNvPr>
          <p:cNvSpPr/>
          <p:nvPr/>
        </p:nvSpPr>
        <p:spPr>
          <a:xfrm>
            <a:off x="2931091" y="3860276"/>
            <a:ext cx="5488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5D101-0FB2-4286-97A3-A9D4D466BB2B}"/>
              </a:ext>
            </a:extLst>
          </p:cNvPr>
          <p:cNvSpPr txBox="1"/>
          <p:nvPr/>
        </p:nvSpPr>
        <p:spPr>
          <a:xfrm>
            <a:off x="3710782" y="5416720"/>
            <a:ext cx="7532804" cy="1477328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Eastern Europe and, Korea and Japan clearly have higher that average suicide rates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reporting to Who varies and African nations have little data in the data set used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011559-37CD-4A97-83A9-3B26DB2B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2" y="1472475"/>
            <a:ext cx="3657600" cy="270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362ED-9B35-4589-BDEE-EDA84E94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CCA9B-9785-438E-BDEC-F62B9FD01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69942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34.6%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4573" y="5521006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Firearm was the mechanism most used by males for suicide in 2005.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56.5%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FC7F3-C22A-4935-A2A3-4807C886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4" y="1493759"/>
            <a:ext cx="3657600" cy="2703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C6065C-8F80-459D-B967-33202BD3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60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A1285F-2C40-4264-A882-823E8EC93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55297"/>
            <a:ext cx="3657600" cy="36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Mental Health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Suicide Rates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MECHANISM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LATITUDE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GDP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11.7 %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8.7 %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32.4 %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24.9 %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Cote d’Ivoire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8.5 %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24 %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F6F755-9063-454C-B3CD-17EA935A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2" y="630652"/>
            <a:ext cx="3474720" cy="1946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CE6159-1171-4DE1-81BC-A6289DEE1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5" y="2494936"/>
            <a:ext cx="3474720" cy="21117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74747-7A66-4311-B47E-0F97C932E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" y="4606689"/>
            <a:ext cx="4105693" cy="21031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30" y="930547"/>
            <a:ext cx="3752027" cy="25013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9CC250-7344-4B51-B64C-0953B5DBA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42" y="3429000"/>
            <a:ext cx="3752004" cy="250133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9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10.2 %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27.7 %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7.5 %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26.6 %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Suriname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28.7 %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29" y="930546"/>
            <a:ext cx="3840480" cy="25603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FF9684-B093-4F27-B1C6-608E69601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" y="713102"/>
            <a:ext cx="32004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6AB48-B84C-4057-BD62-B0B0E499C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2630310"/>
            <a:ext cx="3200400" cy="1825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41955-8372-46E6-BBE8-6B989CF7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4506301"/>
            <a:ext cx="3200400" cy="1903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2544D-5BAC-41FF-B282-6E92E46B1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49" y="3490866"/>
            <a:ext cx="384048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2000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28.5 %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Russian Federation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13.8 %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13.6 %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27.4 %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Lithuania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16.1 %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24 %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Lesotho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242EB3-7A07-456B-83E3-731D5233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2" y="4635892"/>
            <a:ext cx="3304505" cy="204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96B9AF-95A9-42F2-8E2B-E9212560A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0" y="2587916"/>
            <a:ext cx="3133160" cy="20479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86D8A5-8617-4726-9210-1F892D367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1" y="597146"/>
            <a:ext cx="3133160" cy="2047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5C609-0DC8-4D8E-80B2-33173317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4636296"/>
            <a:ext cx="3029157" cy="2019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67355-5CCB-48D6-AF76-C6C9C7903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2555097"/>
            <a:ext cx="3029157" cy="2019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E9474E-5FA0-4439-9A3A-5EA53E53B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661" y="622626"/>
            <a:ext cx="3033744" cy="20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559</Words>
  <Application>Microsoft Office PowerPoint</Application>
  <PresentationFormat>Widescreen</PresentationFormat>
  <Paragraphs>132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Office Theme</vt:lpstr>
      <vt:lpstr>Suicide Across the World Presentation</vt:lpstr>
      <vt:lpstr>Project analysis slide 5</vt:lpstr>
      <vt:lpstr>Project analysis slide 7</vt:lpstr>
      <vt:lpstr>Project analysis slide 5</vt:lpstr>
      <vt:lpstr>Project analysis slide 5</vt:lpstr>
      <vt:lpstr>Project analysis slide 2</vt:lpstr>
      <vt:lpstr>Project analysis slide 5</vt:lpstr>
      <vt:lpstr>Project analysis slide 5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2019-03-12T07:17:42Z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