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88" r:id="rId4"/>
    <p:sldId id="281" r:id="rId5"/>
    <p:sldId id="298" r:id="rId6"/>
    <p:sldId id="299" r:id="rId7"/>
    <p:sldId id="301" r:id="rId8"/>
    <p:sldId id="291" r:id="rId9"/>
    <p:sldId id="292" r:id="rId10"/>
    <p:sldId id="293" r:id="rId11"/>
    <p:sldId id="294" r:id="rId12"/>
    <p:sldId id="289" r:id="rId13"/>
    <p:sldId id="27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  <p14:sldId id="277"/>
          </p14:sldIdLst>
        </p14:section>
        <p14:section name="John" id="{80A9F654-4FC7-4F32-B30A-C39F7ACB645E}">
          <p14:sldIdLst>
            <p14:sldId id="288"/>
            <p14:sldId id="281"/>
          </p14:sldIdLst>
        </p14:section>
        <p14:section name="Tuyet" id="{D54BB15E-7AAD-42AF-8D0D-A71367F2DE61}">
          <p14:sldIdLst>
            <p14:sldId id="298"/>
            <p14:sldId id="299"/>
            <p14:sldId id="301"/>
          </p14:sldIdLst>
        </p14:section>
        <p14:section name="Saurabh" id="{79D07EE0-68B2-4535-97D5-3A4D667093EF}">
          <p14:sldIdLst>
            <p14:sldId id="291"/>
            <p14:sldId id="292"/>
            <p14:sldId id="293"/>
            <p14:sldId id="294"/>
          </p14:sldIdLst>
        </p14:section>
        <p14:section name="Fabio" id="{6820C2E8-9C4A-45AE-BB51-B3774C723DC0}">
          <p14:sldIdLst>
            <p14:sldId id="289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5692" autoAdjust="0"/>
  </p:normalViewPr>
  <p:slideViewPr>
    <p:cSldViewPr snapToGrid="0" showGuides="1">
      <p:cViewPr varScale="1">
        <p:scale>
          <a:sx n="107" d="100"/>
          <a:sy n="107" d="100"/>
        </p:scale>
        <p:origin x="690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69C-0C66-4BC5-AEE2-8DCAF68D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DF68-A75C-44B2-9343-4A4C2E78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8D7-16DE-4493-A452-9460F9F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A0-B9E4-4842-AD92-2496FE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016-E420-4AE3-BAF7-1175957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1D06-5DF7-486F-BEE2-D24CC8C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68D6-9754-44CC-9EB3-A94C8653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3542-24B5-4809-BE9D-117BCE5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FD0-A438-4A89-9FB6-99F3B39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E7C3-7CA0-4C7D-B0AC-36C3067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F0EEC-C1DA-4D07-917F-1852700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03E9-1D8D-4248-AED2-6C5B5AD9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05-C07E-40C6-96F1-E1FDA64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040-D275-4343-8F9D-2F2005AA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1E0-9631-4110-9FD1-D9436C0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B61-6E68-49F2-BCE9-9AE9C0DE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B15-34F2-4CDD-81DF-B0AD8E19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ECD0-37CA-40E9-8001-B1B3F92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719F-B46B-4540-B024-6BA17BF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9D-B2E9-412F-A6D2-3A68BEA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A2F-E68D-43E4-BA2C-611749F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AEC7-4DE0-45C9-AEB8-7819578E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2959-1498-4ECB-AD6C-5715832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6BC-73A3-4A49-940B-85AE68C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E744-9BC9-43C7-B1AC-63F39B3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7EA-CC5C-429D-9372-759841E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BD8-4658-40A6-966B-DB834ED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CDFA-82D9-419A-848B-F169CFC9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7EBB-AB71-4F4E-9E6C-F5F5E1E8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A6AF-5E03-40D8-B494-E78EE32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C9B-9CF0-4775-98D8-02F1829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7A-6704-4913-9DB0-BAD9D55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49F2-69F6-4175-AAE8-FE85238E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301-811D-49AB-A3B1-DEC851D9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0917-A385-472F-8718-7531EAE9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2A0-371C-4B9B-9C3C-BDBEFD94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65B39-AA0B-4D77-AE4D-95A7D96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67325-2705-40DA-9D23-5C6BE6E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3AB3-9496-42D4-AFF3-E5DF9457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AE5-D0EE-48CA-8BB1-732757A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7B04-5FAC-4D90-B3C9-B6DCE0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4B85-4619-4B29-BD11-168E5E5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173-2A45-4347-B7AF-96C31B5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AB22-AA95-4687-9BC1-72ACBB7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F5E8-DEA4-4BB0-B32D-2C1894E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DCB6-01D0-4691-8AEB-7F65CAD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6E-2A16-42A3-B238-AFD80684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0E0-3203-4DFC-A748-0C3D657F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C169-2A5E-4D97-9E2D-67439718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4A7-8307-4BCD-A422-D7C385A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73A-6DF7-44B3-B3B2-974B783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26F8-298C-4BF4-A132-FF67006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7EF-E8BD-4E2A-AD41-F2841C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AED3-9348-4FAE-BF8C-D9775613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D749-C64D-4BE8-BEC3-17E9C9B3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8E78-3863-44AB-9DB5-0DB1C00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371A-E122-4248-9DA5-B63F736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913-51D8-4426-80DD-319C86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AEAD-C36F-4B0A-B931-17D65D2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89B1-8293-488D-ABF8-6DF252DE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CFA9-54FF-405A-B03A-C93C4876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4AED-E510-4FEA-B88F-2111B4C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C75-E41C-4F79-9C24-8B7E034C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yellow_ribbon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73" y="4785159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SUICIDE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A30E5-EF09-4AF8-9CCB-3B053F22F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4400" y="2252705"/>
            <a:ext cx="2743200" cy="2123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BAE5E-1DF4-4535-89D5-E34453C5A83F}"/>
              </a:ext>
            </a:extLst>
          </p:cNvPr>
          <p:cNvSpPr txBox="1"/>
          <p:nvPr/>
        </p:nvSpPr>
        <p:spPr>
          <a:xfrm>
            <a:off x="4724400" y="757757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commons.wikimedia.org/wiki/file:yellow_ribbon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28.5 %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27.4 %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 &amp;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B5EC9-BD12-4CBD-BDA2-7460B84C04DC}"/>
              </a:ext>
            </a:extLst>
          </p:cNvPr>
          <p:cNvSpPr txBox="1"/>
          <p:nvPr/>
        </p:nvSpPr>
        <p:spPr>
          <a:xfrm>
            <a:off x="2354622" y="5537767"/>
            <a:ext cx="748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 you are dealing with suicidal thoughts you can receive immediate help by visiting resources such as Suicide.org, or by calling 1-800-SUICIDE in the US.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GDP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MECHANISM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LATITUDE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gender.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 suicide rates by different age groups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different countries suicide rates and the  correlation with their GDP.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different mechanisms used to commit suicide and their correlation with sex and age.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latitude.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ECE0C307-F76A-4AC0-98D0-770182934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715" y="2331237"/>
            <a:ext cx="384048" cy="384048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09CB8DA8-9BED-4C5D-9EA0-DD24943B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014" y="2290291"/>
            <a:ext cx="384048" cy="384048"/>
          </a:xfrm>
          <a:prstGeom prst="rect">
            <a:avLst/>
          </a:prstGeom>
        </p:spPr>
      </p:pic>
      <p:pic>
        <p:nvPicPr>
          <p:cNvPr id="1026" name="Picture 2" descr="https://qph.fs.quoracdn.net/main-qimg-df3115162a8682a59cc7202dea7817a3">
            <a:extLst>
              <a:ext uri="{FF2B5EF4-FFF2-40B4-BE49-F238E27FC236}">
                <a16:creationId xmlns:a16="http://schemas.microsoft.com/office/drawing/2014/main" id="{4160EF56-D6BE-42DB-8CCC-08116CCD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44" y="2290291"/>
            <a:ext cx="384048" cy="3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950B7A15-74C8-4DA3-A4F2-85EE2AF94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1854" y="2290475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16065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6B341-90AC-4E82-A931-930010C95209}"/>
              </a:ext>
            </a:extLst>
          </p:cNvPr>
          <p:cNvPicPr/>
          <p:nvPr/>
        </p:nvPicPr>
        <p:blipFill rotWithShape="1">
          <a:blip r:embed="rId3"/>
          <a:srcRect l="15088" t="26241" r="33494" b="5644"/>
          <a:stretch/>
        </p:blipFill>
        <p:spPr bwMode="auto">
          <a:xfrm>
            <a:off x="3522696" y="3359066"/>
            <a:ext cx="4874100" cy="348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357ABA-9242-436B-AF7C-4A95E1CB99D9}"/>
              </a:ext>
            </a:extLst>
          </p:cNvPr>
          <p:cNvSpPr/>
          <p:nvPr/>
        </p:nvSpPr>
        <p:spPr>
          <a:xfrm>
            <a:off x="9063461" y="4106115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    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9E8E0C-324E-40A9-960B-CED1C775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65" t="37709" r="61342" b="27405"/>
          <a:stretch/>
        </p:blipFill>
        <p:spPr>
          <a:xfrm>
            <a:off x="8915551" y="3713134"/>
            <a:ext cx="2401031" cy="239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28270-8331-4DB0-B236-71B9202E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9" t="35612" r="62928" b="30848"/>
          <a:stretch/>
        </p:blipFill>
        <p:spPr>
          <a:xfrm>
            <a:off x="557755" y="3648252"/>
            <a:ext cx="2446187" cy="2161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838C87-E456-4D0B-9163-EF1EE98C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" y="846733"/>
            <a:ext cx="5790276" cy="2477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37A58-85A6-49D6-B2FB-A77B1284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913497"/>
            <a:ext cx="6113920" cy="24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628598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Suicide and GDP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D3AF-E4AD-46D7-AEED-4CA671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36" y="2792892"/>
            <a:ext cx="4292600" cy="287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91054-771A-4F5D-BF33-8C8FF00A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43" y="4065108"/>
            <a:ext cx="4103709" cy="274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FD35-EE68-4525-AD32-53004E9A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08" y="597728"/>
            <a:ext cx="4241692" cy="2841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40C04-4DFF-4FC5-B8DB-3E1DC1385FD6}"/>
              </a:ext>
            </a:extLst>
          </p:cNvPr>
          <p:cNvSpPr/>
          <p:nvPr/>
        </p:nvSpPr>
        <p:spPr>
          <a:xfrm>
            <a:off x="1269281" y="1086964"/>
            <a:ext cx="2570784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2C664-9536-4F63-A3D2-64316ECEF797}"/>
              </a:ext>
            </a:extLst>
          </p:cNvPr>
          <p:cNvSpPr/>
          <p:nvPr/>
        </p:nvSpPr>
        <p:spPr>
          <a:xfrm>
            <a:off x="1269281" y="1317092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3.40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-47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D1AE0-479A-40B6-9CA2-7CC41A0A0E43}"/>
              </a:ext>
            </a:extLst>
          </p:cNvPr>
          <p:cNvSpPr/>
          <p:nvPr/>
        </p:nvSpPr>
        <p:spPr>
          <a:xfrm>
            <a:off x="1269281" y="1938650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</p:spTree>
    <p:extLst>
      <p:ext uri="{BB962C8B-B14F-4D97-AF65-F5344CB8AC3E}">
        <p14:creationId xmlns:p14="http://schemas.microsoft.com/office/powerpoint/2010/main" val="124725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4086225" y="4751173"/>
            <a:ext cx="7532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Although suicide rate correlates to GDP, it does appear to have a strong correlation to GDP Per capita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Could hypothesis that being a rich country with poor individuals is the actual correlation to higher suicide rates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1860B-824A-4503-872B-990AB31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0" y="900051"/>
            <a:ext cx="5421862" cy="34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76854D-9278-445B-84E0-B4435BDE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8" y="894042"/>
            <a:ext cx="5421861" cy="34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CF0AF-576A-415F-889A-30DB2A9FB3D2}"/>
              </a:ext>
            </a:extLst>
          </p:cNvPr>
          <p:cNvSpPr txBox="1"/>
          <p:nvPr/>
        </p:nvSpPr>
        <p:spPr>
          <a:xfrm>
            <a:off x="475129" y="4549555"/>
            <a:ext cx="2976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Tope 5 GDP per Person Countries,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Switzerland2015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Singapore2015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Norway2015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Qatar2015</a:t>
            </a:r>
          </a:p>
        </p:txBody>
      </p:sp>
    </p:spTree>
    <p:extLst>
      <p:ext uri="{BB962C8B-B14F-4D97-AF65-F5344CB8AC3E}">
        <p14:creationId xmlns:p14="http://schemas.microsoft.com/office/powerpoint/2010/main" val="34459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32.4 %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24.9 %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9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27.7 %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26.6 %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28.7 %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Widescreen</PresentationFormat>
  <Paragraphs>165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SUICIDE</vt:lpstr>
      <vt:lpstr>Project analysis slide 3</vt:lpstr>
      <vt:lpstr>Project analysis slide 5</vt:lpstr>
      <vt:lpstr>Project analysis slide 7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2019-03-13T00:23:59Z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