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9" r:id="rId4"/>
    <p:sldId id="288" r:id="rId5"/>
    <p:sldId id="289" r:id="rId6"/>
    <p:sldId id="290" r:id="rId7"/>
    <p:sldId id="285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85029" autoAdjust="0"/>
  </p:normalViewPr>
  <p:slideViewPr>
    <p:cSldViewPr snapToGrid="0" showGuides="1">
      <p:cViewPr varScale="1">
        <p:scale>
          <a:sx n="70" d="100"/>
          <a:sy n="70" d="100"/>
        </p:scale>
        <p:origin x="936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Mental Health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419100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194C66-198C-4153-8943-C2AAC10A2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798"/>
              </p:ext>
            </p:extLst>
          </p:nvPr>
        </p:nvGraphicFramePr>
        <p:xfrm>
          <a:off x="3389313" y="87313"/>
          <a:ext cx="4711700" cy="62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4172107" imgH="5562533" progId="Excel.Sheet.12">
                  <p:embed/>
                </p:oleObj>
              </mc:Choice>
              <mc:Fallback>
                <p:oleObj name="Worksheet" r:id="rId3" imgW="4172107" imgH="55625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313" y="87313"/>
                        <a:ext cx="4711700" cy="628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0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Suicide Rates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MECHANISM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GDP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42761" y="150737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42761" y="120406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49583" y="3052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8776" y="275092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42761" y="4925785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42761" y="460668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6DC61-9E90-4E6E-97F2-C5385FCE8F0C}"/>
              </a:ext>
            </a:extLst>
          </p:cNvPr>
          <p:cNvSpPr/>
          <p:nvPr/>
        </p:nvSpPr>
        <p:spPr>
          <a:xfrm>
            <a:off x="4476448" y="614849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2CFE6E-D9B6-42D4-B21F-8CE44C0F6AF2}"/>
              </a:ext>
            </a:extLst>
          </p:cNvPr>
          <p:cNvSpPr/>
          <p:nvPr/>
        </p:nvSpPr>
        <p:spPr>
          <a:xfrm>
            <a:off x="8386401" y="6087735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0476" y="1327359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66097" y="106053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085" y="2902282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087" y="262942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088" y="47314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45599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83007E-F5DA-428E-9336-B6D47492E0CA}"/>
              </a:ext>
            </a:extLst>
          </p:cNvPr>
          <p:cNvSpPr/>
          <p:nvPr/>
        </p:nvSpPr>
        <p:spPr>
          <a:xfrm>
            <a:off x="4315794" y="6093481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51298-C457-4BD0-978C-C4AFDC8E04CA}"/>
              </a:ext>
            </a:extLst>
          </p:cNvPr>
          <p:cNvSpPr/>
          <p:nvPr/>
        </p:nvSpPr>
        <p:spPr>
          <a:xfrm>
            <a:off x="8225747" y="603272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7554" y="145801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57554" y="117698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4" y="292933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6451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440685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57554" y="412000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833543-C6F7-4789-8389-8071B02BB7A9}"/>
              </a:ext>
            </a:extLst>
          </p:cNvPr>
          <p:cNvSpPr/>
          <p:nvPr/>
        </p:nvSpPr>
        <p:spPr>
          <a:xfrm>
            <a:off x="4476448" y="5503308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DC07C-4E41-40AE-8D54-A9DD0369FA3B}"/>
              </a:ext>
            </a:extLst>
          </p:cNvPr>
          <p:cNvSpPr/>
          <p:nvPr/>
        </p:nvSpPr>
        <p:spPr>
          <a:xfrm>
            <a:off x="4476448" y="6041696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Kazakhstan,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Suicide Rate Analysis per each year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/>
              <a:t>Years 2015, 2010 and 2000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each year analysis split per each gender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Gender categories: Male, Female &amp; Both Sexes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Pie Chart shows the top 10 countries sorted with highest suicide rates for each gender 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3 countries that are common in all the 3 pie charts.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% number  = Size of pie 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Pulled out the Age group data separately for 3 common countries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graphs on the right side of the slides shows 4 lines in age groups (5-14, 15-49, 50-69, and 70+).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X axis represents the Time period  2000, 2010 &amp;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 axis represent the Suicide rate per 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Countries and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Cote d'Ivoire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Guyana is a country in South America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Suriname is a country in South America next to Guyana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Republic of Korea aka South Korea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Lesotho is a country in Africa Landlocked country by South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Uganda is a country in East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Nigeria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Sierra Leone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Belarus is a neighboring country to Lithuania in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Lithuania is a neighboring country to Belarus  in Europe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586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Segoe UI</vt:lpstr>
      <vt:lpstr>Segoe UI Light</vt:lpstr>
      <vt:lpstr>Office Theme</vt:lpstr>
      <vt:lpstr>Microsoft Excel Worksheet</vt:lpstr>
      <vt:lpstr>Mental Health Analysis Presentation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Thank You</vt:lpstr>
      <vt:lpstr>Backup</vt:lpstr>
      <vt:lpstr>Countries and Region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2019-03-12T04:59:39Z</dcterms:created>
  <dcterms:modified xsi:type="dcterms:W3CDTF">2019-03-13T00:16:44Z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