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76" r:id="rId3"/>
    <p:sldId id="277" r:id="rId4"/>
    <p:sldId id="278" r:id="rId5"/>
    <p:sldId id="279" r:id="rId6"/>
    <p:sldId id="288" r:id="rId7"/>
    <p:sldId id="281" r:id="rId8"/>
    <p:sldId id="280" r:id="rId9"/>
    <p:sldId id="283" r:id="rId10"/>
    <p:sldId id="282" r:id="rId11"/>
    <p:sldId id="285" r:id="rId12"/>
    <p:sldId id="2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52" autoAdjust="0"/>
  </p:normalViewPr>
  <p:slideViewPr>
    <p:cSldViewPr snapToGrid="0" showGuides="1">
      <p:cViewPr varScale="1">
        <p:scale>
          <a:sx n="104" d="100"/>
          <a:sy n="104" d="100"/>
        </p:scale>
        <p:origin x="144" y="94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Project</a:t>
            </a:r>
            <a:r>
              <a:rPr lang="en-US" sz="1600" b="1" baseline="0" dirty="0"/>
              <a:t> Risk Analysis</a:t>
            </a:r>
            <a:endParaRPr lang="en-US" sz="16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9-4F49-8CBC-B30308E5CF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9-4F49-8CBC-B30308E5CF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49-4F49-8CBC-B30308E5CFD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49-4F49-8CBC-B30308E5CFD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49-4F49-8CBC-B30308E5CFD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649-4F49-8CBC-B30308E5CFD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649-4F49-8CBC-B30308E5C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overlap val="-63"/>
        <c:axId val="389775312"/>
        <c:axId val="389775968"/>
      </c:barChart>
      <c:catAx>
        <c:axId val="389775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89775968"/>
        <c:crosses val="autoZero"/>
        <c:auto val="1"/>
        <c:lblAlgn val="ctr"/>
        <c:lblOffset val="100"/>
        <c:noMultiLvlLbl val="0"/>
      </c:catAx>
      <c:valAx>
        <c:axId val="389775968"/>
        <c:scaling>
          <c:orientation val="minMax"/>
          <c:max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77531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Suicide Across the World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 descr="This image is a bar chart. ">
            <a:extLst>
              <a:ext uri="{FF2B5EF4-FFF2-40B4-BE49-F238E27FC236}">
                <a16:creationId xmlns:a16="http://schemas.microsoft.com/office/drawing/2014/main" id="{8B833BE5-F2DA-4155-B25C-866FA190E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1326935"/>
              </p:ext>
            </p:extLst>
          </p:nvPr>
        </p:nvGraphicFramePr>
        <p:xfrm>
          <a:off x="522777" y="1511874"/>
          <a:ext cx="6551476" cy="4367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00925" y="2026444"/>
            <a:ext cx="426829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elit. Duis suscipit in tellus ac bibendum. Sed congue lacus vitae tellus finibus, eu faucibus nisi ullamcorper.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7400925" y="3546456"/>
            <a:ext cx="426829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elit. Duis suscipit in tellus ac bibendum. Sed congue lacus vitae tellus finibus, eu faucibus nisi ullamcorper.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400925" y="5066469"/>
            <a:ext cx="426829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elit. Duis suscipit in tellus ac bibendum. Sed congue lacus vitae tellus finibus, eu faucibus nisi ullamcorper. </a:t>
            </a:r>
          </a:p>
        </p:txBody>
      </p:sp>
      <p:sp>
        <p:nvSpPr>
          <p:cNvPr id="15" name="Freeform 931" descr="Icon of line chart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9425537" y="1614222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6" name="Group 15" descr="This image is an icon of four sheets of paper. ">
            <a:extLst>
              <a:ext uri="{FF2B5EF4-FFF2-40B4-BE49-F238E27FC236}">
                <a16:creationId xmlns:a16="http://schemas.microsoft.com/office/drawing/2014/main" id="{6071F41E-4B08-43F7-BBE7-4A555CA73C1B}"/>
              </a:ext>
            </a:extLst>
          </p:cNvPr>
          <p:cNvGrpSpPr/>
          <p:nvPr/>
        </p:nvGrpSpPr>
        <p:grpSpPr>
          <a:xfrm>
            <a:off x="9415218" y="4652698"/>
            <a:ext cx="239712" cy="285750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17" name="Freeform 961">
              <a:extLst>
                <a:ext uri="{FF2B5EF4-FFF2-40B4-BE49-F238E27FC236}">
                  <a16:creationId xmlns:a16="http://schemas.microsoft.com/office/drawing/2014/main" id="{A4A2E5CB-F1CB-4509-8FE7-B24010CB57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962">
              <a:extLst>
                <a:ext uri="{FF2B5EF4-FFF2-40B4-BE49-F238E27FC236}">
                  <a16:creationId xmlns:a16="http://schemas.microsoft.com/office/drawing/2014/main" id="{644A9833-5FFF-4479-A665-0AEDD8C25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963">
              <a:extLst>
                <a:ext uri="{FF2B5EF4-FFF2-40B4-BE49-F238E27FC236}">
                  <a16:creationId xmlns:a16="http://schemas.microsoft.com/office/drawing/2014/main" id="{A6452485-9CCD-4979-A80D-5838A64ED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964">
              <a:extLst>
                <a:ext uri="{FF2B5EF4-FFF2-40B4-BE49-F238E27FC236}">
                  <a16:creationId xmlns:a16="http://schemas.microsoft.com/office/drawing/2014/main" id="{5FFD2F41-7C2C-45FD-8108-197BFC996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1" name="Group 20" descr="This image is an icon of two sheets of paper. ">
            <a:extLst>
              <a:ext uri="{FF2B5EF4-FFF2-40B4-BE49-F238E27FC236}">
                <a16:creationId xmlns:a16="http://schemas.microsoft.com/office/drawing/2014/main" id="{411839F8-FB7F-4D1C-9734-BE03FFF894B2}"/>
              </a:ext>
            </a:extLst>
          </p:cNvPr>
          <p:cNvGrpSpPr/>
          <p:nvPr/>
        </p:nvGrpSpPr>
        <p:grpSpPr>
          <a:xfrm>
            <a:off x="9391405" y="3139847"/>
            <a:ext cx="287338" cy="285750"/>
            <a:chOff x="4319588" y="1370013"/>
            <a:chExt cx="287338" cy="285750"/>
          </a:xfrm>
          <a:solidFill>
            <a:schemeClr val="accent3">
              <a:lumMod val="75000"/>
            </a:schemeClr>
          </a:solidFill>
        </p:grpSpPr>
        <p:sp>
          <p:nvSpPr>
            <p:cNvPr id="22" name="Freeform 1084">
              <a:extLst>
                <a:ext uri="{FF2B5EF4-FFF2-40B4-BE49-F238E27FC236}">
                  <a16:creationId xmlns:a16="http://schemas.microsoft.com/office/drawing/2014/main" id="{07EEFD79-9F4F-4E94-94F0-8CD35D787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588" y="1370013"/>
              <a:ext cx="161925" cy="209550"/>
            </a:xfrm>
            <a:custGeom>
              <a:avLst/>
              <a:gdLst>
                <a:gd name="T0" fmla="*/ 278 w 410"/>
                <a:gd name="T1" fmla="*/ 133 h 529"/>
                <a:gd name="T2" fmla="*/ 278 w 410"/>
                <a:gd name="T3" fmla="*/ 12 h 529"/>
                <a:gd name="T4" fmla="*/ 398 w 410"/>
                <a:gd name="T5" fmla="*/ 133 h 529"/>
                <a:gd name="T6" fmla="*/ 278 w 410"/>
                <a:gd name="T7" fmla="*/ 133 h 529"/>
                <a:gd name="T8" fmla="*/ 410 w 410"/>
                <a:gd name="T9" fmla="*/ 133 h 529"/>
                <a:gd name="T10" fmla="*/ 409 w 410"/>
                <a:gd name="T11" fmla="*/ 129 h 529"/>
                <a:gd name="T12" fmla="*/ 406 w 410"/>
                <a:gd name="T13" fmla="*/ 123 h 529"/>
                <a:gd name="T14" fmla="*/ 286 w 410"/>
                <a:gd name="T15" fmla="*/ 3 h 529"/>
                <a:gd name="T16" fmla="*/ 282 w 410"/>
                <a:gd name="T17" fmla="*/ 1 h 529"/>
                <a:gd name="T18" fmla="*/ 278 w 410"/>
                <a:gd name="T19" fmla="*/ 0 h 529"/>
                <a:gd name="T20" fmla="*/ 12 w 410"/>
                <a:gd name="T21" fmla="*/ 0 h 529"/>
                <a:gd name="T22" fmla="*/ 7 w 410"/>
                <a:gd name="T23" fmla="*/ 1 h 529"/>
                <a:gd name="T24" fmla="*/ 4 w 410"/>
                <a:gd name="T25" fmla="*/ 3 h 529"/>
                <a:gd name="T26" fmla="*/ 1 w 410"/>
                <a:gd name="T27" fmla="*/ 7 h 529"/>
                <a:gd name="T28" fmla="*/ 0 w 410"/>
                <a:gd name="T29" fmla="*/ 12 h 529"/>
                <a:gd name="T30" fmla="*/ 0 w 410"/>
                <a:gd name="T31" fmla="*/ 518 h 529"/>
                <a:gd name="T32" fmla="*/ 1 w 410"/>
                <a:gd name="T33" fmla="*/ 522 h 529"/>
                <a:gd name="T34" fmla="*/ 4 w 410"/>
                <a:gd name="T35" fmla="*/ 526 h 529"/>
                <a:gd name="T36" fmla="*/ 7 w 410"/>
                <a:gd name="T37" fmla="*/ 529 h 529"/>
                <a:gd name="T38" fmla="*/ 12 w 410"/>
                <a:gd name="T39" fmla="*/ 529 h 529"/>
                <a:gd name="T40" fmla="*/ 290 w 410"/>
                <a:gd name="T41" fmla="*/ 529 h 529"/>
                <a:gd name="T42" fmla="*/ 290 w 410"/>
                <a:gd name="T43" fmla="*/ 181 h 529"/>
                <a:gd name="T44" fmla="*/ 290 w 410"/>
                <a:gd name="T45" fmla="*/ 177 h 529"/>
                <a:gd name="T46" fmla="*/ 293 w 410"/>
                <a:gd name="T47" fmla="*/ 172 h 529"/>
                <a:gd name="T48" fmla="*/ 297 w 410"/>
                <a:gd name="T49" fmla="*/ 169 h 529"/>
                <a:gd name="T50" fmla="*/ 301 w 410"/>
                <a:gd name="T51" fmla="*/ 168 h 529"/>
                <a:gd name="T52" fmla="*/ 410 w 410"/>
                <a:gd name="T53" fmla="*/ 168 h 529"/>
                <a:gd name="T54" fmla="*/ 410 w 410"/>
                <a:gd name="T55" fmla="*/ 13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0" h="529">
                  <a:moveTo>
                    <a:pt x="278" y="133"/>
                  </a:moveTo>
                  <a:lnTo>
                    <a:pt x="278" y="12"/>
                  </a:lnTo>
                  <a:lnTo>
                    <a:pt x="398" y="133"/>
                  </a:lnTo>
                  <a:lnTo>
                    <a:pt x="278" y="133"/>
                  </a:lnTo>
                  <a:close/>
                  <a:moveTo>
                    <a:pt x="410" y="133"/>
                  </a:moveTo>
                  <a:lnTo>
                    <a:pt x="409" y="129"/>
                  </a:lnTo>
                  <a:lnTo>
                    <a:pt x="406" y="123"/>
                  </a:ln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9"/>
                  </a:lnTo>
                  <a:lnTo>
                    <a:pt x="12" y="529"/>
                  </a:lnTo>
                  <a:lnTo>
                    <a:pt x="290" y="529"/>
                  </a:lnTo>
                  <a:lnTo>
                    <a:pt x="290" y="181"/>
                  </a:lnTo>
                  <a:lnTo>
                    <a:pt x="290" y="177"/>
                  </a:lnTo>
                  <a:lnTo>
                    <a:pt x="293" y="172"/>
                  </a:lnTo>
                  <a:lnTo>
                    <a:pt x="297" y="169"/>
                  </a:lnTo>
                  <a:lnTo>
                    <a:pt x="301" y="168"/>
                  </a:lnTo>
                  <a:lnTo>
                    <a:pt x="410" y="168"/>
                  </a:lnTo>
                  <a:lnTo>
                    <a:pt x="41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085">
              <a:extLst>
                <a:ext uri="{FF2B5EF4-FFF2-40B4-BE49-F238E27FC236}">
                  <a16:creationId xmlns:a16="http://schemas.microsoft.com/office/drawing/2014/main" id="{1EA0DC39-43EE-4E75-8303-A6AAAF34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5" y="1374775"/>
              <a:ext cx="90488" cy="66675"/>
            </a:xfrm>
            <a:custGeom>
              <a:avLst/>
              <a:gdLst>
                <a:gd name="T0" fmla="*/ 2 w 229"/>
                <a:gd name="T1" fmla="*/ 80 h 169"/>
                <a:gd name="T2" fmla="*/ 3 w 229"/>
                <a:gd name="T3" fmla="*/ 82 h 169"/>
                <a:gd name="T4" fmla="*/ 64 w 229"/>
                <a:gd name="T5" fmla="*/ 141 h 169"/>
                <a:gd name="T6" fmla="*/ 73 w 229"/>
                <a:gd name="T7" fmla="*/ 144 h 169"/>
                <a:gd name="T8" fmla="*/ 81 w 229"/>
                <a:gd name="T9" fmla="*/ 141 h 169"/>
                <a:gd name="T10" fmla="*/ 84 w 229"/>
                <a:gd name="T11" fmla="*/ 132 h 169"/>
                <a:gd name="T12" fmla="*/ 81 w 229"/>
                <a:gd name="T13" fmla="*/ 124 h 169"/>
                <a:gd name="T14" fmla="*/ 163 w 229"/>
                <a:gd name="T15" fmla="*/ 85 h 169"/>
                <a:gd name="T16" fmla="*/ 179 w 229"/>
                <a:gd name="T17" fmla="*/ 88 h 169"/>
                <a:gd name="T18" fmla="*/ 192 w 229"/>
                <a:gd name="T19" fmla="*/ 96 h 169"/>
                <a:gd name="T20" fmla="*/ 201 w 229"/>
                <a:gd name="T21" fmla="*/ 107 h 169"/>
                <a:gd name="T22" fmla="*/ 204 w 229"/>
                <a:gd name="T23" fmla="*/ 121 h 169"/>
                <a:gd name="T24" fmla="*/ 205 w 229"/>
                <a:gd name="T25" fmla="*/ 161 h 169"/>
                <a:gd name="T26" fmla="*/ 212 w 229"/>
                <a:gd name="T27" fmla="*/ 168 h 169"/>
                <a:gd name="T28" fmla="*/ 222 w 229"/>
                <a:gd name="T29" fmla="*/ 168 h 169"/>
                <a:gd name="T30" fmla="*/ 228 w 229"/>
                <a:gd name="T31" fmla="*/ 161 h 169"/>
                <a:gd name="T32" fmla="*/ 229 w 229"/>
                <a:gd name="T33" fmla="*/ 121 h 169"/>
                <a:gd name="T34" fmla="*/ 228 w 229"/>
                <a:gd name="T35" fmla="*/ 108 h 169"/>
                <a:gd name="T36" fmla="*/ 223 w 229"/>
                <a:gd name="T37" fmla="*/ 97 h 169"/>
                <a:gd name="T38" fmla="*/ 217 w 229"/>
                <a:gd name="T39" fmla="*/ 87 h 169"/>
                <a:gd name="T40" fmla="*/ 207 w 229"/>
                <a:gd name="T41" fmla="*/ 78 h 169"/>
                <a:gd name="T42" fmla="*/ 187 w 229"/>
                <a:gd name="T43" fmla="*/ 66 h 169"/>
                <a:gd name="T44" fmla="*/ 176 w 229"/>
                <a:gd name="T45" fmla="*/ 63 h 169"/>
                <a:gd name="T46" fmla="*/ 163 w 229"/>
                <a:gd name="T47" fmla="*/ 62 h 169"/>
                <a:gd name="T48" fmla="*/ 81 w 229"/>
                <a:gd name="T49" fmla="*/ 21 h 169"/>
                <a:gd name="T50" fmla="*/ 85 w 229"/>
                <a:gd name="T51" fmla="*/ 13 h 169"/>
                <a:gd name="T52" fmla="*/ 81 w 229"/>
                <a:gd name="T53" fmla="*/ 3 h 169"/>
                <a:gd name="T54" fmla="*/ 73 w 229"/>
                <a:gd name="T55" fmla="*/ 0 h 169"/>
                <a:gd name="T56" fmla="*/ 65 w 229"/>
                <a:gd name="T57" fmla="*/ 3 h 169"/>
                <a:gd name="T58" fmla="*/ 2 w 229"/>
                <a:gd name="T59" fmla="*/ 67 h 169"/>
                <a:gd name="T60" fmla="*/ 0 w 229"/>
                <a:gd name="T61" fmla="*/ 71 h 169"/>
                <a:gd name="T62" fmla="*/ 0 w 229"/>
                <a:gd name="T63" fmla="*/ 73 h 169"/>
                <a:gd name="T64" fmla="*/ 0 w 229"/>
                <a:gd name="T65" fmla="*/ 74 h 169"/>
                <a:gd name="T66" fmla="*/ 1 w 229"/>
                <a:gd name="T67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9" h="169">
                  <a:moveTo>
                    <a:pt x="1" y="78"/>
                  </a:moveTo>
                  <a:lnTo>
                    <a:pt x="2" y="80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64" y="141"/>
                  </a:lnTo>
                  <a:lnTo>
                    <a:pt x="68" y="143"/>
                  </a:lnTo>
                  <a:lnTo>
                    <a:pt x="73" y="144"/>
                  </a:lnTo>
                  <a:lnTo>
                    <a:pt x="77" y="143"/>
                  </a:lnTo>
                  <a:lnTo>
                    <a:pt x="81" y="141"/>
                  </a:lnTo>
                  <a:lnTo>
                    <a:pt x="83" y="137"/>
                  </a:lnTo>
                  <a:lnTo>
                    <a:pt x="84" y="132"/>
                  </a:lnTo>
                  <a:lnTo>
                    <a:pt x="83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163" y="85"/>
                  </a:lnTo>
                  <a:lnTo>
                    <a:pt x="172" y="86"/>
                  </a:lnTo>
                  <a:lnTo>
                    <a:pt x="179" y="88"/>
                  </a:lnTo>
                  <a:lnTo>
                    <a:pt x="186" y="92"/>
                  </a:lnTo>
                  <a:lnTo>
                    <a:pt x="192" y="96"/>
                  </a:lnTo>
                  <a:lnTo>
                    <a:pt x="197" y="102"/>
                  </a:lnTo>
                  <a:lnTo>
                    <a:pt x="201" y="107"/>
                  </a:lnTo>
                  <a:lnTo>
                    <a:pt x="203" y="114"/>
                  </a:lnTo>
                  <a:lnTo>
                    <a:pt x="204" y="121"/>
                  </a:lnTo>
                  <a:lnTo>
                    <a:pt x="204" y="156"/>
                  </a:lnTo>
                  <a:lnTo>
                    <a:pt x="205" y="161"/>
                  </a:lnTo>
                  <a:lnTo>
                    <a:pt x="208" y="166"/>
                  </a:lnTo>
                  <a:lnTo>
                    <a:pt x="212" y="168"/>
                  </a:lnTo>
                  <a:lnTo>
                    <a:pt x="217" y="169"/>
                  </a:lnTo>
                  <a:lnTo>
                    <a:pt x="222" y="168"/>
                  </a:lnTo>
                  <a:lnTo>
                    <a:pt x="226" y="166"/>
                  </a:lnTo>
                  <a:lnTo>
                    <a:pt x="228" y="161"/>
                  </a:lnTo>
                  <a:lnTo>
                    <a:pt x="229" y="156"/>
                  </a:lnTo>
                  <a:lnTo>
                    <a:pt x="229" y="121"/>
                  </a:lnTo>
                  <a:lnTo>
                    <a:pt x="229" y="115"/>
                  </a:lnTo>
                  <a:lnTo>
                    <a:pt x="228" y="108"/>
                  </a:lnTo>
                  <a:lnTo>
                    <a:pt x="226" y="102"/>
                  </a:lnTo>
                  <a:lnTo>
                    <a:pt x="223" y="97"/>
                  </a:lnTo>
                  <a:lnTo>
                    <a:pt x="220" y="92"/>
                  </a:lnTo>
                  <a:lnTo>
                    <a:pt x="217" y="87"/>
                  </a:lnTo>
                  <a:lnTo>
                    <a:pt x="212" y="82"/>
                  </a:lnTo>
                  <a:lnTo>
                    <a:pt x="207" y="78"/>
                  </a:lnTo>
                  <a:lnTo>
                    <a:pt x="197" y="71"/>
                  </a:lnTo>
                  <a:lnTo>
                    <a:pt x="187" y="66"/>
                  </a:lnTo>
                  <a:lnTo>
                    <a:pt x="181" y="64"/>
                  </a:lnTo>
                  <a:lnTo>
                    <a:pt x="176" y="63"/>
                  </a:lnTo>
                  <a:lnTo>
                    <a:pt x="170" y="62"/>
                  </a:lnTo>
                  <a:lnTo>
                    <a:pt x="163" y="62"/>
                  </a:lnTo>
                  <a:lnTo>
                    <a:pt x="41" y="62"/>
                  </a:lnTo>
                  <a:lnTo>
                    <a:pt x="81" y="21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7"/>
                  </a:lnTo>
                  <a:lnTo>
                    <a:pt x="81" y="3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5" y="3"/>
                  </a:lnTo>
                  <a:lnTo>
                    <a:pt x="3" y="65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086">
              <a:extLst>
                <a:ext uri="{FF2B5EF4-FFF2-40B4-BE49-F238E27FC236}">
                  <a16:creationId xmlns:a16="http://schemas.microsoft.com/office/drawing/2014/main" id="{D8023874-1D0B-4F45-BAF8-7FD883B2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1593850"/>
              <a:ext cx="90488" cy="58738"/>
            </a:xfrm>
            <a:custGeom>
              <a:avLst/>
              <a:gdLst>
                <a:gd name="T0" fmla="*/ 225 w 228"/>
                <a:gd name="T1" fmla="*/ 65 h 146"/>
                <a:gd name="T2" fmla="*/ 165 w 228"/>
                <a:gd name="T3" fmla="*/ 5 h 146"/>
                <a:gd name="T4" fmla="*/ 161 w 228"/>
                <a:gd name="T5" fmla="*/ 2 h 146"/>
                <a:gd name="T6" fmla="*/ 156 w 228"/>
                <a:gd name="T7" fmla="*/ 1 h 146"/>
                <a:gd name="T8" fmla="*/ 152 w 228"/>
                <a:gd name="T9" fmla="*/ 2 h 146"/>
                <a:gd name="T10" fmla="*/ 148 w 228"/>
                <a:gd name="T11" fmla="*/ 5 h 146"/>
                <a:gd name="T12" fmla="*/ 145 w 228"/>
                <a:gd name="T13" fmla="*/ 8 h 146"/>
                <a:gd name="T14" fmla="*/ 144 w 228"/>
                <a:gd name="T15" fmla="*/ 13 h 146"/>
                <a:gd name="T16" fmla="*/ 145 w 228"/>
                <a:gd name="T17" fmla="*/ 17 h 146"/>
                <a:gd name="T18" fmla="*/ 148 w 228"/>
                <a:gd name="T19" fmla="*/ 21 h 146"/>
                <a:gd name="T20" fmla="*/ 187 w 228"/>
                <a:gd name="T21" fmla="*/ 61 h 146"/>
                <a:gd name="T22" fmla="*/ 64 w 228"/>
                <a:gd name="T23" fmla="*/ 61 h 146"/>
                <a:gd name="T24" fmla="*/ 58 w 228"/>
                <a:gd name="T25" fmla="*/ 61 h 146"/>
                <a:gd name="T26" fmla="*/ 51 w 228"/>
                <a:gd name="T27" fmla="*/ 60 h 146"/>
                <a:gd name="T28" fmla="*/ 45 w 228"/>
                <a:gd name="T29" fmla="*/ 58 h 146"/>
                <a:gd name="T30" fmla="*/ 37 w 228"/>
                <a:gd name="T31" fmla="*/ 55 h 146"/>
                <a:gd name="T32" fmla="*/ 32 w 228"/>
                <a:gd name="T33" fmla="*/ 52 h 146"/>
                <a:gd name="T34" fmla="*/ 27 w 228"/>
                <a:gd name="T35" fmla="*/ 48 h 146"/>
                <a:gd name="T36" fmla="*/ 26 w 228"/>
                <a:gd name="T37" fmla="*/ 45 h 146"/>
                <a:gd name="T38" fmla="*/ 24 w 228"/>
                <a:gd name="T39" fmla="*/ 42 h 146"/>
                <a:gd name="T40" fmla="*/ 24 w 228"/>
                <a:gd name="T41" fmla="*/ 39 h 146"/>
                <a:gd name="T42" fmla="*/ 23 w 228"/>
                <a:gd name="T43" fmla="*/ 36 h 146"/>
                <a:gd name="T44" fmla="*/ 23 w 228"/>
                <a:gd name="T45" fmla="*/ 12 h 146"/>
                <a:gd name="T46" fmla="*/ 22 w 228"/>
                <a:gd name="T47" fmla="*/ 7 h 146"/>
                <a:gd name="T48" fmla="*/ 20 w 228"/>
                <a:gd name="T49" fmla="*/ 4 h 146"/>
                <a:gd name="T50" fmla="*/ 16 w 228"/>
                <a:gd name="T51" fmla="*/ 1 h 146"/>
                <a:gd name="T52" fmla="*/ 12 w 228"/>
                <a:gd name="T53" fmla="*/ 0 h 146"/>
                <a:gd name="T54" fmla="*/ 7 w 228"/>
                <a:gd name="T55" fmla="*/ 1 h 146"/>
                <a:gd name="T56" fmla="*/ 3 w 228"/>
                <a:gd name="T57" fmla="*/ 4 h 146"/>
                <a:gd name="T58" fmla="*/ 1 w 228"/>
                <a:gd name="T59" fmla="*/ 7 h 146"/>
                <a:gd name="T60" fmla="*/ 0 w 228"/>
                <a:gd name="T61" fmla="*/ 12 h 146"/>
                <a:gd name="T62" fmla="*/ 0 w 228"/>
                <a:gd name="T63" fmla="*/ 36 h 146"/>
                <a:gd name="T64" fmla="*/ 0 w 228"/>
                <a:gd name="T65" fmla="*/ 42 h 146"/>
                <a:gd name="T66" fmla="*/ 1 w 228"/>
                <a:gd name="T67" fmla="*/ 48 h 146"/>
                <a:gd name="T68" fmla="*/ 3 w 228"/>
                <a:gd name="T69" fmla="*/ 53 h 146"/>
                <a:gd name="T70" fmla="*/ 5 w 228"/>
                <a:gd name="T71" fmla="*/ 58 h 146"/>
                <a:gd name="T72" fmla="*/ 8 w 228"/>
                <a:gd name="T73" fmla="*/ 62 h 146"/>
                <a:gd name="T74" fmla="*/ 12 w 228"/>
                <a:gd name="T75" fmla="*/ 66 h 146"/>
                <a:gd name="T76" fmla="*/ 16 w 228"/>
                <a:gd name="T77" fmla="*/ 70 h 146"/>
                <a:gd name="T78" fmla="*/ 20 w 228"/>
                <a:gd name="T79" fmla="*/ 73 h 146"/>
                <a:gd name="T80" fmla="*/ 30 w 228"/>
                <a:gd name="T81" fmla="*/ 79 h 146"/>
                <a:gd name="T82" fmla="*/ 41 w 228"/>
                <a:gd name="T83" fmla="*/ 83 h 146"/>
                <a:gd name="T84" fmla="*/ 53 w 228"/>
                <a:gd name="T85" fmla="*/ 85 h 146"/>
                <a:gd name="T86" fmla="*/ 64 w 228"/>
                <a:gd name="T87" fmla="*/ 86 h 146"/>
                <a:gd name="T88" fmla="*/ 187 w 228"/>
                <a:gd name="T89" fmla="*/ 86 h 146"/>
                <a:gd name="T90" fmla="*/ 148 w 228"/>
                <a:gd name="T91" fmla="*/ 125 h 146"/>
                <a:gd name="T92" fmla="*/ 145 w 228"/>
                <a:gd name="T93" fmla="*/ 130 h 146"/>
                <a:gd name="T94" fmla="*/ 144 w 228"/>
                <a:gd name="T95" fmla="*/ 134 h 146"/>
                <a:gd name="T96" fmla="*/ 145 w 228"/>
                <a:gd name="T97" fmla="*/ 138 h 146"/>
                <a:gd name="T98" fmla="*/ 148 w 228"/>
                <a:gd name="T99" fmla="*/ 142 h 146"/>
                <a:gd name="T100" fmla="*/ 152 w 228"/>
                <a:gd name="T101" fmla="*/ 145 h 146"/>
                <a:gd name="T102" fmla="*/ 156 w 228"/>
                <a:gd name="T103" fmla="*/ 146 h 146"/>
                <a:gd name="T104" fmla="*/ 161 w 228"/>
                <a:gd name="T105" fmla="*/ 145 h 146"/>
                <a:gd name="T106" fmla="*/ 165 w 228"/>
                <a:gd name="T107" fmla="*/ 142 h 146"/>
                <a:gd name="T108" fmla="*/ 225 w 228"/>
                <a:gd name="T109" fmla="*/ 82 h 146"/>
                <a:gd name="T110" fmla="*/ 226 w 228"/>
                <a:gd name="T111" fmla="*/ 80 h 146"/>
                <a:gd name="T112" fmla="*/ 227 w 228"/>
                <a:gd name="T113" fmla="*/ 79 h 146"/>
                <a:gd name="T114" fmla="*/ 228 w 228"/>
                <a:gd name="T115" fmla="*/ 72 h 146"/>
                <a:gd name="T116" fmla="*/ 227 w 228"/>
                <a:gd name="T117" fmla="*/ 68 h 146"/>
                <a:gd name="T118" fmla="*/ 226 w 228"/>
                <a:gd name="T119" fmla="*/ 66 h 146"/>
                <a:gd name="T120" fmla="*/ 225 w 228"/>
                <a:gd name="T121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146">
                  <a:moveTo>
                    <a:pt x="225" y="65"/>
                  </a:moveTo>
                  <a:lnTo>
                    <a:pt x="165" y="5"/>
                  </a:lnTo>
                  <a:lnTo>
                    <a:pt x="161" y="2"/>
                  </a:lnTo>
                  <a:lnTo>
                    <a:pt x="156" y="1"/>
                  </a:lnTo>
                  <a:lnTo>
                    <a:pt x="152" y="2"/>
                  </a:lnTo>
                  <a:lnTo>
                    <a:pt x="148" y="5"/>
                  </a:lnTo>
                  <a:lnTo>
                    <a:pt x="145" y="8"/>
                  </a:lnTo>
                  <a:lnTo>
                    <a:pt x="144" y="13"/>
                  </a:lnTo>
                  <a:lnTo>
                    <a:pt x="145" y="17"/>
                  </a:lnTo>
                  <a:lnTo>
                    <a:pt x="148" y="21"/>
                  </a:lnTo>
                  <a:lnTo>
                    <a:pt x="187" y="61"/>
                  </a:lnTo>
                  <a:lnTo>
                    <a:pt x="64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5" y="58"/>
                  </a:lnTo>
                  <a:lnTo>
                    <a:pt x="37" y="55"/>
                  </a:lnTo>
                  <a:lnTo>
                    <a:pt x="32" y="52"/>
                  </a:lnTo>
                  <a:lnTo>
                    <a:pt x="27" y="48"/>
                  </a:lnTo>
                  <a:lnTo>
                    <a:pt x="26" y="45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3" y="36"/>
                  </a:lnTo>
                  <a:lnTo>
                    <a:pt x="23" y="12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0" y="73"/>
                  </a:lnTo>
                  <a:lnTo>
                    <a:pt x="30" y="79"/>
                  </a:lnTo>
                  <a:lnTo>
                    <a:pt x="41" y="83"/>
                  </a:lnTo>
                  <a:lnTo>
                    <a:pt x="53" y="85"/>
                  </a:lnTo>
                  <a:lnTo>
                    <a:pt x="64" y="86"/>
                  </a:lnTo>
                  <a:lnTo>
                    <a:pt x="187" y="86"/>
                  </a:lnTo>
                  <a:lnTo>
                    <a:pt x="148" y="125"/>
                  </a:lnTo>
                  <a:lnTo>
                    <a:pt x="145" y="130"/>
                  </a:lnTo>
                  <a:lnTo>
                    <a:pt x="144" y="134"/>
                  </a:lnTo>
                  <a:lnTo>
                    <a:pt x="145" y="138"/>
                  </a:lnTo>
                  <a:lnTo>
                    <a:pt x="148" y="142"/>
                  </a:lnTo>
                  <a:lnTo>
                    <a:pt x="152" y="145"/>
                  </a:lnTo>
                  <a:lnTo>
                    <a:pt x="156" y="146"/>
                  </a:lnTo>
                  <a:lnTo>
                    <a:pt x="161" y="145"/>
                  </a:lnTo>
                  <a:lnTo>
                    <a:pt x="165" y="142"/>
                  </a:lnTo>
                  <a:lnTo>
                    <a:pt x="225" y="82"/>
                  </a:lnTo>
                  <a:lnTo>
                    <a:pt x="226" y="80"/>
                  </a:lnTo>
                  <a:lnTo>
                    <a:pt x="227" y="79"/>
                  </a:lnTo>
                  <a:lnTo>
                    <a:pt x="228" y="72"/>
                  </a:lnTo>
                  <a:lnTo>
                    <a:pt x="227" y="68"/>
                  </a:lnTo>
                  <a:lnTo>
                    <a:pt x="226" y="66"/>
                  </a:lnTo>
                  <a:lnTo>
                    <a:pt x="22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87">
              <a:extLst>
                <a:ext uri="{FF2B5EF4-FFF2-40B4-BE49-F238E27FC236}">
                  <a16:creationId xmlns:a16="http://schemas.microsoft.com/office/drawing/2014/main" id="{CA85A1E3-5078-4027-BAFF-0C6D14C74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3413" y="1446213"/>
              <a:ext cx="163513" cy="209550"/>
            </a:xfrm>
            <a:custGeom>
              <a:avLst/>
              <a:gdLst>
                <a:gd name="T0" fmla="*/ 278 w 410"/>
                <a:gd name="T1" fmla="*/ 132 h 529"/>
                <a:gd name="T2" fmla="*/ 278 w 410"/>
                <a:gd name="T3" fmla="*/ 12 h 529"/>
                <a:gd name="T4" fmla="*/ 398 w 410"/>
                <a:gd name="T5" fmla="*/ 132 h 529"/>
                <a:gd name="T6" fmla="*/ 278 w 410"/>
                <a:gd name="T7" fmla="*/ 132 h 529"/>
                <a:gd name="T8" fmla="*/ 406 w 410"/>
                <a:gd name="T9" fmla="*/ 123 h 529"/>
                <a:gd name="T10" fmla="*/ 286 w 410"/>
                <a:gd name="T11" fmla="*/ 3 h 529"/>
                <a:gd name="T12" fmla="*/ 282 w 410"/>
                <a:gd name="T13" fmla="*/ 1 h 529"/>
                <a:gd name="T14" fmla="*/ 278 w 410"/>
                <a:gd name="T15" fmla="*/ 0 h 529"/>
                <a:gd name="T16" fmla="*/ 13 w 410"/>
                <a:gd name="T17" fmla="*/ 0 h 529"/>
                <a:gd name="T18" fmla="*/ 0 w 410"/>
                <a:gd name="T19" fmla="*/ 0 h 529"/>
                <a:gd name="T20" fmla="*/ 0 w 410"/>
                <a:gd name="T21" fmla="*/ 12 h 529"/>
                <a:gd name="T22" fmla="*/ 0 w 410"/>
                <a:gd name="T23" fmla="*/ 518 h 529"/>
                <a:gd name="T24" fmla="*/ 1 w 410"/>
                <a:gd name="T25" fmla="*/ 522 h 529"/>
                <a:gd name="T26" fmla="*/ 4 w 410"/>
                <a:gd name="T27" fmla="*/ 526 h 529"/>
                <a:gd name="T28" fmla="*/ 7 w 410"/>
                <a:gd name="T29" fmla="*/ 528 h 529"/>
                <a:gd name="T30" fmla="*/ 13 w 410"/>
                <a:gd name="T31" fmla="*/ 529 h 529"/>
                <a:gd name="T32" fmla="*/ 398 w 410"/>
                <a:gd name="T33" fmla="*/ 529 h 529"/>
                <a:gd name="T34" fmla="*/ 402 w 410"/>
                <a:gd name="T35" fmla="*/ 528 h 529"/>
                <a:gd name="T36" fmla="*/ 406 w 410"/>
                <a:gd name="T37" fmla="*/ 526 h 529"/>
                <a:gd name="T38" fmla="*/ 409 w 410"/>
                <a:gd name="T39" fmla="*/ 522 h 529"/>
                <a:gd name="T40" fmla="*/ 410 w 410"/>
                <a:gd name="T41" fmla="*/ 518 h 529"/>
                <a:gd name="T42" fmla="*/ 410 w 410"/>
                <a:gd name="T43" fmla="*/ 132 h 529"/>
                <a:gd name="T44" fmla="*/ 409 w 410"/>
                <a:gd name="T45" fmla="*/ 127 h 529"/>
                <a:gd name="T46" fmla="*/ 406 w 410"/>
                <a:gd name="T47" fmla="*/ 12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0" h="529">
                  <a:moveTo>
                    <a:pt x="278" y="132"/>
                  </a:moveTo>
                  <a:lnTo>
                    <a:pt x="278" y="12"/>
                  </a:lnTo>
                  <a:lnTo>
                    <a:pt x="398" y="132"/>
                  </a:lnTo>
                  <a:lnTo>
                    <a:pt x="278" y="132"/>
                  </a:lnTo>
                  <a:close/>
                  <a:moveTo>
                    <a:pt x="406" y="123"/>
                  </a:move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8"/>
                  </a:lnTo>
                  <a:lnTo>
                    <a:pt x="13" y="529"/>
                  </a:lnTo>
                  <a:lnTo>
                    <a:pt x="398" y="529"/>
                  </a:lnTo>
                  <a:lnTo>
                    <a:pt x="402" y="528"/>
                  </a:lnTo>
                  <a:lnTo>
                    <a:pt x="406" y="526"/>
                  </a:lnTo>
                  <a:lnTo>
                    <a:pt x="409" y="522"/>
                  </a:lnTo>
                  <a:lnTo>
                    <a:pt x="410" y="518"/>
                  </a:lnTo>
                  <a:lnTo>
                    <a:pt x="410" y="132"/>
                  </a:lnTo>
                  <a:lnTo>
                    <a:pt x="409" y="127"/>
                  </a:lnTo>
                  <a:lnTo>
                    <a:pt x="40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6" name="Picture 5" descr="This image is an icon that says &quot;24Slides.&quot;">
            <a:hlinkClick r:id="rId2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Editing Data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Slides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2043112" y="2789343"/>
            <a:ext cx="2428875" cy="193572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If you would like to modify the data in the graphs and chart included in this template, simply right click on the diagram and select </a:t>
            </a: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Edit Data in Excel.</a:t>
            </a:r>
          </a:p>
          <a:p>
            <a:pPr>
              <a:lnSpc>
                <a:spcPts val="1900"/>
              </a:lnSpc>
            </a:pPr>
            <a:endParaRPr lang="en-US" sz="1400" i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Excel will then open and you can edit the relevant data.</a:t>
            </a:r>
          </a:p>
        </p:txBody>
      </p:sp>
      <p:pic>
        <p:nvPicPr>
          <p:cNvPr id="4" name="Picture 3" descr="This is an image of a bar chart and a screen shot explaining how to edit data in Excel. ">
            <a:extLst>
              <a:ext uri="{FF2B5EF4-FFF2-40B4-BE49-F238E27FC236}">
                <a16:creationId xmlns:a16="http://schemas.microsoft.com/office/drawing/2014/main" id="{05DB1F73-D09B-4348-9D26-3FCCB6C80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080" y="1901888"/>
            <a:ext cx="5961389" cy="3920842"/>
          </a:xfrm>
          <a:prstGeom prst="rect">
            <a:avLst/>
          </a:prstGeom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</p:spTree>
    <p:extLst>
      <p:ext uri="{BB962C8B-B14F-4D97-AF65-F5344CB8AC3E}">
        <p14:creationId xmlns:p14="http://schemas.microsoft.com/office/powerpoint/2010/main" val="227547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SPECIFICATION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DESIGN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DEVELOP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ANALYSIS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IMPLEMENT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TESTING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MARKET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1786303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4071326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9244" y="2928814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95256" y="2928814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292881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1107833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4749795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" idx="6"/>
            <a:endCxn id="41" idx="6"/>
          </p:cNvCxnSpPr>
          <p:nvPr/>
        </p:nvCxnSpPr>
        <p:spPr>
          <a:xfrm>
            <a:off x="3310732" y="2580053"/>
            <a:ext cx="12700" cy="2285023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3540125" y="3722564"/>
            <a:ext cx="569119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5696744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8082756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8881268" y="1901583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Management Objectives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618854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Objectives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17194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Project Objectives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Implementation Plan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Schedules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6614715" y="4631549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4228703" y="4631549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amet.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927301F-4FAD-47A6-987B-1D9C411B7CC1}"/>
              </a:ext>
            </a:extLst>
          </p:cNvPr>
          <p:cNvSpPr/>
          <p:nvPr/>
        </p:nvSpPr>
        <p:spPr>
          <a:xfrm>
            <a:off x="10576718" y="1668058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81D58D3-87D7-4D40-B59F-7F751F117F96}"/>
              </a:ext>
            </a:extLst>
          </p:cNvPr>
          <p:cNvSpPr/>
          <p:nvPr/>
        </p:nvSpPr>
        <p:spPr>
          <a:xfrm>
            <a:off x="10576718" y="3489039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amet.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AC2972F-490F-4F2F-8A08-930B8C850374}"/>
              </a:ext>
            </a:extLst>
          </p:cNvPr>
          <p:cNvSpPr/>
          <p:nvPr/>
        </p:nvSpPr>
        <p:spPr>
          <a:xfrm>
            <a:off x="10576718" y="5310019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amet.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266700" y="2346528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amet.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C109BEC-95E0-4EA0-B65C-A8353481F394}"/>
              </a:ext>
            </a:extLst>
          </p:cNvPr>
          <p:cNvSpPr/>
          <p:nvPr/>
        </p:nvSpPr>
        <p:spPr>
          <a:xfrm>
            <a:off x="266700" y="4631551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amet.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80D9891-284A-4274-989B-E3FBFD069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6" y="522898"/>
            <a:ext cx="4572000" cy="457566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E31AB3C-D1C7-43D7-A970-394EE7AFF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598" y="551197"/>
            <a:ext cx="4572000" cy="4572000"/>
          </a:xfrm>
          <a:prstGeom prst="rect">
            <a:avLst/>
          </a:prstGeom>
        </p:spPr>
      </p:pic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Poisoning is the mechanism most used by females for suicide in 2005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40.4%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POISONING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-1.19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0600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59.2%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Firearm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Mechanism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 2005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l="10000"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424483" y="4849285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53124" y="4917757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6" y="5521007"/>
            <a:ext cx="2429357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Extremely Significant Correlation Between Latitude and Suicide Rate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6" y="5000266"/>
            <a:ext cx="2570784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4.41 x 10</a:t>
            </a:r>
            <a:r>
              <a:rPr lang="en-US" sz="3200" baseline="300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-15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6" y="4748574"/>
            <a:ext cx="2570784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2005 P Value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3581401" y="5521007"/>
            <a:ext cx="2648271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Strong correlation in addition to significance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3581400" y="5000266"/>
            <a:ext cx="2648271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1.49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3581401" y="4748574"/>
            <a:ext cx="2648271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Regression Slope (b)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6552544" y="5524952"/>
            <a:ext cx="253784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Extremely Significant Correlation Between Latitude and Suicide Rate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6552543" y="5028564"/>
            <a:ext cx="2537848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1.29 x 10</a:t>
            </a:r>
            <a:r>
              <a:rPr lang="en-US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-13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6552544" y="4752519"/>
            <a:ext cx="2537848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2015 P Value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51755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and Latitude Worldwide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58B297-AF5C-4A33-A44D-E17D0C605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972718"/>
            <a:ext cx="5487650" cy="36584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42BA88-870B-46F7-99BD-4A7D11583F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50" y="972719"/>
            <a:ext cx="5487650" cy="365843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59965BA-9A94-4271-A37F-44969E35EAC8}"/>
              </a:ext>
            </a:extLst>
          </p:cNvPr>
          <p:cNvSpPr/>
          <p:nvPr/>
        </p:nvSpPr>
        <p:spPr>
          <a:xfrm>
            <a:off x="9460393" y="5521007"/>
            <a:ext cx="2271824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Strong correlation in addition to significance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C790A5-B8EF-43F2-84A4-0F79327F31DB}"/>
              </a:ext>
            </a:extLst>
          </p:cNvPr>
          <p:cNvSpPr/>
          <p:nvPr/>
        </p:nvSpPr>
        <p:spPr>
          <a:xfrm>
            <a:off x="9460393" y="5000266"/>
            <a:ext cx="2271824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1.03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5FF967-A196-43E5-ACA8-C65B1FD353BE}"/>
              </a:ext>
            </a:extLst>
          </p:cNvPr>
          <p:cNvSpPr/>
          <p:nvPr/>
        </p:nvSpPr>
        <p:spPr>
          <a:xfrm>
            <a:off x="9460393" y="4748574"/>
            <a:ext cx="2271824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Regression Slope (b)</a:t>
            </a:r>
          </a:p>
        </p:txBody>
      </p:sp>
    </p:spTree>
    <p:extLst>
      <p:ext uri="{BB962C8B-B14F-4D97-AF65-F5344CB8AC3E}">
        <p14:creationId xmlns:p14="http://schemas.microsoft.com/office/powerpoint/2010/main" val="77750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4271E33-4278-45E4-864F-E5887C218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097"/>
            <a:ext cx="4209114" cy="20264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2DDF55-6616-47AE-9D39-B19898585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5644"/>
            <a:ext cx="3825868" cy="3071225"/>
          </a:xfrm>
          <a:prstGeom prst="rect">
            <a:avLst/>
          </a:prstGeom>
        </p:spPr>
      </p:pic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Worldwide Heat Maps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DDDC028-BBDD-401D-A9D0-294A3BFFC6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782" y="578298"/>
            <a:ext cx="7782248" cy="31373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9C3DA8-C443-4269-BEAB-BCDAC14F7F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796" y="3720659"/>
            <a:ext cx="7782234" cy="3137341"/>
          </a:xfrm>
          <a:prstGeom prst="rect">
            <a:avLst/>
          </a:prstGeom>
        </p:spPr>
      </p:pic>
      <p:sp>
        <p:nvSpPr>
          <p:cNvPr id="151" name="Rectangle 150">
            <a:extLst>
              <a:ext uri="{FF2B5EF4-FFF2-40B4-BE49-F238E27FC236}">
                <a16:creationId xmlns:a16="http://schemas.microsoft.com/office/drawing/2014/main" id="{3D1FDF1A-CBDB-462F-9E1D-81D240118F33}"/>
              </a:ext>
            </a:extLst>
          </p:cNvPr>
          <p:cNvSpPr/>
          <p:nvPr/>
        </p:nvSpPr>
        <p:spPr>
          <a:xfrm>
            <a:off x="2931091" y="658706"/>
            <a:ext cx="618641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2005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1F23D79-DEAF-48F9-AEE8-C8CFB7B51D35}"/>
              </a:ext>
            </a:extLst>
          </p:cNvPr>
          <p:cNvSpPr/>
          <p:nvPr/>
        </p:nvSpPr>
        <p:spPr>
          <a:xfrm>
            <a:off x="2931091" y="3860276"/>
            <a:ext cx="548898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6828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6623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6419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1725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1521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1316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1292015" y="1357350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529115" y="1357350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7766215" y="1357350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1996865" y="5332295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5233965" y="5332295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8471065" y="5332295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</p:txBody>
      </p:sp>
      <p:grpSp>
        <p:nvGrpSpPr>
          <p:cNvPr id="41" name="Group 40" descr="Icon of human being and speech bubble.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4144646" y="2903628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Freeform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3" name="Group 52" descr="Icon of books.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5571346" y="2901918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Rectangle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Rectangle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Rectangle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Rectangle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0" name="Freeform 1671" descr="Icon of check mark.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6963181" y="2902974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" name="Freeform 3850" descr="Icon of lightning.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4904481" y="4108092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86" descr="Icon of magnifying glass to represent search.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6257227" y="4108092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3" name="Group 72" descr="Icon of computer monitors.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7667022" y="4107036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Freeform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POSITIVE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NEGATIVE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-106838" y="4864308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EXTERNAL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-106838" y="2758556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INTERNAL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604468"/>
            <a:ext cx="4162870" cy="10156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604468"/>
            <a:ext cx="4162870" cy="10156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32408" y="4710220"/>
            <a:ext cx="4162870" cy="10156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16039" y="4710220"/>
            <a:ext cx="4162870" cy="10156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219817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STRENGTH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219817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WEAKNESS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632399" y="4303915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OPPORTUNITY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4D1B01-F5DB-4D77-80D5-5CACEA0F7047}"/>
              </a:ext>
            </a:extLst>
          </p:cNvPr>
          <p:cNvSpPr/>
          <p:nvPr/>
        </p:nvSpPr>
        <p:spPr>
          <a:xfrm>
            <a:off x="6716039" y="4303915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THREAT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Project_Analysis_Presentation Pack.potx" id="{AC7781D2-6DCE-4385-A2F9-141B95078B19}" vid="{C6C96076-4D51-4042-A342-A7D2AA3703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722</Words>
  <Application>Microsoft Office PowerPoint</Application>
  <PresentationFormat>Widescreen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Segoe UI</vt:lpstr>
      <vt:lpstr>Segoe UI Light</vt:lpstr>
      <vt:lpstr>Office Theme</vt:lpstr>
      <vt:lpstr>Suicide Across the World Presentation</vt:lpstr>
      <vt:lpstr>Project analysis slide 2</vt:lpstr>
      <vt:lpstr>Project analysis slide 3</vt:lpstr>
      <vt:lpstr>Project analysis slide 4</vt:lpstr>
      <vt:lpstr>Project analysis slide 5</vt:lpstr>
      <vt:lpstr>Project analysis slide 5</vt:lpstr>
      <vt:lpstr>Project analysis slide 7</vt:lpstr>
      <vt:lpstr>Project analysis slide 6</vt:lpstr>
      <vt:lpstr>Project analysis slide 8</vt:lpstr>
      <vt:lpstr>Project analysis slide 10</vt:lpstr>
      <vt:lpstr>Thank You</vt:lpstr>
      <vt:lpstr>Project analysis slide 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2019-03-09T20:00:01Z</dcterms:created>
  <dcterms:modified xsi:type="dcterms:W3CDTF">2019-03-10T21:46:39Z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