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76" r:id="rId3"/>
    <p:sldId id="277" r:id="rId4"/>
    <p:sldId id="278" r:id="rId5"/>
    <p:sldId id="279" r:id="rId6"/>
    <p:sldId id="288" r:id="rId7"/>
    <p:sldId id="281" r:id="rId8"/>
    <p:sldId id="280" r:id="rId9"/>
    <p:sldId id="283" r:id="rId10"/>
    <p:sldId id="282" r:id="rId11"/>
    <p:sldId id="285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52" autoAdjust="0"/>
  </p:normalViewPr>
  <p:slideViewPr>
    <p:cSldViewPr snapToGrid="0" showGuides="1">
      <p:cViewPr varScale="1">
        <p:scale>
          <a:sx n="104" d="100"/>
          <a:sy n="104" d="100"/>
        </p:scale>
        <p:origin x="144" y="94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Project</a:t>
            </a:r>
            <a:r>
              <a:rPr lang="en-US" sz="1600" b="1" baseline="0" dirty="0"/>
              <a:t> Risk Analysis</a:t>
            </a:r>
            <a:endParaRPr lang="en-US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9-4F49-8CBC-B30308E5CF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9-4F49-8CBC-B30308E5CF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49-4F49-8CBC-B30308E5CF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49-4F49-8CBC-B30308E5CFD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49-4F49-8CBC-B30308E5CFD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649-4F49-8CBC-B30308E5CFD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649-4F49-8CBC-B30308E5C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63"/>
        <c:axId val="389775312"/>
        <c:axId val="389775968"/>
      </c:barChart>
      <c:catAx>
        <c:axId val="389775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9775968"/>
        <c:crosses val="autoZero"/>
        <c:auto val="1"/>
        <c:lblAlgn val="ctr"/>
        <c:lblOffset val="100"/>
        <c:noMultiLvlLbl val="0"/>
      </c:catAx>
      <c:valAx>
        <c:axId val="389775968"/>
        <c:scaling>
          <c:orientation val="minMax"/>
          <c:max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7753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Suicide Across the World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 descr="This image is a bar chart. ">
            <a:extLst>
              <a:ext uri="{FF2B5EF4-FFF2-40B4-BE49-F238E27FC236}">
                <a16:creationId xmlns:a16="http://schemas.microsoft.com/office/drawing/2014/main" id="{8B833BE5-F2DA-4155-B25C-866FA190E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1326935"/>
              </p:ext>
            </p:extLst>
          </p:nvPr>
        </p:nvGraphicFramePr>
        <p:xfrm>
          <a:off x="522777" y="1511874"/>
          <a:ext cx="6551476" cy="4367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elit. Duis suscipit in tellus ac bibendum. Sed congue lacus vitae tellus finibus, eu faucibus nisi ullamcorper.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3546456"/>
            <a:ext cx="4268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elit. Duis suscipit in tellus ac bibendum. Sed congue lacus vitae tellus finibus, eu faucibus nisi ullamcorper.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elit. Duis suscipit in tellus ac bibendum. Sed congue lacus vitae tellus finibus, eu faucibus nisi ullamcorper. </a:t>
            </a: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6" name="Group 15" descr="This image is an icon of four sheets of paper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415218" y="4652698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reeform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1" name="Group 20" descr="This image is an icon of two sheets of paper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9391405" y="3139847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reeform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2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Editing Data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Slides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2043112" y="2789343"/>
            <a:ext cx="2428875" cy="193572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If you would like to modify the data in the graphs and chart included in this template, simply right click on the diagram and select </a:t>
            </a: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Edit Data in Excel.</a:t>
            </a:r>
          </a:p>
          <a:p>
            <a:pPr>
              <a:lnSpc>
                <a:spcPts val="1900"/>
              </a:lnSpc>
            </a:pP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Excel will then open and you can edit the relevant data.</a:t>
            </a:r>
          </a:p>
        </p:txBody>
      </p:sp>
      <p:pic>
        <p:nvPicPr>
          <p:cNvPr id="4" name="Picture 3" descr="This is an image of a bar chart and a screen shot explaining how to edit data in Excel. ">
            <a:extLst>
              <a:ext uri="{FF2B5EF4-FFF2-40B4-BE49-F238E27FC236}">
                <a16:creationId xmlns:a16="http://schemas.microsoft.com/office/drawing/2014/main" id="{05DB1F73-D09B-4348-9D26-3FCCB6C80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080" y="1901888"/>
            <a:ext cx="5961389" cy="3920842"/>
          </a:xfrm>
          <a:prstGeom prst="rect">
            <a:avLst/>
          </a:prstGeom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</p:spTree>
    <p:extLst>
      <p:ext uri="{BB962C8B-B14F-4D97-AF65-F5344CB8AC3E}">
        <p14:creationId xmlns:p14="http://schemas.microsoft.com/office/powerpoint/2010/main" val="227547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SPECIFICATION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DESIGN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DEVELOP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ANALYSIS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IMPLEMENT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TESTING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1786303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407132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9244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95256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110783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3310732" y="2580053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540125" y="3722564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696744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8082756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881268" y="1901583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Management Objectives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61885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Objectives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Project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 Plan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614715" y="4631549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4228703" y="4631549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576718" y="1668058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0576718" y="3489039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10576718" y="5310019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amet.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266700" y="2346528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266700" y="4631551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amet.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80D9891-284A-4274-989B-E3FBFD069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6" y="522898"/>
            <a:ext cx="4572000" cy="45756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E31AB3C-D1C7-43D7-A970-394EE7AFF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598" y="551197"/>
            <a:ext cx="4572000" cy="4572000"/>
          </a:xfrm>
          <a:prstGeom prst="rect">
            <a:avLst/>
          </a:prstGeom>
        </p:spPr>
      </p:pic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Poisoning is the mechanism most used by females for suicide in 2005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40.4%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POISONING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-1.19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59.2%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Firearm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Mechanism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 2005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l="10000"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424483" y="484928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53124" y="4917757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6" y="5521007"/>
            <a:ext cx="2429357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Extremely Significant Correlation Between Latitude and Suicide Rate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6" y="5000266"/>
            <a:ext cx="257078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4.41 x 10</a:t>
            </a:r>
            <a:r>
              <a:rPr lang="en-US" sz="3200" baseline="300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-15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6" y="4748574"/>
            <a:ext cx="2570784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2005 P Value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3581401" y="5521007"/>
            <a:ext cx="2648271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Strong correlation in addition to significance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3581400" y="5000266"/>
            <a:ext cx="2648271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1.49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3581401" y="4748574"/>
            <a:ext cx="2648271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Regression Slope (b)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6552544" y="5524952"/>
            <a:ext cx="253784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Extremely Significant Correlation Between Latitude and Suicide Rate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6552543" y="5028564"/>
            <a:ext cx="2537848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1.29 x 10</a:t>
            </a:r>
            <a:r>
              <a:rPr lang="en-US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-13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6552544" y="4752519"/>
            <a:ext cx="2537848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2015 P Value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51755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and Latitude Worldwide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58B297-AF5C-4A33-A44D-E17D0C605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972718"/>
            <a:ext cx="5487650" cy="3658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42BA88-870B-46F7-99BD-4A7D11583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50" y="972719"/>
            <a:ext cx="5487650" cy="365843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59965BA-9A94-4271-A37F-44969E35EAC8}"/>
              </a:ext>
            </a:extLst>
          </p:cNvPr>
          <p:cNvSpPr/>
          <p:nvPr/>
        </p:nvSpPr>
        <p:spPr>
          <a:xfrm>
            <a:off x="9460393" y="5521007"/>
            <a:ext cx="2271824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Strong correlation in addition to significance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C790A5-B8EF-43F2-84A4-0F79327F31DB}"/>
              </a:ext>
            </a:extLst>
          </p:cNvPr>
          <p:cNvSpPr/>
          <p:nvPr/>
        </p:nvSpPr>
        <p:spPr>
          <a:xfrm>
            <a:off x="9460393" y="5000266"/>
            <a:ext cx="227182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1.03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5FF967-A196-43E5-ACA8-C65B1FD353BE}"/>
              </a:ext>
            </a:extLst>
          </p:cNvPr>
          <p:cNvSpPr/>
          <p:nvPr/>
        </p:nvSpPr>
        <p:spPr>
          <a:xfrm>
            <a:off x="9460393" y="4748574"/>
            <a:ext cx="2271824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Regression Slope (b)</a:t>
            </a:r>
          </a:p>
        </p:txBody>
      </p:sp>
    </p:spTree>
    <p:extLst>
      <p:ext uri="{BB962C8B-B14F-4D97-AF65-F5344CB8AC3E}">
        <p14:creationId xmlns:p14="http://schemas.microsoft.com/office/powerpoint/2010/main" val="77750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4271E33-4278-45E4-864F-E5887C218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097"/>
            <a:ext cx="4209114" cy="20264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2DDF55-6616-47AE-9D39-B19898585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5644"/>
            <a:ext cx="3825868" cy="3071225"/>
          </a:xfrm>
          <a:prstGeom prst="rect">
            <a:avLst/>
          </a:prstGeom>
        </p:spPr>
      </p:pic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Worldwide Heat Maps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DDDC028-BBDD-401D-A9D0-294A3BFFC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782" y="578298"/>
            <a:ext cx="7782248" cy="31373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9C3DA8-C443-4269-BEAB-BCDAC14F7F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796" y="3720659"/>
            <a:ext cx="7782234" cy="3137341"/>
          </a:xfrm>
          <a:prstGeom prst="rect">
            <a:avLst/>
          </a:prstGeom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3D1FDF1A-CBDB-462F-9E1D-81D240118F33}"/>
              </a:ext>
            </a:extLst>
          </p:cNvPr>
          <p:cNvSpPr/>
          <p:nvPr/>
        </p:nvSpPr>
        <p:spPr>
          <a:xfrm>
            <a:off x="2931091" y="658706"/>
            <a:ext cx="618641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2005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1F23D79-DEAF-48F9-AEE8-C8CFB7B51D35}"/>
              </a:ext>
            </a:extLst>
          </p:cNvPr>
          <p:cNvSpPr/>
          <p:nvPr/>
        </p:nvSpPr>
        <p:spPr>
          <a:xfrm>
            <a:off x="2931091" y="3860276"/>
            <a:ext cx="548898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292015" y="1357350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529115" y="1357350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7766215" y="1357350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996865" y="5332295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233965" y="5332295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471065" y="5332295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grpSp>
        <p:nvGrpSpPr>
          <p:cNvPr id="41" name="Group 40" descr="Icon of human being and speech bubble.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e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52" descr="Icon of books.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angle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Rectangle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Rectangle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Rectangle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63181" y="290297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Freeform 3850" descr="Icon of lightning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86" descr="Icon of magnifying glass to represent search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3" name="Group 72" descr="Icon of computer monitors.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7022" y="410703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e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POSITIVE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NEGATIVE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EXTERNAL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INTERNAL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1015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1015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1015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1015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STRENGTH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WEAKNESS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OPPORTUNITY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THREAT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722</Words>
  <Application>Microsoft Office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Segoe UI</vt:lpstr>
      <vt:lpstr>Segoe UI Light</vt:lpstr>
      <vt:lpstr>Office Theme</vt:lpstr>
      <vt:lpstr>Suicide Across the World Presentation</vt:lpstr>
      <vt:lpstr>Project analysis slide 2</vt:lpstr>
      <vt:lpstr>Project analysis slide 3</vt:lpstr>
      <vt:lpstr>Project analysis slide 4</vt:lpstr>
      <vt:lpstr>Project analysis slide 5</vt:lpstr>
      <vt:lpstr>Project analysis slide 5</vt:lpstr>
      <vt:lpstr>Project analysis slide 7</vt:lpstr>
      <vt:lpstr>Project analysis slide 6</vt:lpstr>
      <vt:lpstr>Project analysis slide 8</vt:lpstr>
      <vt:lpstr>Project analysis slide 10</vt:lpstr>
      <vt:lpstr>Thank You</vt:lpstr>
      <vt:lpstr>Project analysis slide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2019-03-09T20:00:01Z</dcterms:created>
  <dcterms:modified xsi:type="dcterms:W3CDTF">2019-03-10T21:46:19Z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