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56" r:id="rId2"/>
    <p:sldId id="277" r:id="rId3"/>
    <p:sldId id="303" r:id="rId4"/>
    <p:sldId id="288" r:id="rId5"/>
    <p:sldId id="304" r:id="rId6"/>
    <p:sldId id="290" r:id="rId7"/>
    <p:sldId id="298" r:id="rId8"/>
    <p:sldId id="299" r:id="rId9"/>
    <p:sldId id="301" r:id="rId10"/>
    <p:sldId id="300" r:id="rId11"/>
    <p:sldId id="302" r:id="rId12"/>
    <p:sldId id="279" r:id="rId13"/>
    <p:sldId id="289" r:id="rId14"/>
    <p:sldId id="285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B8499A-2E29-4FFD-897F-CFBA48A2F0C5}">
          <p14:sldIdLst>
            <p14:sldId id="256"/>
            <p14:sldId id="277"/>
          </p14:sldIdLst>
        </p14:section>
        <p14:section name="Saurabh" id="{79D07EE0-68B2-4535-97D5-3A4D667093EF}">
          <p14:sldIdLst>
            <p14:sldId id="303"/>
            <p14:sldId id="288"/>
            <p14:sldId id="304"/>
            <p14:sldId id="290"/>
          </p14:sldIdLst>
        </p14:section>
        <p14:section name="Tuyet" id="{D54BB15E-7AAD-42AF-8D0D-A71367F2DE61}">
          <p14:sldIdLst>
            <p14:sldId id="298"/>
            <p14:sldId id="299"/>
            <p14:sldId id="301"/>
          </p14:sldIdLst>
        </p14:section>
        <p14:section name="John" id="{80A9F654-4FC7-4F32-B30A-C39F7ACB645E}">
          <p14:sldIdLst>
            <p14:sldId id="300"/>
            <p14:sldId id="302"/>
          </p14:sldIdLst>
        </p14:section>
        <p14:section name="Fabio" id="{6820C2E8-9C4A-45AE-BB51-B3774C723DC0}">
          <p14:sldIdLst>
            <p14:sldId id="279"/>
            <p14:sldId id="289"/>
            <p14:sldId id="285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5692" autoAdjust="0"/>
  </p:normalViewPr>
  <p:slideViewPr>
    <p:cSldViewPr snapToGrid="0" showGuides="1">
      <p:cViewPr varScale="1">
        <p:scale>
          <a:sx n="84" d="100"/>
          <a:sy n="84" d="100"/>
        </p:scale>
        <p:origin x="1024" y="3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Mental Health Analysis is a Better Title (??) My 2 Cents… Saurabh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suicide rates and its correlation with latitude.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8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Eastern Europe and, Korea and Japan clearly have higher that average suicide rates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Suicide reporting to Who varies and African nations have little data in the data set used for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5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869C-0C66-4BC5-AEE2-8DCAF68DE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DF68-A75C-44B2-9343-4A4C2E78B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F8D7-16DE-4493-A452-9460F9F3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64A0-B9E4-4842-AD92-2496FEE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0016-E420-4AE3-BAF7-11759575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1D06-5DF7-486F-BEE2-D24CC8C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668D6-9754-44CC-9EB3-A94C8653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3542-24B5-4809-BE9D-117BCE57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EFD0-A438-4A89-9FB6-99F3B393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E7C3-7CA0-4C7D-B0AC-36C3067F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F0EEC-C1DA-4D07-917F-1852700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803E9-1D8D-4248-AED2-6C5B5AD9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1605-C07E-40C6-96F1-E1FDA64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8040-D275-4343-8F9D-2F2005AA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21E0-9631-4110-9FD1-D9436C0B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6B61-6E68-49F2-BCE9-9AE9C0DE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0B15-34F2-4CDD-81DF-B0AD8E19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ECD0-37CA-40E9-8001-B1B3F920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719F-B46B-4540-B024-6BA17BF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AA9D-B2E9-412F-A6D2-3A68BEA1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4A2F-E68D-43E4-BA2C-611749F7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AEC7-4DE0-45C9-AEB8-7819578E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2959-1498-4ECB-AD6C-57158323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76BC-73A3-4A49-940B-85AE68C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E744-9BC9-43C7-B1AC-63F39B3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7EA-CC5C-429D-9372-759841E5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0BD8-4658-40A6-966B-DB834ED98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CDFA-82D9-419A-848B-F169CFC9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67EBB-AB71-4F4E-9E6C-F5F5E1E8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A6AF-5E03-40D8-B494-E78EE326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5FC9B-9CF0-4775-98D8-02F1829D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7C7A-6704-4913-9DB0-BAD9D55D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349F2-69F6-4175-AAE8-FE85238E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A301-811D-49AB-A3B1-DEC851D9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F0917-A385-472F-8718-7531EAE9A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2A0-371C-4B9B-9C3C-BDBEFD944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65B39-AA0B-4D77-AE4D-95A7D96D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67325-2705-40DA-9D23-5C6BE6E9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3AB3-9496-42D4-AFF3-E5DF9457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EAE5-D0EE-48CA-8BB1-732757A4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97B04-5FAC-4D90-B3C9-B6DCE0E9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84B85-4619-4B29-BD11-168E5E52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8173-2A45-4347-B7AF-96C31B5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2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DAB22-AA95-4687-9BC1-72ACBB72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3F5E8-DEA4-4BB0-B32D-2C1894EC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FDCB6-01D0-4691-8AEB-7F65CAD7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16E-2A16-42A3-B238-AFD80684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30E0-3203-4DFC-A748-0C3D657F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C169-2A5E-4D97-9E2D-674397180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1D4A7-8307-4BCD-A422-D7C385A5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73A-6DF7-44B3-B3B2-974B7832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D26F8-298C-4BF4-A132-FF670067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47EF-E8BD-4E2A-AD41-F2841CA4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CAED3-9348-4FAE-BF8C-D9775613D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D749-C64D-4BE8-BEC3-17E9C9B3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8E78-3863-44AB-9DB5-0DB1C002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371A-E122-4248-9DA5-B63F736F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7913-51D8-4426-80DD-319C86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AEAD-C36F-4B0A-B931-17D65D23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89B1-8293-488D-ABF8-6DF252DE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CFA9-54FF-405A-B03A-C93C48761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4AED-E510-4FEA-B88F-2111B4C8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8C75-E41C-4F79-9C24-8B7E034C6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yellow_ribbon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273" y="4785159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SUICIDE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BAE5E-1DF4-4535-89D5-E34453C5A83F}"/>
              </a:ext>
            </a:extLst>
          </p:cNvPr>
          <p:cNvSpPr txBox="1"/>
          <p:nvPr/>
        </p:nvSpPr>
        <p:spPr>
          <a:xfrm>
            <a:off x="4724400" y="7577572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yellow_ribbon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7" name="Picture 2" descr="Image result for suicide awareness ribbon">
            <a:extLst>
              <a:ext uri="{FF2B5EF4-FFF2-40B4-BE49-F238E27FC236}">
                <a16:creationId xmlns:a16="http://schemas.microsoft.com/office/drawing/2014/main" id="{33E07ACE-22CE-4CAC-90B8-6C9E0B61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99" y="2019812"/>
            <a:ext cx="2357747" cy="305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ADF3EF-CA74-47B8-833C-B6D81736A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645012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A0D780-0940-4596-AB9C-DD27CF6EB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71348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2059BBE-7ED6-493D-8359-688C765073BE}"/>
              </a:ext>
            </a:extLst>
          </p:cNvPr>
          <p:cNvSpPr/>
          <p:nvPr/>
        </p:nvSpPr>
        <p:spPr>
          <a:xfrm>
            <a:off x="838206" y="5316734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369CC-DC73-4A54-BDBA-4EE27D32CC8E}"/>
              </a:ext>
            </a:extLst>
          </p:cNvPr>
          <p:cNvSpPr/>
          <p:nvPr/>
        </p:nvSpPr>
        <p:spPr>
          <a:xfrm>
            <a:off x="838206" y="4795993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9DB7C-ACD1-4B91-B73F-BE89C7DEA223}"/>
              </a:ext>
            </a:extLst>
          </p:cNvPr>
          <p:cNvSpPr/>
          <p:nvPr/>
        </p:nvSpPr>
        <p:spPr>
          <a:xfrm>
            <a:off x="838206" y="4544301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C57B5-3156-4BC7-A8C4-8EA5C76F3276}"/>
              </a:ext>
            </a:extLst>
          </p:cNvPr>
          <p:cNvSpPr/>
          <p:nvPr/>
        </p:nvSpPr>
        <p:spPr>
          <a:xfrm>
            <a:off x="3581402" y="5316734"/>
            <a:ext cx="2313560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41298F-80CA-4045-AC94-E48B372B1F81}"/>
              </a:ext>
            </a:extLst>
          </p:cNvPr>
          <p:cNvSpPr/>
          <p:nvPr/>
        </p:nvSpPr>
        <p:spPr>
          <a:xfrm>
            <a:off x="3581400" y="4795993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6FF89-314B-497E-94A4-797A67460E26}"/>
              </a:ext>
            </a:extLst>
          </p:cNvPr>
          <p:cNvSpPr/>
          <p:nvPr/>
        </p:nvSpPr>
        <p:spPr>
          <a:xfrm>
            <a:off x="3581401" y="4544301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F30CE-C250-4898-BDCA-08AF3871A86B}"/>
              </a:ext>
            </a:extLst>
          </p:cNvPr>
          <p:cNvSpPr/>
          <p:nvPr/>
        </p:nvSpPr>
        <p:spPr>
          <a:xfrm>
            <a:off x="6552544" y="5320679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E7A681-5AF5-49DA-B2C4-6425B0264481}"/>
              </a:ext>
            </a:extLst>
          </p:cNvPr>
          <p:cNvSpPr/>
          <p:nvPr/>
        </p:nvSpPr>
        <p:spPr>
          <a:xfrm>
            <a:off x="6552543" y="4824291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B08B7F-7A3A-4743-9169-13F48846CD66}"/>
              </a:ext>
            </a:extLst>
          </p:cNvPr>
          <p:cNvSpPr/>
          <p:nvPr/>
        </p:nvSpPr>
        <p:spPr>
          <a:xfrm>
            <a:off x="6552544" y="4548246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04272A6-1F0E-4E7B-AD53-639B9397A629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Latitude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DC492D-3284-427E-A93E-C06C6630F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14355"/>
            <a:ext cx="5487650" cy="3658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FC23C0-9C05-478E-9EAB-68659F5AA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894899"/>
            <a:ext cx="5487650" cy="36584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B0D0DF-756A-4955-8667-DB85E14239FF}"/>
              </a:ext>
            </a:extLst>
          </p:cNvPr>
          <p:cNvSpPr/>
          <p:nvPr/>
        </p:nvSpPr>
        <p:spPr>
          <a:xfrm>
            <a:off x="9460393" y="5316734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02720-DAFE-439B-8BAD-C8016FDDF123}"/>
              </a:ext>
            </a:extLst>
          </p:cNvPr>
          <p:cNvSpPr/>
          <p:nvPr/>
        </p:nvSpPr>
        <p:spPr>
          <a:xfrm>
            <a:off x="9460393" y="4795993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E1829-EE67-4E34-B5D3-5D2B2DCAA199}"/>
              </a:ext>
            </a:extLst>
          </p:cNvPr>
          <p:cNvSpPr/>
          <p:nvPr/>
        </p:nvSpPr>
        <p:spPr>
          <a:xfrm>
            <a:off x="9460393" y="4544301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C8F85B-54DF-4254-9D89-CC30DE48F324}"/>
              </a:ext>
            </a:extLst>
          </p:cNvPr>
          <p:cNvSpPr txBox="1"/>
          <p:nvPr/>
        </p:nvSpPr>
        <p:spPr>
          <a:xfrm>
            <a:off x="2355771" y="5919984"/>
            <a:ext cx="725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dirty="0"/>
              <a:t>Suicide rates appear to be strongly correlated with increased latitudes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correlation decreased slightly from 2005 to 2015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C7837-D8F2-419E-BDD4-69B36D97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FCE03-0568-45DC-A00E-E2F5DEE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9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2"/>
            <a:ext cx="1156716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Latitude Analysis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88F8AB-49C6-4DE6-ABD2-38BE4A1E3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1" y="4027684"/>
            <a:ext cx="6858000" cy="2764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28A0F7-95B4-434D-B1AA-9C9138215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1" y="1012046"/>
            <a:ext cx="6858000" cy="27647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0E9671-AC47-4552-A33B-62E682051E27}"/>
              </a:ext>
            </a:extLst>
          </p:cNvPr>
          <p:cNvSpPr/>
          <p:nvPr/>
        </p:nvSpPr>
        <p:spPr>
          <a:xfrm>
            <a:off x="228600" y="924631"/>
            <a:ext cx="618641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50227A-D0C0-4D8B-A477-ED6BE67F4437}"/>
              </a:ext>
            </a:extLst>
          </p:cNvPr>
          <p:cNvSpPr/>
          <p:nvPr/>
        </p:nvSpPr>
        <p:spPr>
          <a:xfrm>
            <a:off x="180317" y="3994418"/>
            <a:ext cx="548898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latin typeface="+mj-l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D7C199-E823-4286-B69C-6F1E5E005314}"/>
              </a:ext>
            </a:extLst>
          </p:cNvPr>
          <p:cNvSpPr txBox="1"/>
          <p:nvPr/>
        </p:nvSpPr>
        <p:spPr>
          <a:xfrm>
            <a:off x="7867843" y="1058432"/>
            <a:ext cx="3927917" cy="369332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44" y="1154759"/>
            <a:ext cx="4209114" cy="2026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39" y="3676807"/>
            <a:ext cx="3825868" cy="30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0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BDD9B1-362A-424A-A368-EC504FA9BFAA}"/>
              </a:ext>
            </a:extLst>
          </p:cNvPr>
          <p:cNvSpPr txBox="1"/>
          <p:nvPr/>
        </p:nvSpPr>
        <p:spPr>
          <a:xfrm>
            <a:off x="1551865" y="1045545"/>
            <a:ext cx="98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Females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A90CE-1862-41ED-AE2C-79C1EA15B957}"/>
              </a:ext>
            </a:extLst>
          </p:cNvPr>
          <p:cNvSpPr txBox="1"/>
          <p:nvPr/>
        </p:nvSpPr>
        <p:spPr>
          <a:xfrm>
            <a:off x="9657640" y="1035477"/>
            <a:ext cx="98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Males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BFC26-2FE4-4F8B-A4BC-9535CF1BA0A0}"/>
              </a:ext>
            </a:extLst>
          </p:cNvPr>
          <p:cNvSpPr txBox="1"/>
          <p:nvPr/>
        </p:nvSpPr>
        <p:spPr>
          <a:xfrm>
            <a:off x="6096000" y="6552084"/>
            <a:ext cx="5881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Source: National Center for Health Statistics (https://data.cdc.gov/NHCHS/NCHS-Injury-Mortality-United-States/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69AC63-8419-47EB-BBC9-90497419EEDF}"/>
              </a:ext>
            </a:extLst>
          </p:cNvPr>
          <p:cNvSpPr txBox="1"/>
          <p:nvPr/>
        </p:nvSpPr>
        <p:spPr>
          <a:xfrm>
            <a:off x="1551865" y="1024508"/>
            <a:ext cx="98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Females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72371-B6DC-4E80-9454-1124483FC7DC}"/>
              </a:ext>
            </a:extLst>
          </p:cNvPr>
          <p:cNvSpPr txBox="1"/>
          <p:nvPr/>
        </p:nvSpPr>
        <p:spPr>
          <a:xfrm>
            <a:off x="9657641" y="1043920"/>
            <a:ext cx="98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Males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DAC73-CC5A-4E6B-9E7D-2DDED62CDFB9}"/>
              </a:ext>
            </a:extLst>
          </p:cNvPr>
          <p:cNvSpPr txBox="1"/>
          <p:nvPr/>
        </p:nvSpPr>
        <p:spPr>
          <a:xfrm>
            <a:off x="6096000" y="6552084"/>
            <a:ext cx="5881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Source: National Center for Health Statistics (https://data.cdc.gov/NHCHS/NCHS-Injury-Mortality-United-States/</a:t>
            </a:r>
          </a:p>
        </p:txBody>
      </p:sp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B5EC9-BD12-4CBD-BDA2-7460B84C04DC}"/>
              </a:ext>
            </a:extLst>
          </p:cNvPr>
          <p:cNvSpPr txBox="1"/>
          <p:nvPr/>
        </p:nvSpPr>
        <p:spPr>
          <a:xfrm>
            <a:off x="2354622" y="5537767"/>
            <a:ext cx="748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 you are dealing with suicidal thoughts you can receive immediate help by visiting resources such as Suicide.org, or by calling 1-800-SUICIDE in the US.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FCB-99A7-42D4-B913-AD8AB6E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559201"/>
          </a:xfrm>
        </p:spPr>
        <p:txBody>
          <a:bodyPr>
            <a:normAutofit fontScale="90000"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95DB-06AC-4C2D-8379-2B1E8A3E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5899"/>
            <a:ext cx="10515600" cy="47934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Suicide Rate Analysis per each year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/>
              <a:t>Years 2015, 2010 and 2000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Within each year analysis split per each gender 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Gender categories: Male, Female &amp; Both Sexes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Pie Chart shows the top 10 countries sorted with highest suicide rates for each gender category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Identified 3 countries that are common in all the 3 pie charts.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% number  = Size of pie slice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Pulled out the Age group data separately for 3 common countries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graphs on the right side of the slides shows 4 lines in age groups (5-14, 15-49, 50-69, and 70+).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X axis represents the Time period  2000, 2010 &amp; 2015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Y axis represent the Suicide rate per 100,000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5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FCB-99A7-42D4-B913-AD8AB6E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559201"/>
          </a:xfrm>
        </p:spPr>
        <p:txBody>
          <a:bodyPr>
            <a:normAutofit fontScale="90000"/>
          </a:bodyPr>
          <a:lstStyle/>
          <a:p>
            <a:r>
              <a:rPr lang="en-US" dirty="0"/>
              <a:t>Countries and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95DB-06AC-4C2D-8379-2B1E8A3E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5899"/>
            <a:ext cx="10515600" cy="47934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Cote d'Ivoire is a country in West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Guyana is a country in South America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Suriname is a country in South America next to Guyana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Republic of Korea aka South Korea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Lesotho is a country in Africa Landlocked country by South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Uganda is a country in East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Nigeria is a country in West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Sierra Leone is a country in West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Belarus is a neighboring country to Lithuania in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Lithuania is a neighboring country to Belarus  in Europe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7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FCB-99A7-42D4-B913-AD8AB6E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419100"/>
            <a:ext cx="10515600" cy="559201"/>
          </a:xfrm>
        </p:spPr>
        <p:txBody>
          <a:bodyPr>
            <a:normAutofit fontScale="90000"/>
          </a:bodyPr>
          <a:lstStyle/>
          <a:p>
            <a:r>
              <a:rPr lang="en-US" dirty="0"/>
              <a:t>Backup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194C66-198C-4153-8943-C2AAC10A28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389313" y="87313"/>
          <a:ext cx="4711700" cy="628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4172107" imgH="5562533" progId="Excel.Sheet.12">
                  <p:embed/>
                </p:oleObj>
              </mc:Choice>
              <mc:Fallback>
                <p:oleObj name="Worksheet" r:id="rId3" imgW="4172107" imgH="5562533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0194C66-198C-4153-8943-C2AAC10A28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9313" y="87313"/>
                        <a:ext cx="4711700" cy="628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02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GENDER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AGE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GDP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LATITUDE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MECHANISM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suicide rates between different genders.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 suicide rates by different age groups.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61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global suicide rates and the  correlation with country’s GDP.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61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suicide rates and its correlation with Latitude.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047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different mechanisms used to commit suicide between sexes and age groups. 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Graphic 9" descr="Earth Globe Americas">
            <a:extLst>
              <a:ext uri="{FF2B5EF4-FFF2-40B4-BE49-F238E27FC236}">
                <a16:creationId xmlns:a16="http://schemas.microsoft.com/office/drawing/2014/main" id="{ECE0C307-F76A-4AC0-98D0-770182934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1854" y="2331237"/>
            <a:ext cx="384048" cy="384048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09CB8DA8-9BED-4C5D-9EA0-DD24943BF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4014" y="2290291"/>
            <a:ext cx="384048" cy="384048"/>
          </a:xfrm>
          <a:prstGeom prst="rect">
            <a:avLst/>
          </a:prstGeom>
        </p:spPr>
      </p:pic>
      <p:pic>
        <p:nvPicPr>
          <p:cNvPr id="1026" name="Picture 2" descr="https://qph.fs.quoracdn.net/main-qimg-df3115162a8682a59cc7202dea7817a3">
            <a:extLst>
              <a:ext uri="{FF2B5EF4-FFF2-40B4-BE49-F238E27FC236}">
                <a16:creationId xmlns:a16="http://schemas.microsoft.com/office/drawing/2014/main" id="{4160EF56-D6BE-42DB-8CCC-08116CCD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44" y="2290291"/>
            <a:ext cx="384048" cy="3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Heart">
            <a:extLst>
              <a:ext uri="{FF2B5EF4-FFF2-40B4-BE49-F238E27FC236}">
                <a16:creationId xmlns:a16="http://schemas.microsoft.com/office/drawing/2014/main" id="{950B7A15-74C8-4DA3-A4F2-85EE2AF94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33938" y="2394626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42761" y="1507373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11.7 %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8.7 %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42761" y="120406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49583" y="30520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8776" y="275092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Cote d’Ivoire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42761" y="4925785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8.5 %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42761" y="460668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6F755-9063-454C-B3CD-17EA935A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" y="630652"/>
            <a:ext cx="3474720" cy="1946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E6159-1171-4DE1-81BC-A6289DE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5" y="2494936"/>
            <a:ext cx="3474720" cy="2111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74747-7A66-4311-B47E-0F97C932E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" y="4606689"/>
            <a:ext cx="4105693" cy="21031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30" y="930547"/>
            <a:ext cx="3752027" cy="2501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9CC250-7344-4B51-B64C-0953B5DBA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42" y="3429000"/>
            <a:ext cx="3752004" cy="25013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C6DC61-9E90-4E6E-97F2-C5385FCE8F0C}"/>
              </a:ext>
            </a:extLst>
          </p:cNvPr>
          <p:cNvSpPr/>
          <p:nvPr/>
        </p:nvSpPr>
        <p:spPr>
          <a:xfrm>
            <a:off x="4476448" y="6148493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% number = pie size from among the top 10 countries with highest Suicide rate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2CFE6E-D9B6-42D4-B21F-8CE44C0F6AF2}"/>
              </a:ext>
            </a:extLst>
          </p:cNvPr>
          <p:cNvSpPr/>
          <p:nvPr/>
        </p:nvSpPr>
        <p:spPr>
          <a:xfrm>
            <a:off x="8386401" y="6087735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2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Common countries from all genders analyzed by age groups.</a:t>
            </a:r>
          </a:p>
        </p:txBody>
      </p:sp>
    </p:spTree>
    <p:extLst>
      <p:ext uri="{BB962C8B-B14F-4D97-AF65-F5344CB8AC3E}">
        <p14:creationId xmlns:p14="http://schemas.microsoft.com/office/powerpoint/2010/main" val="39022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50476" y="1327359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10.2 %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66097" y="106053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085" y="2902282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7.5 %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087" y="2629426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Suriname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088" y="47314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455993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9" y="930546"/>
            <a:ext cx="3840480" cy="25603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FF9684-B093-4F27-B1C6-608E6960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" y="713102"/>
            <a:ext cx="32004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AB48-B84C-4057-BD62-B0B0E499C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2630310"/>
            <a:ext cx="3200400" cy="1825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41955-8372-46E6-BBE8-6B989CF7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4506301"/>
            <a:ext cx="3200400" cy="190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2544D-5BAC-41FF-B282-6E92E46B1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49" y="3490866"/>
            <a:ext cx="3840480" cy="25603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83007E-F5DA-428E-9336-B6D47492E0CA}"/>
              </a:ext>
            </a:extLst>
          </p:cNvPr>
          <p:cNvSpPr/>
          <p:nvPr/>
        </p:nvSpPr>
        <p:spPr>
          <a:xfrm>
            <a:off x="4315794" y="6093481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% number = pie size from among the top 10 countries with highest Suicide rate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51298-C457-4BD0-978C-C4AFDC8E04CA}"/>
              </a:ext>
            </a:extLst>
          </p:cNvPr>
          <p:cNvSpPr/>
          <p:nvPr/>
        </p:nvSpPr>
        <p:spPr>
          <a:xfrm>
            <a:off x="8225747" y="6032723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2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Common countries from all genders analyzed by age groups.</a:t>
            </a:r>
          </a:p>
        </p:txBody>
      </p:sp>
    </p:spTree>
    <p:extLst>
      <p:ext uri="{BB962C8B-B14F-4D97-AF65-F5344CB8AC3E}">
        <p14:creationId xmlns:p14="http://schemas.microsoft.com/office/powerpoint/2010/main" val="374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2000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57554" y="1458013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57554" y="117698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Russian Federation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4" y="292933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13.8 %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13.6 %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64512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Lithuania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440685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16.1 %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57554" y="4120006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Lesotho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242EB3-7A07-456B-83E3-731D5233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4635892"/>
            <a:ext cx="3304505" cy="204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6B9AF-95A9-42F2-8E2B-E9212560A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0" y="2587916"/>
            <a:ext cx="3133160" cy="2047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86D8A5-8617-4726-9210-1F892D36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1" y="597146"/>
            <a:ext cx="3133160" cy="204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5C609-0DC8-4D8E-80B2-33173317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4636296"/>
            <a:ext cx="3029157" cy="2019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67355-5CCB-48D6-AF76-C6C9C7903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2555097"/>
            <a:ext cx="3029157" cy="2019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E9474E-5FA0-4439-9A3A-5EA53E53B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661" y="622626"/>
            <a:ext cx="3033744" cy="202249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A833543-C6F7-4789-8389-8071B02BB7A9}"/>
              </a:ext>
            </a:extLst>
          </p:cNvPr>
          <p:cNvSpPr/>
          <p:nvPr/>
        </p:nvSpPr>
        <p:spPr>
          <a:xfrm>
            <a:off x="4476448" y="5503308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% number = pie size from among the top 10 countries with highest Suicide rate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9DC07C-4E41-40AE-8D54-A9DD0369FA3B}"/>
              </a:ext>
            </a:extLst>
          </p:cNvPr>
          <p:cNvSpPr/>
          <p:nvPr/>
        </p:nvSpPr>
        <p:spPr>
          <a:xfrm>
            <a:off x="4476448" y="6041696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2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Common countries from all genders analyzed by age groups.</a:t>
            </a:r>
          </a:p>
        </p:txBody>
      </p:sp>
    </p:spTree>
    <p:extLst>
      <p:ext uri="{BB962C8B-B14F-4D97-AF65-F5344CB8AC3E}">
        <p14:creationId xmlns:p14="http://schemas.microsoft.com/office/powerpoint/2010/main" val="38970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Years: 2000 - 2015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464184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male and both sex gender categories.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14065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Kazakhstan, Belarus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456302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India, Lesotho, Uganda, Nigeria, Sierra Leone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500603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categories.in year 2000 only.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China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D86A5F-5E10-4AC3-B7D0-EEA2839E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8" y="3644478"/>
            <a:ext cx="4084684" cy="272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EB6FF-E338-46E0-9BAC-0A5CAAE7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6" y="3611904"/>
            <a:ext cx="4084684" cy="2723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6533A0-B1E3-4E71-B12F-7DA930F40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733180"/>
            <a:ext cx="4084684" cy="2723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E5DFD-BF29-4AB1-BDF7-D91F57B6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" y="813330"/>
            <a:ext cx="4084684" cy="27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2"/>
            <a:ext cx="11567160" cy="16065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GDP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26B341-90AC-4E82-A931-930010C95209}"/>
              </a:ext>
            </a:extLst>
          </p:cNvPr>
          <p:cNvPicPr/>
          <p:nvPr/>
        </p:nvPicPr>
        <p:blipFill rotWithShape="1">
          <a:blip r:embed="rId3"/>
          <a:srcRect l="15088" t="26241" r="33494" b="5644"/>
          <a:stretch/>
        </p:blipFill>
        <p:spPr bwMode="auto">
          <a:xfrm>
            <a:off x="3522696" y="3359066"/>
            <a:ext cx="4874100" cy="3487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F357ABA-9242-436B-AF7C-4A95E1CB99D9}"/>
              </a:ext>
            </a:extLst>
          </p:cNvPr>
          <p:cNvSpPr/>
          <p:nvPr/>
        </p:nvSpPr>
        <p:spPr>
          <a:xfrm>
            <a:off x="9063461" y="4106115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     </a:t>
            </a:r>
            <a:endParaRPr lang="en-US" sz="3200" baseline="300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9E8E0C-324E-40A9-960B-CED1C775C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65" t="37709" r="61342" b="27405"/>
          <a:stretch/>
        </p:blipFill>
        <p:spPr>
          <a:xfrm>
            <a:off x="8948371" y="3648252"/>
            <a:ext cx="2401031" cy="2391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28270-8331-4DB0-B236-71B9202E7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79" t="35612" r="62928" b="30848"/>
          <a:stretch/>
        </p:blipFill>
        <p:spPr>
          <a:xfrm>
            <a:off x="524934" y="3763273"/>
            <a:ext cx="2446187" cy="2161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838C87-E456-4D0B-9163-EF1EE98CF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" y="846733"/>
            <a:ext cx="5790276" cy="24777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037A58-85A6-49D6-B2FB-A77B12843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871765"/>
            <a:ext cx="6065518" cy="2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1"/>
            <a:ext cx="11628598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Suicide and GDP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9D3AF-E4AD-46D7-AEED-4CA67168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764"/>
            <a:ext cx="4292600" cy="2871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91054-771A-4F5D-BF33-8C8FF00A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695" y="2296348"/>
            <a:ext cx="4103709" cy="274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3FD35-EE68-4525-AD32-53004E9A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308" y="597728"/>
            <a:ext cx="4241692" cy="28419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40C04-4DFF-4FC5-B8DB-3E1DC1385FD6}"/>
              </a:ext>
            </a:extLst>
          </p:cNvPr>
          <p:cNvSpPr/>
          <p:nvPr/>
        </p:nvSpPr>
        <p:spPr>
          <a:xfrm>
            <a:off x="1633842" y="749524"/>
            <a:ext cx="1173473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62C664-9536-4F63-A3D2-64316ECEF797}"/>
              </a:ext>
            </a:extLst>
          </p:cNvPr>
          <p:cNvSpPr/>
          <p:nvPr/>
        </p:nvSpPr>
        <p:spPr>
          <a:xfrm>
            <a:off x="805389" y="1034060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3.40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-47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D1AE0-479A-40B6-9CA2-7CC41A0A0E43}"/>
              </a:ext>
            </a:extLst>
          </p:cNvPr>
          <p:cNvSpPr/>
          <p:nvPr/>
        </p:nvSpPr>
        <p:spPr>
          <a:xfrm>
            <a:off x="8181404" y="4369115"/>
            <a:ext cx="3779495" cy="24230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Slight Correlation Between GDP and Suicide Rate</a:t>
            </a:r>
          </a:p>
          <a:p>
            <a:pPr marL="285750" indent="-285750">
              <a:lnSpc>
                <a:spcPts val="1900"/>
              </a:lnSpc>
              <a:buFontTx/>
              <a:buChar char="-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Slight decrease in correlation </a:t>
            </a:r>
          </a:p>
          <a:p>
            <a:pPr>
              <a:lnSpc>
                <a:spcPts val="19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Countries with low GDP have slightly high suicide rates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Tx/>
              <a:buChar char="-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Tx/>
              <a:buChar char="-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2CBCF-F65C-4A2C-979B-534587067366}"/>
              </a:ext>
            </a:extLst>
          </p:cNvPr>
          <p:cNvSpPr/>
          <p:nvPr/>
        </p:nvSpPr>
        <p:spPr>
          <a:xfrm>
            <a:off x="1108799" y="1909429"/>
            <a:ext cx="222356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 slope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93291-5478-4661-9513-EE4CA2D1D64E}"/>
              </a:ext>
            </a:extLst>
          </p:cNvPr>
          <p:cNvSpPr/>
          <p:nvPr/>
        </p:nvSpPr>
        <p:spPr>
          <a:xfrm>
            <a:off x="805389" y="2296348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1.48 </a:t>
            </a:r>
            <a:endParaRPr lang="en-US" sz="3200" baseline="300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24BA4-4DFC-4573-8175-F5EBD67B3EE6}"/>
              </a:ext>
            </a:extLst>
          </p:cNvPr>
          <p:cNvSpPr/>
          <p:nvPr/>
        </p:nvSpPr>
        <p:spPr>
          <a:xfrm>
            <a:off x="8959370" y="3996811"/>
            <a:ext cx="222356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124725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GDP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4086225" y="4751173"/>
            <a:ext cx="7532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Although suicide rate correlates to GDP, it does appear to have a strong correlation to GDP Per capita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Could hypothesis that being a rich country with poor individuals is the actual correlation to higher suicide rates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1860B-824A-4503-872B-990AB317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0" y="900051"/>
            <a:ext cx="5421862" cy="349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76854D-9278-445B-84E0-B4435BDE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78" y="894042"/>
            <a:ext cx="5421861" cy="34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CF0AF-576A-415F-889A-30DB2A9FB3D2}"/>
              </a:ext>
            </a:extLst>
          </p:cNvPr>
          <p:cNvSpPr txBox="1"/>
          <p:nvPr/>
        </p:nvSpPr>
        <p:spPr>
          <a:xfrm>
            <a:off x="475129" y="4549555"/>
            <a:ext cx="2976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GDP per Person Countries,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Switzerland2015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Singapore2015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Norway2015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Qatar2015</a:t>
            </a:r>
          </a:p>
        </p:txBody>
      </p:sp>
    </p:spTree>
    <p:extLst>
      <p:ext uri="{BB962C8B-B14F-4D97-AF65-F5344CB8AC3E}">
        <p14:creationId xmlns:p14="http://schemas.microsoft.com/office/powerpoint/2010/main" val="344590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1111</Words>
  <Application>Microsoft Office PowerPoint</Application>
  <PresentationFormat>Widescreen</PresentationFormat>
  <Paragraphs>203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Segoe UI</vt:lpstr>
      <vt:lpstr>Wingdings</vt:lpstr>
      <vt:lpstr>Office Theme</vt:lpstr>
      <vt:lpstr>Worksheet</vt:lpstr>
      <vt:lpstr>SUICIDE</vt:lpstr>
      <vt:lpstr>Project analysis slide 3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PowerPoint Presentation</vt:lpstr>
      <vt:lpstr>Project analysis slide 5</vt:lpstr>
      <vt:lpstr>Project analysis slide 5</vt:lpstr>
      <vt:lpstr>Project analysis slide 5</vt:lpstr>
      <vt:lpstr>Thank You</vt:lpstr>
      <vt:lpstr>Backup</vt:lpstr>
      <vt:lpstr>Countries and Region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2019-03-13T01:32:39Z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